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63" r:id="rId4"/>
    <p:sldId id="259" r:id="rId5"/>
    <p:sldId id="260" r:id="rId6"/>
    <p:sldId id="265" r:id="rId7"/>
    <p:sldId id="266" r:id="rId8"/>
    <p:sldId id="261" r:id="rId9"/>
    <p:sldId id="258" r:id="rId10"/>
  </p:sldIdLst>
  <p:sldSz cx="9144000" cy="5143500" type="screen16x9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46" autoAdjust="0"/>
  </p:normalViewPr>
  <p:slideViewPr>
    <p:cSldViewPr snapToGrid="0" snapToObjects="1">
      <p:cViewPr varScale="1">
        <p:scale>
          <a:sx n="151" d="100"/>
          <a:sy n="151" d="100"/>
        </p:scale>
        <p:origin x="474" y="1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35D-4C43-5A4A-90B4-94050A86C5C0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3FB6-C0E7-2F4B-9248-143E74787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169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35D-4C43-5A4A-90B4-94050A86C5C0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3FB6-C0E7-2F4B-9248-143E74787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96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35D-4C43-5A4A-90B4-94050A86C5C0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3FB6-C0E7-2F4B-9248-143E74787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477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35D-4C43-5A4A-90B4-94050A86C5C0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3FB6-C0E7-2F4B-9248-143E74787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3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35D-4C43-5A4A-90B4-94050A86C5C0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3FB6-C0E7-2F4B-9248-143E74787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133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35D-4C43-5A4A-90B4-94050A86C5C0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3FB6-C0E7-2F4B-9248-143E74787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241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35D-4C43-5A4A-90B4-94050A86C5C0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3FB6-C0E7-2F4B-9248-143E74787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691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35D-4C43-5A4A-90B4-94050A86C5C0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3FB6-C0E7-2F4B-9248-143E74787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51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35D-4C43-5A4A-90B4-94050A86C5C0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3FB6-C0E7-2F4B-9248-143E74787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66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35D-4C43-5A4A-90B4-94050A86C5C0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3FB6-C0E7-2F4B-9248-143E74787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63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35D-4C43-5A4A-90B4-94050A86C5C0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93FB6-C0E7-2F4B-9248-143E74787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345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1735D-4C43-5A4A-90B4-94050A86C5C0}" type="datetimeFigureOut">
              <a:rPr lang="es-ES" smtClean="0"/>
              <a:t>30/06/2020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93FB6-C0E7-2F4B-9248-143E74787D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759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63878" y="1485546"/>
            <a:ext cx="805423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lnSpc>
                <a:spcPct val="115000"/>
              </a:lnSpc>
            </a:pPr>
            <a:r>
              <a:rPr lang="es-MX" sz="2400" b="1" dirty="0">
                <a:solidFill>
                  <a:srgbClr val="00B050"/>
                </a:solidFill>
                <a:latin typeface="Gotham" panose="0200050405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Comisión </a:t>
            </a:r>
            <a:r>
              <a:rPr lang="es-MX" sz="2400" b="1" dirty="0" err="1">
                <a:solidFill>
                  <a:srgbClr val="00B050"/>
                </a:solidFill>
                <a:latin typeface="Gotham" panose="0200050405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Interdependencial</a:t>
            </a:r>
            <a:r>
              <a:rPr lang="es-MX" sz="2400" b="1" dirty="0">
                <a:solidFill>
                  <a:srgbClr val="00B050"/>
                </a:solidFill>
                <a:latin typeface="Gotham" panose="0200050405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105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defTabSz="914400">
              <a:lnSpc>
                <a:spcPct val="115000"/>
              </a:lnSpc>
            </a:pPr>
            <a:r>
              <a:rPr lang="es-MX" sz="2400" b="1" dirty="0">
                <a:solidFill>
                  <a:srgbClr val="00B050"/>
                </a:solidFill>
                <a:latin typeface="Gotham" panose="0200050405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para el Fomento y Promoción del Desarrollo Económico en la Ciudad de México</a:t>
            </a:r>
            <a:endParaRPr lang="es-MX" sz="105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defTabSz="914400">
              <a:lnSpc>
                <a:spcPct val="115000"/>
              </a:lnSpc>
            </a:pPr>
            <a:r>
              <a:rPr lang="es-MX" sz="2400" b="1" dirty="0">
                <a:solidFill>
                  <a:srgbClr val="00B050"/>
                </a:solidFill>
                <a:latin typeface="Gotham" panose="0200050405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05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defTabSz="914400">
              <a:lnSpc>
                <a:spcPct val="115000"/>
              </a:lnSpc>
            </a:pPr>
            <a:r>
              <a:rPr lang="es-MX" sz="2400" b="1" dirty="0">
                <a:solidFill>
                  <a:srgbClr val="00B050"/>
                </a:solidFill>
                <a:latin typeface="Gotham" panose="0200050405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 SESIÓN EXTRAORDINARIA 2020</a:t>
            </a:r>
            <a:endParaRPr lang="es-MX" sz="105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defTabSz="914400">
              <a:lnSpc>
                <a:spcPct val="115000"/>
              </a:lnSpc>
            </a:pPr>
            <a:r>
              <a:rPr lang="es-MX" sz="2000" b="1" dirty="0">
                <a:solidFill>
                  <a:srgbClr val="00B050"/>
                </a:solidFill>
                <a:latin typeface="Gotham" panose="0200050405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05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defTabSz="914400">
              <a:lnSpc>
                <a:spcPct val="115000"/>
              </a:lnSpc>
            </a:pPr>
            <a:r>
              <a:rPr lang="es-MX" sz="2000" b="1" dirty="0">
                <a:solidFill>
                  <a:srgbClr val="00B050"/>
                </a:solidFill>
                <a:latin typeface="Gotham" panose="0200050405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es-MX" dirty="0">
                <a:solidFill>
                  <a:srgbClr val="00B050"/>
                </a:solidFill>
                <a:latin typeface="Gotham" panose="0200050405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30 de junio de 2020</a:t>
            </a:r>
            <a:endParaRPr lang="es-MX" sz="105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448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203848" y="1116415"/>
            <a:ext cx="259077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b="1" dirty="0">
                <a:solidFill>
                  <a:srgbClr val="00B050"/>
                </a:solidFill>
                <a:latin typeface="Gotham" panose="0200050405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I. Lista de Asistencia</a:t>
            </a:r>
            <a:endParaRPr lang="es-MX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122982"/>
              </p:ext>
            </p:extLst>
          </p:nvPr>
        </p:nvGraphicFramePr>
        <p:xfrm>
          <a:off x="378971" y="1508868"/>
          <a:ext cx="3456384" cy="34753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57062">
                  <a:extLst>
                    <a:ext uri="{9D8B030D-6E8A-4147-A177-3AD203B41FA5}">
                      <a16:colId xmlns:a16="http://schemas.microsoft.com/office/drawing/2014/main" val="3185014227"/>
                    </a:ext>
                  </a:extLst>
                </a:gridCol>
                <a:gridCol w="899322">
                  <a:extLst>
                    <a:ext uri="{9D8B030D-6E8A-4147-A177-3AD203B41FA5}">
                      <a16:colId xmlns:a16="http://schemas.microsoft.com/office/drawing/2014/main" val="1347513951"/>
                    </a:ext>
                  </a:extLst>
                </a:gridCol>
              </a:tblGrid>
              <a:tr h="248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otham" panose="02000504050000020004" pitchFamily="2" charset="0"/>
                        </a:rPr>
                        <a:t>TITULAR</a:t>
                      </a:r>
                      <a:endParaRPr lang="es-MX" sz="800" b="1" dirty="0">
                        <a:solidFill>
                          <a:schemeClr val="bg1"/>
                        </a:solidFill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otham" panose="02000504050000020004" pitchFamily="2" charset="0"/>
                        </a:rPr>
                        <a:t>CARGO</a:t>
                      </a:r>
                      <a:endParaRPr lang="es-MX" sz="800" b="1" dirty="0">
                        <a:solidFill>
                          <a:schemeClr val="bg1"/>
                        </a:solidFill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762818"/>
                  </a:ext>
                </a:extLst>
              </a:tr>
              <a:tr h="4033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DRA. CLAUDIA SHEINBAUM PARDO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Jefa de Gobierno de la Ciudad de México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effectLst/>
                          <a:latin typeface="Gotham" panose="02000504050000020004" pitchFamily="2" charset="0"/>
                        </a:rPr>
                        <a:t>Presidenta</a:t>
                      </a:r>
                      <a:endParaRPr lang="es-MX" sz="800" b="1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extLst>
                  <a:ext uri="{0D108BD9-81ED-4DB2-BD59-A6C34878D82A}">
                    <a16:rowId xmlns:a16="http://schemas.microsoft.com/office/drawing/2014/main" val="1802217310"/>
                  </a:ext>
                </a:extLst>
              </a:tr>
              <a:tr h="4033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LIC. FADLALA AKABANI HNEIDE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Secretario de Desarrollo Económico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effectLst/>
                          <a:latin typeface="Gotham" panose="02000504050000020004" pitchFamily="2" charset="0"/>
                        </a:rPr>
                        <a:t>Presidente Suplente</a:t>
                      </a:r>
                      <a:endParaRPr lang="es-MX" sz="800" b="1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extLst>
                  <a:ext uri="{0D108BD9-81ED-4DB2-BD59-A6C34878D82A}">
                    <a16:rowId xmlns:a16="http://schemas.microsoft.com/office/drawing/2014/main" val="2735382366"/>
                  </a:ext>
                </a:extLst>
              </a:tr>
              <a:tr h="4033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MTRA. ILEANA VILLALOBOS ESTRADA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Secretaria de Desarrollo Urbano y Vivienda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Vocal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extLst>
                  <a:ext uri="{0D108BD9-81ED-4DB2-BD59-A6C34878D82A}">
                    <a16:rowId xmlns:a16="http://schemas.microsoft.com/office/drawing/2014/main" val="909298664"/>
                  </a:ext>
                </a:extLst>
              </a:tr>
              <a:tr h="4033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DRA. MARINA ROBLES GARCÍA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Secretaria del Medio Ambiente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effectLst/>
                          <a:latin typeface="Gotham" panose="02000504050000020004" pitchFamily="2" charset="0"/>
                        </a:rPr>
                        <a:t>Vocal</a:t>
                      </a:r>
                      <a:endParaRPr lang="es-MX" sz="800" b="1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extLst>
                  <a:ext uri="{0D108BD9-81ED-4DB2-BD59-A6C34878D82A}">
                    <a16:rowId xmlns:a16="http://schemas.microsoft.com/office/drawing/2014/main" val="1010035904"/>
                  </a:ext>
                </a:extLst>
              </a:tr>
              <a:tr h="4033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MTRO. JESÚS ANTONIO ESTEVA MEDINA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Secretario de Obras y Servicios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Vocal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extLst>
                  <a:ext uri="{0D108BD9-81ED-4DB2-BD59-A6C34878D82A}">
                    <a16:rowId xmlns:a16="http://schemas.microsoft.com/office/drawing/2014/main" val="382074956"/>
                  </a:ext>
                </a:extLst>
              </a:tr>
              <a:tr h="4033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MTRA. LUZ ELENA GONZÁLEZ ESCOBAR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Secretaria de Administración y Finanzas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effectLst/>
                          <a:latin typeface="Gotham" panose="02000504050000020004" pitchFamily="2" charset="0"/>
                        </a:rPr>
                        <a:t>Vocal</a:t>
                      </a:r>
                      <a:endParaRPr lang="es-MX" sz="800" b="1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extLst>
                  <a:ext uri="{0D108BD9-81ED-4DB2-BD59-A6C34878D82A}">
                    <a16:rowId xmlns:a16="http://schemas.microsoft.com/office/drawing/2014/main" val="1167535105"/>
                  </a:ext>
                </a:extLst>
              </a:tr>
              <a:tr h="4033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MTRO. ANDRÉS LAJOUS LOAEZA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Secretario de Movilidad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effectLst/>
                          <a:latin typeface="Gotham" panose="02000504050000020004" pitchFamily="2" charset="0"/>
                        </a:rPr>
                        <a:t>Vocal</a:t>
                      </a:r>
                      <a:endParaRPr lang="es-MX" sz="800" b="1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extLst>
                  <a:ext uri="{0D108BD9-81ED-4DB2-BD59-A6C34878D82A}">
                    <a16:rowId xmlns:a16="http://schemas.microsoft.com/office/drawing/2014/main" val="3835070910"/>
                  </a:ext>
                </a:extLst>
              </a:tr>
              <a:tr h="4033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MTRO. CARLOS MACKINLAY GROHMANN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Secretario de Turismo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Vocal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extLst>
                  <a:ext uri="{0D108BD9-81ED-4DB2-BD59-A6C34878D82A}">
                    <a16:rowId xmlns:a16="http://schemas.microsoft.com/office/drawing/2014/main" val="4030658627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76551"/>
              </p:ext>
            </p:extLst>
          </p:nvPr>
        </p:nvGraphicFramePr>
        <p:xfrm>
          <a:off x="5223617" y="1501953"/>
          <a:ext cx="3456000" cy="3474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25118">
                  <a:extLst>
                    <a:ext uri="{9D8B030D-6E8A-4147-A177-3AD203B41FA5}">
                      <a16:colId xmlns:a16="http://schemas.microsoft.com/office/drawing/2014/main" val="2774090293"/>
                    </a:ext>
                  </a:extLst>
                </a:gridCol>
                <a:gridCol w="530882">
                  <a:extLst>
                    <a:ext uri="{9D8B030D-6E8A-4147-A177-3AD203B41FA5}">
                      <a16:colId xmlns:a16="http://schemas.microsoft.com/office/drawing/2014/main" val="1039488950"/>
                    </a:ext>
                  </a:extLst>
                </a:gridCol>
              </a:tblGrid>
              <a:tr h="232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otham" panose="02000504050000020004" pitchFamily="2" charset="0"/>
                        </a:rPr>
                        <a:t>TITULAR</a:t>
                      </a:r>
                      <a:endParaRPr lang="es-MX" sz="800" b="1" dirty="0">
                        <a:solidFill>
                          <a:schemeClr val="bg1"/>
                        </a:solidFill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otham" panose="02000504050000020004" pitchFamily="2" charset="0"/>
                        </a:rPr>
                        <a:t>CARGO</a:t>
                      </a:r>
                      <a:endParaRPr lang="es-MX" sz="800" b="1" dirty="0">
                        <a:solidFill>
                          <a:schemeClr val="bg1"/>
                        </a:solidFill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354789"/>
                  </a:ext>
                </a:extLst>
              </a:tr>
              <a:tr h="4569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LIC. JOSÉ ALFONSO SUÁREZ DEL REAL Y AGUILERA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Secretario de Cultura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Vocal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extLst>
                  <a:ext uri="{0D108BD9-81ED-4DB2-BD59-A6C34878D82A}">
                    <a16:rowId xmlns:a16="http://schemas.microsoft.com/office/drawing/2014/main" val="1449259410"/>
                  </a:ext>
                </a:extLst>
              </a:tr>
              <a:tr h="4266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PSIC. INGRID AURORA GÓMEZ SARACÍBAR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Secretaria de las Mujeres</a:t>
                      </a:r>
                    </a:p>
                  </a:txBody>
                  <a:tcPr marL="43869" marR="438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Vocal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extLst>
                  <a:ext uri="{0D108BD9-81ED-4DB2-BD59-A6C34878D82A}">
                    <a16:rowId xmlns:a16="http://schemas.microsoft.com/office/drawing/2014/main" val="2916872562"/>
                  </a:ext>
                </a:extLst>
              </a:tr>
              <a:tr h="4267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DRA. SOLEDAD ARAGÓN MARTÍNEZ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Secretaria de Trabajo y Fomento al Empleo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Vocal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extLst>
                  <a:ext uri="{0D108BD9-81ED-4DB2-BD59-A6C34878D82A}">
                    <a16:rowId xmlns:a16="http://schemas.microsoft.com/office/drawing/2014/main" val="2726267373"/>
                  </a:ext>
                </a:extLst>
              </a:tr>
              <a:tr h="4569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MTRA. LARISA ORTIZ QUINTERO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Secretaria de Pueblos y Barrios Originarios y Comunidades Indígenas Residentes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Vocal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extLst>
                  <a:ext uri="{0D108BD9-81ED-4DB2-BD59-A6C34878D82A}">
                    <a16:rowId xmlns:a16="http://schemas.microsoft.com/office/drawing/2014/main" val="1985456329"/>
                  </a:ext>
                </a:extLst>
              </a:tr>
              <a:tr h="412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DRA. ROSAURA RUIZ GUTIÉRREZ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Secretaria de Educación, Ciencia, Tecnología e Innovación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Vocal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9140437"/>
                  </a:ext>
                </a:extLst>
              </a:tr>
              <a:tr h="5096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MTRA. DUNIA LUDLOW DELOYA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Coordinadora General de la Autoridad del Centro Histórico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Vocal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241650"/>
                  </a:ext>
                </a:extLst>
              </a:tr>
              <a:tr h="5526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ADRIÁN TEODORO GONZÁLEZ JUÁREZ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Dirección General de Planeación y Seguimiento de la Economía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Vocal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1705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1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203848" y="1116415"/>
            <a:ext cx="259077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b="1" dirty="0">
                <a:solidFill>
                  <a:srgbClr val="00B050"/>
                </a:solidFill>
                <a:latin typeface="Gotham" panose="0200050405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I. Lista de Asistencia</a:t>
            </a:r>
            <a:endParaRPr lang="es-MX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91098"/>
              </p:ext>
            </p:extLst>
          </p:nvPr>
        </p:nvGraphicFramePr>
        <p:xfrm>
          <a:off x="2843808" y="1842492"/>
          <a:ext cx="3456384" cy="21820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57062">
                  <a:extLst>
                    <a:ext uri="{9D8B030D-6E8A-4147-A177-3AD203B41FA5}">
                      <a16:colId xmlns:a16="http://schemas.microsoft.com/office/drawing/2014/main" val="3185014227"/>
                    </a:ext>
                  </a:extLst>
                </a:gridCol>
                <a:gridCol w="899322">
                  <a:extLst>
                    <a:ext uri="{9D8B030D-6E8A-4147-A177-3AD203B41FA5}">
                      <a16:colId xmlns:a16="http://schemas.microsoft.com/office/drawing/2014/main" val="1347513951"/>
                    </a:ext>
                  </a:extLst>
                </a:gridCol>
              </a:tblGrid>
              <a:tr h="248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otham" panose="02000504050000020004" pitchFamily="2" charset="0"/>
                        </a:rPr>
                        <a:t>TITULAR</a:t>
                      </a:r>
                      <a:endParaRPr lang="es-MX" sz="800" b="1" dirty="0">
                        <a:solidFill>
                          <a:schemeClr val="bg1"/>
                        </a:solidFill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bg1"/>
                          </a:solidFill>
                          <a:effectLst/>
                          <a:latin typeface="Gotham" panose="02000504050000020004" pitchFamily="2" charset="0"/>
                        </a:rPr>
                        <a:t>CARGO</a:t>
                      </a:r>
                      <a:endParaRPr lang="es-MX" sz="800" b="1" dirty="0">
                        <a:solidFill>
                          <a:schemeClr val="bg1"/>
                        </a:solidFill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762818"/>
                  </a:ext>
                </a:extLst>
              </a:tr>
              <a:tr h="403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ARQ. MYRIAM URZÚA VENEGAS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Secretaria de Gestión Integral de Riesgos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Protección Civil 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Invitada</a:t>
                      </a:r>
                    </a:p>
                  </a:txBody>
                  <a:tcPr marL="43869" marR="43869" marT="0" marB="0" anchor="ctr"/>
                </a:tc>
                <a:extLst>
                  <a:ext uri="{0D108BD9-81ED-4DB2-BD59-A6C34878D82A}">
                    <a16:rowId xmlns:a16="http://schemas.microsoft.com/office/drawing/2014/main" val="1802217310"/>
                  </a:ext>
                </a:extLst>
              </a:tr>
              <a:tr h="403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LIC. OMAR HAMID GARCÍA HARFUCH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Secretario de Seguridad Ciudadana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Invitado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extLst>
                  <a:ext uri="{0D108BD9-81ED-4DB2-BD59-A6C34878D82A}">
                    <a16:rowId xmlns:a16="http://schemas.microsoft.com/office/drawing/2014/main" val="2735382366"/>
                  </a:ext>
                </a:extLst>
              </a:tr>
              <a:tr h="403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LICDA. TERESA MONROY RAMÍREZ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Directora General del Instituto de Verificación Administrativa de la Ciudad de México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effectLst/>
                          <a:latin typeface="Gotham" panose="02000504050000020004" pitchFamily="2" charset="0"/>
                        </a:rPr>
                        <a:t>Invitada</a:t>
                      </a:r>
                      <a:endParaRPr lang="es-MX" sz="8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69" marR="43869" marT="0" marB="0" anchor="ctr"/>
                </a:tc>
                <a:extLst>
                  <a:ext uri="{0D108BD9-81ED-4DB2-BD59-A6C34878D82A}">
                    <a16:rowId xmlns:a16="http://schemas.microsoft.com/office/drawing/2014/main" val="909298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818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3491880" y="1052429"/>
            <a:ext cx="209544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b="1" dirty="0">
                <a:solidFill>
                  <a:srgbClr val="00B050"/>
                </a:solidFill>
                <a:latin typeface="Gotham" panose="0200050405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II. Orden del Día</a:t>
            </a:r>
            <a:endParaRPr lang="es-MX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213946"/>
              </p:ext>
            </p:extLst>
          </p:nvPr>
        </p:nvGraphicFramePr>
        <p:xfrm>
          <a:off x="1677404" y="1933211"/>
          <a:ext cx="5724396" cy="18161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10286">
                  <a:extLst>
                    <a:ext uri="{9D8B030D-6E8A-4147-A177-3AD203B41FA5}">
                      <a16:colId xmlns:a16="http://schemas.microsoft.com/office/drawing/2014/main" val="1636979425"/>
                    </a:ext>
                  </a:extLst>
                </a:gridCol>
                <a:gridCol w="4814110">
                  <a:extLst>
                    <a:ext uri="{9D8B030D-6E8A-4147-A177-3AD203B41FA5}">
                      <a16:colId xmlns:a16="http://schemas.microsoft.com/office/drawing/2014/main" val="922365573"/>
                    </a:ext>
                  </a:extLst>
                </a:gridCol>
              </a:tblGrid>
              <a:tr h="113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bg1"/>
                          </a:solidFill>
                          <a:effectLst/>
                          <a:latin typeface="Gotham" panose="02000504050000020004" pitchFamily="2" charset="0"/>
                        </a:rPr>
                        <a:t>APARTADO</a:t>
                      </a:r>
                      <a:endParaRPr lang="es-MX" sz="900" b="1" dirty="0">
                        <a:solidFill>
                          <a:schemeClr val="bg1"/>
                        </a:solidFill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61" marR="54661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bg1"/>
                          </a:solidFill>
                          <a:effectLst/>
                          <a:latin typeface="Gotham" panose="02000504050000020004" pitchFamily="2" charset="0"/>
                        </a:rPr>
                        <a:t>ASUNTO</a:t>
                      </a:r>
                      <a:endParaRPr lang="es-MX" sz="900" b="1" dirty="0">
                        <a:solidFill>
                          <a:schemeClr val="bg1"/>
                        </a:solidFill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61" marR="54661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850454"/>
                  </a:ext>
                </a:extLst>
              </a:tr>
              <a:tr h="355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effectLst/>
                          <a:latin typeface="Gotham" panose="02000504050000020004" pitchFamily="2" charset="0"/>
                        </a:rPr>
                        <a:t>I</a:t>
                      </a:r>
                      <a:endParaRPr lang="es-MX" sz="900" b="1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Gotham" panose="02000504050000020004" pitchFamily="2" charset="0"/>
                        </a:rPr>
                        <a:t> Confirmación de Asistencia y declaratoria del Quórum Legal</a:t>
                      </a:r>
                    </a:p>
                  </a:txBody>
                  <a:tcPr marL="54661" marR="54661" marT="0" marB="0" anchor="ctr"/>
                </a:tc>
                <a:extLst>
                  <a:ext uri="{0D108BD9-81ED-4DB2-BD59-A6C34878D82A}">
                    <a16:rowId xmlns:a16="http://schemas.microsoft.com/office/drawing/2014/main" val="1342620896"/>
                  </a:ext>
                </a:extLst>
              </a:tr>
              <a:tr h="177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Gotham" panose="02000504050000020004" pitchFamily="2" charset="0"/>
                        </a:rPr>
                        <a:t>II</a:t>
                      </a:r>
                      <a:endParaRPr lang="es-MX" sz="900" b="1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 b="0" dirty="0">
                        <a:effectLst/>
                        <a:latin typeface="Gotham" panose="02000504050000020004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Gotham" panose="02000504050000020004" pitchFamily="2" charset="0"/>
                        </a:rPr>
                        <a:t>Lectura y en su caso aprobación del orden del día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Gotham" panose="02000504050000020004" pitchFamily="2" charset="0"/>
                        </a:rPr>
                        <a:t> </a:t>
                      </a:r>
                      <a:endParaRPr lang="es-MX" sz="900" b="0" dirty="0"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61" marR="54661" marT="0" marB="0" anchor="ctr"/>
                </a:tc>
                <a:extLst>
                  <a:ext uri="{0D108BD9-81ED-4DB2-BD59-A6C34878D82A}">
                    <a16:rowId xmlns:a16="http://schemas.microsoft.com/office/drawing/2014/main" val="1324968418"/>
                  </a:ext>
                </a:extLst>
              </a:tr>
              <a:tr h="177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effectLst/>
                          <a:latin typeface="Gotham" panose="0200050405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</a:p>
                  </a:txBody>
                  <a:tcPr marL="54661" marR="54661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endParaRPr lang="es-MX" sz="900" b="0" dirty="0">
                        <a:solidFill>
                          <a:srgbClr val="000000"/>
                        </a:solidFill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MX" sz="900" b="0" dirty="0">
                          <a:solidFill>
                            <a:srgbClr val="000000"/>
                          </a:solidFill>
                          <a:effectLst/>
                          <a:latin typeface="Gotham" panose="02000504050000020004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Presentación y propuesta de seguimiento al proyecto Ciudad Solar a cargo de la  Dirección  General de Desarrollo y Sustentabilidad Energética de la SEDECO.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endParaRPr lang="es-MX" sz="900" b="0" dirty="0">
                        <a:solidFill>
                          <a:srgbClr val="000000"/>
                        </a:solidFill>
                        <a:effectLst/>
                        <a:latin typeface="Gotham" panose="02000504050000020004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61" marR="54661" marT="0" marB="0" anchor="ctr"/>
                </a:tc>
                <a:extLst>
                  <a:ext uri="{0D108BD9-81ED-4DB2-BD59-A6C34878D82A}">
                    <a16:rowId xmlns:a16="http://schemas.microsoft.com/office/drawing/2014/main" val="378183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94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1217" y="1052429"/>
            <a:ext cx="6845121" cy="1197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b="1" dirty="0">
                <a:solidFill>
                  <a:srgbClr val="00B050"/>
                </a:solidFill>
                <a:latin typeface="Gotham" panose="0200050405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III. Presentación y propuesta de seguimiento al proyecto Ciudad Solar a cargo de la  Dirección  General de Desarrollo y Sustentabilidad Energética de la SEDECO.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MX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10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49439" y="1052429"/>
            <a:ext cx="6845121" cy="560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b="1" dirty="0">
                <a:solidFill>
                  <a:srgbClr val="00B050"/>
                </a:solidFill>
                <a:latin typeface="Gotham" panose="0200050405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Calendario de mesas de trabajo con cada Dependencia.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MX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988AD5E3-AA12-4FD6-9AC9-8E43E080D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03408"/>
              </p:ext>
            </p:extLst>
          </p:nvPr>
        </p:nvGraphicFramePr>
        <p:xfrm>
          <a:off x="1460500" y="1613224"/>
          <a:ext cx="635635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>
                  <a:extLst>
                    <a:ext uri="{9D8B030D-6E8A-4147-A177-3AD203B41FA5}">
                      <a16:colId xmlns:a16="http://schemas.microsoft.com/office/drawing/2014/main" val="1229506170"/>
                    </a:ext>
                  </a:extLst>
                </a:gridCol>
                <a:gridCol w="4356100">
                  <a:extLst>
                    <a:ext uri="{9D8B030D-6E8A-4147-A177-3AD203B41FA5}">
                      <a16:colId xmlns:a16="http://schemas.microsoft.com/office/drawing/2014/main" val="36394517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Fecha y hora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Dependencia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864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/>
                        <a:t>Lunes 6 de julio 11:00 horas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/>
                        <a:t>Secretaria de Desarrollo Urbano y Vivienda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217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/>
                        <a:t>Lunes 6 de julio 13:00 horas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/>
                        <a:t>Secretaria del Medio Ambiente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829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/>
                        <a:t>Martes 7 de julio 11:00 horas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/>
                        <a:t>Secretaria de Obras y Servicios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478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/>
                        <a:t>Martes 7 de julio 13:00 horas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/>
                        <a:t>Secretaria de Administración y Finanzas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647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/>
                        <a:t>Miércoles 8 de julio 11:00 horas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/>
                        <a:t>Secretaria de Movilidad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608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/>
                        <a:t>Miércoles 8 de julio 13:00 horas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/>
                        <a:t>Secretaria de Turismo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911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/>
                        <a:t>Jueves 9 de julio 11:00 horas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/>
                        <a:t>Secretaria de Cultura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4783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/>
                        <a:t>Jueves 9 de julio 13:00 horas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/>
                        <a:t>Secretaria de las Mujeres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7139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704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49439" y="1052429"/>
            <a:ext cx="6845121" cy="560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b="1" dirty="0">
                <a:solidFill>
                  <a:srgbClr val="00B050"/>
                </a:solidFill>
                <a:latin typeface="Gotham" panose="0200050405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Calendario de mesas de trabajo con cada Dependencia.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s-MX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988AD5E3-AA12-4FD6-9AC9-8E43E080D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207787"/>
              </p:ext>
            </p:extLst>
          </p:nvPr>
        </p:nvGraphicFramePr>
        <p:xfrm>
          <a:off x="1460500" y="1613224"/>
          <a:ext cx="635635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>
                  <a:extLst>
                    <a:ext uri="{9D8B030D-6E8A-4147-A177-3AD203B41FA5}">
                      <a16:colId xmlns:a16="http://schemas.microsoft.com/office/drawing/2014/main" val="1229506170"/>
                    </a:ext>
                  </a:extLst>
                </a:gridCol>
                <a:gridCol w="4356100">
                  <a:extLst>
                    <a:ext uri="{9D8B030D-6E8A-4147-A177-3AD203B41FA5}">
                      <a16:colId xmlns:a16="http://schemas.microsoft.com/office/drawing/2014/main" val="36394517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Fecha y hora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/>
                        <a:t>Dependencia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864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/>
                        <a:t>Viernes 10 de julio 11:00 horas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/>
                        <a:t>Secretaria de Trabajo y Fomento al Empleo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217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/>
                        <a:t>Viernes 10 de julio 13:00 horas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/>
                        <a:t>Secretaria de Pueblos y Barrios Originarios y Comunidades Indígenas Residentes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829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/>
                        <a:t>Lunes 13 de julio 11:00 horas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/>
                        <a:t>Secretaria de Educación, Ciencia, Tecnología e Innovación.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478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/>
                        <a:t>Lunes 13 de julio 13:00 horas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/>
                        <a:t>Coordinación General de la Autoridad del Centro Histórico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647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dirty="0"/>
                        <a:t>Martes 14 de julio 11:00 horas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/>
                        <a:t>Secretaria de Gestión Integral de Riesgos y Protección Civil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608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/>
                        <a:t>Martes 14 de julio 13:00 horas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/>
                        <a:t>Secretaria de Seguridad Ciudadana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2911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/>
                        <a:t>Miércoles 15 de julio 11:00 horas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100" dirty="0"/>
                        <a:t>Instituto de Verificación Administrativa de la Ciudad de México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4783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934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285999" y="1145136"/>
            <a:ext cx="4572000" cy="3746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MX" b="1" dirty="0">
                <a:solidFill>
                  <a:srgbClr val="00B050"/>
                </a:solidFill>
                <a:latin typeface="Gotham" panose="0200050405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Propuestas de acuerdos de la sesión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026A183-AEDD-426C-ADB0-C53B27F21D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911193"/>
              </p:ext>
            </p:extLst>
          </p:nvPr>
        </p:nvGraphicFramePr>
        <p:xfrm>
          <a:off x="1485900" y="1659682"/>
          <a:ext cx="6172200" cy="23174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val="473195910"/>
                    </a:ext>
                  </a:extLst>
                </a:gridCol>
              </a:tblGrid>
              <a:tr h="397256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ACUERDO </a:t>
                      </a:r>
                      <a:r>
                        <a:rPr lang="es-ES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SE01-CIFPDE-01</a:t>
                      </a:r>
                      <a:r>
                        <a:rPr lang="es-E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736311"/>
                  </a:ext>
                </a:extLst>
              </a:tr>
              <a:tr h="902335">
                <a:tc>
                  <a:txBody>
                    <a:bodyPr/>
                    <a:lstStyle/>
                    <a:p>
                      <a:pPr algn="just"/>
                      <a:b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E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MIEMBROS INTEGRANTES DE LA COMISIÓN INTERDEPENDENCIAL PARA EL FOMENTO Y PROMOCIÓN DEL DESARROLLO ECONÓMICO EN LA CIUDAD DE MÉXICO </a:t>
                      </a:r>
                      <a:r>
                        <a:rPr lang="es-ES" sz="14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TOMAN CONOCIMIENTO </a:t>
                      </a:r>
                      <a:r>
                        <a:rPr lang="es-E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s-ES" sz="14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APRUEBAN</a:t>
                      </a:r>
                      <a:r>
                        <a:rPr lang="es-E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RUTA DE TRABAJO PARA EL SEGUIMIENTO DE LOS ACUERDOS ADOPTADOS EN LA PRIMERA SESIÓN ORDINARIA DEL EJERCICIO 2020 DE FECHA 10 DE MARZO DE 2020, TENDIENTES A LA IMPLEMENTACIÓN DE SISTEMAS FOTOVOLTAICOS EN EDIFICIOS PÚBLICOS QUE DETENTAN LA DIVERSAS DEPENDENCIAS DEL GOBIERNO DE LA CIUDAD DE MÉXICO.</a:t>
                      </a:r>
                    </a:p>
                    <a:p>
                      <a:pPr algn="just"/>
                      <a:endParaRPr lang="es-MX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206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201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56238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649</Words>
  <Application>Microsoft Office PowerPoint</Application>
  <PresentationFormat>Presentación en pantalla (16:9)</PresentationFormat>
  <Paragraphs>127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Gotham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 t</dc:creator>
  <cp:lastModifiedBy>Claudio Mendoza Bartolo</cp:lastModifiedBy>
  <cp:revision>49</cp:revision>
  <cp:lastPrinted>2020-06-30T15:52:05Z</cp:lastPrinted>
  <dcterms:created xsi:type="dcterms:W3CDTF">2018-10-04T16:50:41Z</dcterms:created>
  <dcterms:modified xsi:type="dcterms:W3CDTF">2020-06-30T18:18:40Z</dcterms:modified>
</cp:coreProperties>
</file>