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450376"/>
            <a:ext cx="7766936" cy="5950423"/>
          </a:xfrm>
        </p:spPr>
        <p:txBody>
          <a:bodyPr/>
          <a:lstStyle/>
          <a:p>
            <a:pPr algn="ctr"/>
            <a:r>
              <a:rPr lang="es-MX" sz="2300" b="1" dirty="0">
                <a:latin typeface="Comic Sans MS" panose="030F0702030302020204" pitchFamily="66" charset="0"/>
              </a:rPr>
              <a:t>ESCUELA ABIERTA DE ECONOMIA SOCIAL Y SOLIDARIA DE LA CIUDAD DE </a:t>
            </a:r>
            <a:r>
              <a:rPr lang="es-MX" sz="2300" b="1" dirty="0" smtClean="0">
                <a:latin typeface="Comic Sans MS" panose="030F0702030302020204" pitchFamily="66" charset="0"/>
              </a:rPr>
              <a:t>MEXICO</a:t>
            </a:r>
            <a:r>
              <a:rPr lang="es-419" sz="2300" b="1" dirty="0" smtClean="0">
                <a:latin typeface="Comic Sans MS" panose="030F0702030302020204" pitchFamily="66" charset="0"/>
              </a:rPr>
              <a:t/>
            </a:r>
            <a:br>
              <a:rPr lang="es-419" sz="2300" b="1" dirty="0" smtClean="0">
                <a:latin typeface="Comic Sans MS" panose="030F0702030302020204" pitchFamily="66" charset="0"/>
              </a:rPr>
            </a:br>
            <a:r>
              <a:rPr lang="en-US" sz="2300" b="1" dirty="0">
                <a:latin typeface="Comic Sans MS" panose="030F0702030302020204" pitchFamily="66" charset="0"/>
              </a:rPr>
              <a:t/>
            </a:r>
            <a:br>
              <a:rPr lang="en-US" sz="2300" b="1" dirty="0">
                <a:latin typeface="Comic Sans MS" panose="030F0702030302020204" pitchFamily="66" charset="0"/>
              </a:rPr>
            </a:br>
            <a:r>
              <a:rPr lang="es-MX" sz="2300" b="1" dirty="0">
                <a:latin typeface="Comic Sans MS" panose="030F0702030302020204" pitchFamily="66" charset="0"/>
              </a:rPr>
              <a:t>ANALISIS INFORMATIVO DE TALLERES TRIMESTRE FEBERERO A MAYO 2020</a:t>
            </a:r>
            <a:r>
              <a:rPr lang="en-US" sz="2300" b="1" dirty="0">
                <a:latin typeface="Comic Sans MS" panose="030F0702030302020204" pitchFamily="66" charset="0"/>
              </a:rPr>
              <a:t/>
            </a:r>
            <a:br>
              <a:rPr lang="en-US" sz="2300" b="1" dirty="0">
                <a:latin typeface="Comic Sans MS" panose="030F0702030302020204" pitchFamily="66" charset="0"/>
              </a:rPr>
            </a:br>
            <a:r>
              <a:rPr lang="es-MX" sz="2300" dirty="0">
                <a:latin typeface="Comic Sans MS" panose="030F0702030302020204" pitchFamily="66" charset="0"/>
              </a:rPr>
              <a:t> </a:t>
            </a:r>
            <a:r>
              <a:rPr lang="en-US" sz="2300" dirty="0">
                <a:latin typeface="Comic Sans MS" panose="030F0702030302020204" pitchFamily="66" charset="0"/>
              </a:rPr>
              <a:t/>
            </a:r>
            <a:br>
              <a:rPr lang="en-US" sz="2300" dirty="0">
                <a:latin typeface="Comic Sans MS" panose="030F0702030302020204" pitchFamily="66" charset="0"/>
              </a:rPr>
            </a:br>
            <a:r>
              <a:rPr lang="es-MX" sz="2100" dirty="0" smtClean="0">
                <a:latin typeface="Comic Sans MS" panose="030F0702030302020204" pitchFamily="66" charset="0"/>
              </a:rPr>
              <a:t>TALLERES</a:t>
            </a:r>
            <a:r>
              <a:rPr lang="es-419" sz="2100" dirty="0" smtClean="0">
                <a:latin typeface="Comic Sans MS" panose="030F0702030302020204" pitchFamily="66" charset="0"/>
              </a:rPr>
              <a:t> EN SEGUIMIENTO</a:t>
            </a:r>
            <a:r>
              <a:rPr lang="es-MX" sz="2100" dirty="0" smtClean="0">
                <a:latin typeface="Comic Sans MS" panose="030F0702030302020204" pitchFamily="66" charset="0"/>
              </a:rPr>
              <a:t>: </a:t>
            </a:r>
            <a:r>
              <a:rPr lang="en-US" sz="2100" dirty="0">
                <a:latin typeface="Comic Sans MS" panose="030F0702030302020204" pitchFamily="66" charset="0"/>
              </a:rPr>
              <a:t/>
            </a:r>
            <a:br>
              <a:rPr lang="en-US" sz="2100" dirty="0">
                <a:latin typeface="Comic Sans MS" panose="030F0702030302020204" pitchFamily="66" charset="0"/>
              </a:rPr>
            </a:br>
            <a:r>
              <a:rPr lang="es-MX" sz="2100" dirty="0">
                <a:latin typeface="Comic Sans MS" panose="030F0702030302020204" pitchFamily="66" charset="0"/>
              </a:rPr>
              <a:t>HERRAMIENTAS ESENCIALES DE MERCADOTECNIA  </a:t>
            </a:r>
            <a:r>
              <a:rPr lang="es-MX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(BASICO)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100" dirty="0">
                <a:latin typeface="Comic Sans MS" panose="030F0702030302020204" pitchFamily="66" charset="0"/>
              </a:rPr>
              <a:t>ADMINISTRACION DE LAS COOPERATIVAS CULTURALES I </a:t>
            </a:r>
            <a:r>
              <a:rPr lang="es-MX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(INTERMEDIO)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100" dirty="0">
                <a:latin typeface="Comic Sans MS" panose="030F0702030302020204" pitchFamily="66" charset="0"/>
              </a:rPr>
              <a:t>ASESORIA FISCAL Y CONTABLE </a:t>
            </a:r>
            <a:r>
              <a:rPr lang="es-419" sz="2100" dirty="0" smtClean="0">
                <a:latin typeface="Comic Sans MS" panose="030F0702030302020204" pitchFamily="66" charset="0"/>
              </a:rPr>
              <a:t>I </a:t>
            </a:r>
            <a:r>
              <a:rPr lang="es-419" sz="21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(INTERMEDIO)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100" dirty="0">
                <a:latin typeface="Comic Sans MS" panose="030F0702030302020204" pitchFamily="66" charset="0"/>
              </a:rPr>
              <a:t>GERMINACION DE COOPERATIVAS CULTURALES </a:t>
            </a:r>
            <a:r>
              <a:rPr lang="es-419" sz="2100" dirty="0" smtClean="0">
                <a:latin typeface="Comic Sans MS" panose="030F0702030302020204" pitchFamily="66" charset="0"/>
              </a:rPr>
              <a:t>II</a:t>
            </a:r>
            <a:r>
              <a:rPr lang="es-MX" sz="2100" dirty="0" smtClean="0">
                <a:latin typeface="Comic Sans MS" panose="030F0702030302020204" pitchFamily="66" charset="0"/>
              </a:rPr>
              <a:t> </a:t>
            </a:r>
            <a:r>
              <a:rPr lang="es-MX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(INTERMEDIO)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100" dirty="0">
                <a:latin typeface="Comic Sans MS" panose="030F0702030302020204" pitchFamily="66" charset="0"/>
              </a:rPr>
              <a:t>GESTION E INNOVACION SOCIAL </a:t>
            </a:r>
            <a:r>
              <a:rPr lang="es-MX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(INTERMEDIO)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1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US" sz="21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63144"/>
          </a:xfrm>
        </p:spPr>
        <p:txBody>
          <a:bodyPr>
            <a:normAutofit/>
          </a:bodyPr>
          <a:lstStyle/>
          <a:p>
            <a:pPr algn="ctr"/>
            <a:r>
              <a:rPr lang="es-MX" sz="2300" dirty="0" smtClean="0">
                <a:latin typeface="Comic Sans MS" panose="030F0702030302020204" pitchFamily="66" charset="0"/>
              </a:rPr>
              <a:t>GESTIÓN </a:t>
            </a:r>
            <a:r>
              <a:rPr lang="es-MX" sz="2300" dirty="0">
                <a:latin typeface="Comic Sans MS" panose="030F0702030302020204" pitchFamily="66" charset="0"/>
              </a:rPr>
              <a:t>E </a:t>
            </a:r>
            <a:r>
              <a:rPr lang="es-419" sz="2300" dirty="0" smtClean="0">
                <a:latin typeface="Comic Sans MS" panose="030F0702030302020204" pitchFamily="66" charset="0"/>
              </a:rPr>
              <a:t>I</a:t>
            </a:r>
            <a:r>
              <a:rPr lang="es-MX" sz="2300" dirty="0" smtClean="0">
                <a:latin typeface="Comic Sans MS" panose="030F0702030302020204" pitchFamily="66" charset="0"/>
              </a:rPr>
              <a:t>NNOVACI</a:t>
            </a:r>
            <a:r>
              <a:rPr lang="es-419" sz="2300" dirty="0" err="1" smtClean="0">
                <a:latin typeface="Comic Sans MS" panose="030F0702030302020204" pitchFamily="66" charset="0"/>
              </a:rPr>
              <a:t>Ó</a:t>
            </a:r>
            <a:r>
              <a:rPr lang="es-MX" sz="2300" dirty="0" smtClean="0">
                <a:latin typeface="Comic Sans MS" panose="030F0702030302020204" pitchFamily="66" charset="0"/>
              </a:rPr>
              <a:t>N </a:t>
            </a:r>
            <a:r>
              <a:rPr lang="es-MX" sz="2300" dirty="0">
                <a:latin typeface="Comic Sans MS" panose="030F0702030302020204" pitchFamily="66" charset="0"/>
              </a:rPr>
              <a:t>SOCIAL</a:t>
            </a:r>
            <a:r>
              <a:rPr lang="en-US" sz="2300" dirty="0">
                <a:latin typeface="Comic Sans MS" panose="030F0702030302020204" pitchFamily="66" charset="0"/>
              </a:rPr>
              <a:t/>
            </a:r>
            <a:br>
              <a:rPr lang="en-US" sz="2300" dirty="0">
                <a:latin typeface="Comic Sans MS" panose="030F0702030302020204" pitchFamily="66" charset="0"/>
              </a:rPr>
            </a:br>
            <a:r>
              <a:rPr lang="es-MX" sz="2300" dirty="0">
                <a:latin typeface="Comic Sans MS" panose="030F0702030302020204" pitchFamily="66" charset="0"/>
              </a:rPr>
              <a:t>TALLERISTA: DAVID SALVADOR CRUZ RODRÍGUEZ </a:t>
            </a:r>
            <a:r>
              <a:rPr lang="en-US" sz="2300" dirty="0">
                <a:latin typeface="Comic Sans MS" panose="030F0702030302020204" pitchFamily="66" charset="0"/>
              </a:rPr>
              <a:t/>
            </a:r>
            <a:br>
              <a:rPr lang="en-US" sz="2300" dirty="0">
                <a:latin typeface="Comic Sans MS" panose="030F0702030302020204" pitchFamily="66" charset="0"/>
              </a:rPr>
            </a:br>
            <a:endParaRPr lang="en-US" sz="23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51674"/>
              </p:ext>
            </p:extLst>
          </p:nvPr>
        </p:nvGraphicFramePr>
        <p:xfrm>
          <a:off x="373485" y="1313645"/>
          <a:ext cx="11500836" cy="6079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0418"/>
                <a:gridCol w="5750418"/>
              </a:tblGrid>
              <a:tr h="26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ESTADISTICA  INICIAL Y FINAL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</a:rPr>
                        <a:t>Inicia: 15 asistentes   Final: 17 asistentes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</a:tr>
              <a:tr h="79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PERFIL DE ALUNNOS INSCRITOS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8 de iniciativa individual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5 de colectivo u organización cultural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4 de sociedad cooperativa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</a:tr>
              <a:tr h="395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LISTA DE CONTENIDOS ABORDADOS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1.- Estado del arte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de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la innovación, la comunidad y la tecnología de acuerdo con el Manual de Oslo y otras referencias.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2.- Fases de elaboración de un proyecto social innovador a partir de un diagnóstico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comunitario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3.- Prototipos para la gestión, análisis de </a:t>
                      </a:r>
                      <a:r>
                        <a:rPr lang="es-MX" sz="1400" dirty="0" err="1" smtClean="0">
                          <a:effectLst/>
                          <a:latin typeface="Comic Sans MS" panose="030F0702030302020204" pitchFamily="66" charset="0"/>
                        </a:rPr>
                        <a:t>us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: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productor, consumidor,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prosumidor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 mercancía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y población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beneficiaria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4.- Análisis de fuentes del problema social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en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tres dimensiones.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A.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Ontológica.</a:t>
                      </a:r>
                      <a:r>
                        <a:rPr lang="es-419" sz="1400" baseline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B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. Diacrónica.</a:t>
                      </a:r>
                      <a:r>
                        <a:rPr lang="es-419" sz="1400" baseline="0" dirty="0" smtClean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. Axiológica.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5.- Introducción y reconocimiento del componente matricial: detección de problemas,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generación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de alternativas.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6. Fase del diagnóstico y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el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primer elemento del componente matricial, generación de valores social y de intercambio.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7.- Proceso ara del análisis de capacidades y limites de un proyecto social innovador.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8.- Casos de innovación y de sustentabilidad social en México y en Latinoamérica. Centrados en el modelo cooperativista.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</a:tr>
              <a:tr h="106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PRODUCTOS FINALES O ELEMENTOS QUE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DETON</a:t>
                      </a:r>
                      <a:r>
                        <a:rPr lang="es-419" sz="1400" dirty="0" err="1" smtClean="0">
                          <a:effectLst/>
                          <a:latin typeface="Comic Sans MS" panose="030F0702030302020204" pitchFamily="66" charset="0"/>
                        </a:rPr>
                        <a:t>Ó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EL TALLER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Componente de Modelo matricial: Una matriz de detección de obstáculos o problemas al interior del equipo y por proyecto y matriz generadora de alternativas de solución innovadora posterior a la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detección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2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/>
              <a:t>TALLER: GESTIÓN E INNOVACIÓN SOCIAL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50602"/>
              </p:ext>
            </p:extLst>
          </p:nvPr>
        </p:nvGraphicFramePr>
        <p:xfrm>
          <a:off x="1171976" y="1352550"/>
          <a:ext cx="10148554" cy="5536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4277"/>
                <a:gridCol w="5074277"/>
              </a:tblGrid>
              <a:tr h="721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HERRAMENTAS TECNOLOGICAS UTILIZADAS DURANTE TALLER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  <a:latin typeface="Comic Sans MS" panose="030F0702030302020204" pitchFamily="66" charset="0"/>
                        </a:rPr>
                        <a:t>Inicialmente plataforma digital ZOOM, posteriormente CISCO WEBEX, chat de WhatssApp, correo electrónico y drive para revisión de componentes matriciales.</a:t>
                      </a:r>
                      <a:endParaRPr lang="en-US" sz="15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</a:tr>
              <a:tr h="1623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PROCESO DE COMUNICACIÓN ENTRE TALLERISTAS Y ASISTENTES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Proceso previo, durante y posterior a cada sesión, donde se dio un proceso muy académico en que el tallerista realizaba toda la exposición y solo había una sesión de preguntas y respuestas y gradualmente fue existiendo intervenciones y exposiciones con participación de manera mas intermitente entre cada uno de los asistentes.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</a:tr>
              <a:tr h="1803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PROCESO DE DIALOGO </a:t>
                      </a:r>
                      <a:r>
                        <a:rPr lang="es-MX" sz="1500" dirty="0" smtClean="0">
                          <a:effectLst/>
                          <a:latin typeface="Comic Sans MS" panose="030F0702030302020204" pitchFamily="66" charset="0"/>
                        </a:rPr>
                        <a:t>E </a:t>
                      </a: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INTERCAMBIO DE SABERES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500" dirty="0" smtClean="0"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  <a:r>
                        <a:rPr lang="es-MX" sz="1500" dirty="0" smtClean="0">
                          <a:effectLst/>
                          <a:latin typeface="Comic Sans MS" panose="030F0702030302020204" pitchFamily="66" charset="0"/>
                        </a:rPr>
                        <a:t>e </a:t>
                      </a: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fue generando, inicialmente una exposición de saberes académicos y posteriormente si se permitió un diálogo e intercambio de manera que involucró a todos los que nos involucramos, hasta el punto de que en la última sesión al final se dio un ejercicio de retroalimentación para ir construyendo y adecuando el taller de continuidad con los elementos de conclusión de este taller.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</a:tr>
              <a:tr h="5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  <a:latin typeface="Comic Sans MS" panose="030F0702030302020204" pitchFamily="66" charset="0"/>
                        </a:rPr>
                        <a:t>¿SE CUENTA CON TALLER O COMUNIDAD DE CONTINUIDAD?</a:t>
                      </a:r>
                      <a:endParaRPr lang="en-US" sz="15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 smtClean="0">
                          <a:effectLst/>
                          <a:latin typeface="Comic Sans MS" panose="030F0702030302020204" pitchFamily="66" charset="0"/>
                        </a:rPr>
                        <a:t>El </a:t>
                      </a: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taller o grupo de continuidad es el de Planeación Estratégica Organizacional. </a:t>
                      </a:r>
                      <a:r>
                        <a:rPr lang="es-419" sz="1500" dirty="0" smtClean="0"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s-MX" sz="1500" dirty="0" err="1" smtClean="0">
                          <a:effectLst/>
                          <a:latin typeface="Comic Sans MS" panose="030F0702030302020204" pitchFamily="66" charset="0"/>
                        </a:rPr>
                        <a:t>ivel</a:t>
                      </a:r>
                      <a:r>
                        <a:rPr lang="es-MX" sz="15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500" dirty="0">
                          <a:effectLst/>
                          <a:latin typeface="Comic Sans MS" panose="030F0702030302020204" pitchFamily="66" charset="0"/>
                        </a:rPr>
                        <a:t>avanzado.</a:t>
                      </a:r>
                      <a:endParaRPr lang="en-US" sz="15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61" marR="641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38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8589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700" b="1" dirty="0">
                <a:latin typeface="Comic Sans MS" panose="030F0702030302020204" pitchFamily="66" charset="0"/>
              </a:rPr>
              <a:t>TALLERES A LOS QUE SE DA SEGUIMIENTO DURANTE </a:t>
            </a:r>
            <a:r>
              <a:rPr lang="es-MX" sz="2700" b="1" dirty="0" smtClean="0">
                <a:latin typeface="Comic Sans MS" panose="030F0702030302020204" pitchFamily="66" charset="0"/>
              </a:rPr>
              <a:t>EL</a:t>
            </a:r>
            <a:r>
              <a:rPr lang="es-419" sz="2700" b="1" dirty="0" smtClean="0">
                <a:latin typeface="Comic Sans MS" panose="030F0702030302020204" pitchFamily="66" charset="0"/>
              </a:rPr>
              <a:t> </a:t>
            </a:r>
            <a:r>
              <a:rPr lang="es-MX" sz="2700" b="1" dirty="0" smtClean="0">
                <a:latin typeface="Comic Sans MS" panose="030F0702030302020204" pitchFamily="66" charset="0"/>
              </a:rPr>
              <a:t>TRIMESTRE </a:t>
            </a:r>
            <a:r>
              <a:rPr lang="en-US" sz="2700" dirty="0">
                <a:latin typeface="Comic Sans MS" panose="030F0702030302020204" pitchFamily="66" charset="0"/>
              </a:rPr>
              <a:t/>
            </a:r>
            <a:br>
              <a:rPr lang="en-US" sz="2700" dirty="0">
                <a:latin typeface="Comic Sans MS" panose="030F0702030302020204" pitchFamily="66" charset="0"/>
              </a:rPr>
            </a:br>
            <a:r>
              <a:rPr lang="es-MX" sz="2700" b="1" dirty="0">
                <a:latin typeface="Comic Sans MS" panose="030F0702030302020204" pitchFamily="66" charset="0"/>
              </a:rPr>
              <a:t>JUNIO A SEPTIEMBRE </a:t>
            </a:r>
            <a:r>
              <a:rPr lang="es-MX" sz="2700" b="1" dirty="0" smtClean="0">
                <a:latin typeface="Comic Sans MS" panose="030F0702030302020204" pitchFamily="66" charset="0"/>
              </a:rPr>
              <a:t>2020</a:t>
            </a:r>
            <a:r>
              <a:rPr lang="es-419" sz="2700" b="1" dirty="0" smtClean="0">
                <a:latin typeface="Comic Sans MS" panose="030F0702030302020204" pitchFamily="66" charset="0"/>
              </a:rPr>
              <a:t/>
            </a:r>
            <a:br>
              <a:rPr lang="es-419" sz="2700" b="1" dirty="0" smtClean="0">
                <a:latin typeface="Comic Sans MS" panose="030F0702030302020204" pitchFamily="66" charset="0"/>
              </a:rPr>
            </a:br>
            <a:r>
              <a:rPr lang="en-US" sz="2700" dirty="0">
                <a:latin typeface="Comic Sans MS" panose="030F0702030302020204" pitchFamily="66" charset="0"/>
              </a:rPr>
              <a:t/>
            </a:r>
            <a:br>
              <a:rPr lang="en-US" sz="2700" dirty="0"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ASESORIA FISCAL Y CONTABLE I 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ADMINISTRACIÓN DE COOPERATIVAS CULTURALES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II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ASESORIA FISCAL Y CONTABLE II 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PLANEACIÓN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EST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es-419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Á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TEGICA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PERSONAL 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DESARROLLO CULTURAL COMUNITARIO 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GESTIÓN E NNOVACIÓN SOCIAL </a:t>
            </a:r>
            <a:r>
              <a:rPr lang="es-419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419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1673" y="406512"/>
            <a:ext cx="88606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s-MX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HERRAMIENTAS </a:t>
            </a:r>
            <a:r>
              <a:rPr lang="es-MX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ESENCIALES DE MERCADOTECNA</a:t>
            </a: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TALLERISTA: JESUS OCTAVO CARMONA</a:t>
            </a: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VIERNES </a:t>
            </a:r>
            <a:r>
              <a:rPr lang="es-MX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 12:00 A 14:00 </a:t>
            </a:r>
            <a:r>
              <a:rPr lang="es-MX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HORAS</a:t>
            </a: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DESARR</a:t>
            </a:r>
            <a:r>
              <a:rPr lang="es-419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MX" altLang="en-US" sz="1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LLO</a:t>
            </a:r>
            <a:r>
              <a:rPr lang="es-MX" alt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PRESENCIAL / DIGITAL</a:t>
            </a:r>
            <a:endParaRPr kumimoji="0" lang="es-MX" alt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67786"/>
              </p:ext>
            </p:extLst>
          </p:nvPr>
        </p:nvGraphicFramePr>
        <p:xfrm>
          <a:off x="2073495" y="1606841"/>
          <a:ext cx="8654605" cy="521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0247"/>
                <a:gridCol w="4264358"/>
              </a:tblGrid>
              <a:tr h="64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ESTADISTICA  INICIAL Y FINAL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Inicial con un grupo de 14 asistentes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Final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con un grupo de 6 asistentes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</a:tr>
              <a:tr h="756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PERFIL DE ALUNNOS INSCRITOS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6 de iniciativa individual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5 de colectivo u organización cultural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3 de sociedad cooperativa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</a:tr>
              <a:tr h="252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LISTA DE CONTENIDOS ABORDADOS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1.-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Definición mercadotecnia y contexto.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.-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La m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arca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y su análisis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3.- Estudios y mediciones generales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4.-Análisis de mercado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5.-Análisis de competencia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6.- El proyecto mercadológico.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7.- Canales de información y trabajo grupal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8.- Comunidad y mercadeo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9.- Introducción a Plan de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Mercadeo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Marketing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10.- Alternativas y presentación de planes.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</a:tr>
              <a:tr h="1292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PRODUCTOS FINALES O ELEMENTOS QUE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DETONO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EL TALLER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Se trabajaron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elementos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al Plan de Marketing Digital con base a matrices como FODAS, MEFE y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MIFI</a:t>
                      </a:r>
                      <a:r>
                        <a:rPr lang="es-419" sz="1400" baseline="0" dirty="0" smtClean="0">
                          <a:effectLst/>
                          <a:latin typeface="Comic Sans MS" panose="030F0702030302020204" pitchFamily="66" charset="0"/>
                        </a:rPr>
                        <a:t> para la toma de decisiones.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6" marR="34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596668" cy="1320800"/>
          </a:xfrm>
        </p:spPr>
        <p:txBody>
          <a:bodyPr/>
          <a:lstStyle/>
          <a:p>
            <a:pPr algn="ctr"/>
            <a:r>
              <a:rPr lang="es-419" dirty="0" smtClean="0">
                <a:latin typeface="Comic Sans MS" panose="030F0702030302020204" pitchFamily="66" charset="0"/>
              </a:rPr>
              <a:t>HERRAMIENTAS ESENCIALES DE LA MERCADOTECNIA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76970"/>
              </p:ext>
            </p:extLst>
          </p:nvPr>
        </p:nvGraphicFramePr>
        <p:xfrm>
          <a:off x="1493946" y="1394046"/>
          <a:ext cx="8371270" cy="559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5635"/>
                <a:gridCol w="4185635"/>
              </a:tblGrid>
              <a:tr h="118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HERRAMENTAS TECNOLOGICAS UTILIZADAS DURANTE TALLER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Plataforma JITSY 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ME</a:t>
                      </a: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, Grupo de WhatsApp, Documentos anexos en versión PDF previo a cada sesión y por correo electrónico.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</a:tr>
              <a:tr h="118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PROCESO DE COMUNICACIÓN ENTRE TALLERISTAS Y ASISTENTES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Desarrollo previo, durante y posterior a cada sesión, facilitando materiales 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por 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correo 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electrónico</a:t>
                      </a: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 y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por chat de 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WhatsApp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</a:tr>
              <a:tr h="179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PROCESO DE 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DIALOG</a:t>
                      </a: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E INTERCAMBIO DE SABERES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e 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manera gradual en cuanto al uso del lenguaje de tallerista y la forma de dialogar e intercambio de información. Al final del taller si hubo participación tanto en chat, correo y plataforma digital.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</a:tr>
              <a:tr h="885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Comic Sans MS" panose="030F0702030302020204" pitchFamily="66" charset="0"/>
                        </a:rPr>
                        <a:t>¿SE CUENTA CON TALLER O COMUNIDAD DE CONTINUIDAD?</a:t>
                      </a:r>
                      <a:endParaRPr lang="en-US" sz="1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l </a:t>
                      </a:r>
                      <a:r>
                        <a:rPr lang="es-MX" sz="1800" dirty="0">
                          <a:effectLst/>
                          <a:latin typeface="Comic Sans MS" panose="030F0702030302020204" pitchFamily="66" charset="0"/>
                        </a:rPr>
                        <a:t>taller de continuidad se </a:t>
                      </a:r>
                      <a:r>
                        <a:rPr lang="es-419" sz="1800" dirty="0" smtClean="0">
                          <a:effectLst/>
                          <a:latin typeface="Comic Sans MS" panose="030F0702030302020204" pitchFamily="66" charset="0"/>
                        </a:rPr>
                        <a:t>ll</a:t>
                      </a:r>
                      <a:r>
                        <a:rPr lang="es-MX" sz="1800" dirty="0" smtClean="0">
                          <a:effectLst/>
                          <a:latin typeface="Comic Sans MS" panose="030F0702030302020204" pitchFamily="66" charset="0"/>
                        </a:rPr>
                        <a:t>ama </a:t>
                      </a:r>
                      <a:r>
                        <a:rPr lang="es-MX" sz="1800" b="1" dirty="0">
                          <a:effectLst/>
                          <a:latin typeface="Comic Sans MS" panose="030F0702030302020204" pitchFamily="66" charset="0"/>
                        </a:rPr>
                        <a:t>Marketing </a:t>
                      </a:r>
                      <a:r>
                        <a:rPr lang="es-MX" sz="1800" b="1" dirty="0" smtClean="0">
                          <a:effectLst/>
                          <a:latin typeface="Comic Sans MS" panose="030F0702030302020204" pitchFamily="66" charset="0"/>
                        </a:rPr>
                        <a:t>Digita</a:t>
                      </a:r>
                      <a:r>
                        <a:rPr lang="es-419" sz="1800" b="1" dirty="0" smtClean="0">
                          <a:effectLst/>
                          <a:latin typeface="Comic Sans MS" panose="030F0702030302020204" pitchFamily="66" charset="0"/>
                        </a:rPr>
                        <a:t>l</a:t>
                      </a:r>
                      <a:r>
                        <a:rPr lang="es-MX" sz="1800" b="1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800" b="1" dirty="0">
                          <a:effectLst/>
                          <a:latin typeface="Comic Sans MS" panose="030F0702030302020204" pitchFamily="66" charset="0"/>
                        </a:rPr>
                        <a:t>para Organizaciones </a:t>
                      </a:r>
                      <a:r>
                        <a:rPr lang="es-MX" sz="1800" b="1" dirty="0" smtClean="0">
                          <a:effectLst/>
                          <a:latin typeface="Comic Sans MS" panose="030F0702030302020204" pitchFamily="66" charset="0"/>
                        </a:rPr>
                        <a:t>Culturales</a:t>
                      </a:r>
                      <a:r>
                        <a:rPr lang="es-419" sz="1800" b="1" dirty="0" smtClean="0">
                          <a:effectLst/>
                          <a:latin typeface="Comic Sans MS" panose="030F0702030302020204" pitchFamily="66" charset="0"/>
                        </a:rPr>
                        <a:t> (Avanzado)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80311" cy="1320800"/>
          </a:xfrm>
        </p:spPr>
        <p:txBody>
          <a:bodyPr>
            <a:noAutofit/>
          </a:bodyPr>
          <a:lstStyle/>
          <a:p>
            <a:r>
              <a:rPr lang="es-MX" sz="23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ADMINISTRACION </a:t>
            </a:r>
            <a:r>
              <a:rPr lang="es-MX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 LAS COOPERATIVAS CULTURALES </a:t>
            </a:r>
            <a:r>
              <a:rPr lang="es-419" sz="23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TALLERISTA: SUSANA CONTRERAS GARCIA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s-MX" sz="23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MARTES </a:t>
            </a:r>
            <a:r>
              <a:rPr lang="es-MX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 12:00 A 14:00 HORAS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23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US" sz="23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72275"/>
              </p:ext>
            </p:extLst>
          </p:nvPr>
        </p:nvGraphicFramePr>
        <p:xfrm>
          <a:off x="677330" y="1704629"/>
          <a:ext cx="10784866" cy="5052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2433"/>
                <a:gridCol w="5392433"/>
              </a:tblGrid>
              <a:tr h="184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ESTADISTICA  INICIAL Y FINAL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Inicial: 8 asistentes Final: 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asistentes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</a:tr>
              <a:tr h="382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PERFIL DE ALUNNOS INSCRITOS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3 de iniciativa individual, 3 de colectivo cultural y 2 de sociedad cooperativa</a:t>
                      </a:r>
                      <a:endParaRPr lang="en-US" sz="145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</a:tr>
              <a:tr h="334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LISTA DE CONTENIDOS ABORDADOS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1.- Concepto del proceso administrativo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2.- Reconocimiento del ciclo administrativo y sus fases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3.- Necesidades 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humanas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de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organización y derechos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culturales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4.- Manuales administrativos y contexto.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5.- Fase planeación y sus niveles.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6.- Matrices de planeación 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7.- Fase de la organización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8.- Modelo de re organización administrativa.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9.- Guía para la presentación de una reorganización.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10.- Actualización de manuales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11.- Fase de ejecución: procesos y procedimientos en acción.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</a:tr>
              <a:tr h="975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PRODUCTOS FINALES O ELEMENTOS QUE DETEONO EL TALLER</a:t>
                      </a:r>
                      <a:endParaRPr lang="en-US" sz="145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Se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trabajó un modelo de Reorganización 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dministrativa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que permitió conocer elementos para el comportamiento organizacional, el micro, macro y meso ambiente de trabajo.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0" marR="552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39398" cy="1320800"/>
          </a:xfrm>
        </p:spPr>
        <p:txBody>
          <a:bodyPr>
            <a:normAutofit/>
          </a:bodyPr>
          <a:lstStyle/>
          <a:p>
            <a:pPr algn="ctr"/>
            <a:r>
              <a:rPr lang="es-419" sz="2300" dirty="0" smtClean="0">
                <a:latin typeface="Comic Sans MS" panose="030F0702030302020204" pitchFamily="66" charset="0"/>
              </a:rPr>
              <a:t>ADMINISTRACIÓN DE LAS COOPERATIVAS CULTURALES I</a:t>
            </a:r>
            <a:endParaRPr lang="en-US" sz="23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1351"/>
              </p:ext>
            </p:extLst>
          </p:nvPr>
        </p:nvGraphicFramePr>
        <p:xfrm>
          <a:off x="1339400" y="1146220"/>
          <a:ext cx="8731878" cy="5308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5939"/>
                <a:gridCol w="4365939"/>
              </a:tblGrid>
              <a:tr h="698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HERRAMENTAS TECNOLOGICAS UTILIZADAS DURANTE TALLER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Plataforma ZOOM, chat de WhatsApp, correo electrónico y revisión de manuales administrativo en línea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116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PROCESO DE COMUNICACIÓN ENTRE TALLERISTAS Y ASISTENTES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Previo, durante y posterior a cada sesión se trabajó desde el chat de </a:t>
                      </a:r>
                      <a:r>
                        <a:rPr lang="es-MX" sz="1600" dirty="0" err="1">
                          <a:effectLst/>
                          <a:latin typeface="Comic Sans MS" panose="030F0702030302020204" pitchFamily="66" charset="0"/>
                        </a:rPr>
                        <a:t>WhatssApp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, se hizo una revisión inicial y final de manuales administrativo por cada sesión y del proceso de reorganización administrativa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1863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PROCESO DE DIALOGO E INTERCAMBIO DE SABERES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n un inicio Susana lo trabajaba como una clase de administración</a:t>
                      </a:r>
                      <a:r>
                        <a:rPr lang="es-419" sz="1600" dirty="0">
                          <a:effectLst/>
                          <a:latin typeface="Comic Sans MS" panose="030F0702030302020204" pitchFamily="66" charset="0"/>
                        </a:rPr>
                        <a:t> tradicional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dando lapsos finales de 20 minutos de participación poco a poco se logró generar un ambiente de mayor participación y revisión entre cada asistente e inclusive de involucramiento en la revisión del modelo de reorganización administrativa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698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¿SE CUENTA CON TALLER O COMUNIDAD DE CONTINUIDAD?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Si, el taller de continuidad es Administración de Cooperativas Culturales II, de nivel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avanzado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900" dirty="0" smtClean="0">
                <a:latin typeface="Comic Sans MS" panose="030F0702030302020204" pitchFamily="66" charset="0"/>
              </a:rPr>
              <a:t>ASESORÍA </a:t>
            </a:r>
            <a:r>
              <a:rPr lang="es-MX" sz="2900" dirty="0">
                <a:latin typeface="Comic Sans MS" panose="030F0702030302020204" pitchFamily="66" charset="0"/>
              </a:rPr>
              <a:t>FISCAL Y CONTABLE </a:t>
            </a:r>
            <a:r>
              <a:rPr lang="es-419" sz="2900" dirty="0" smtClean="0">
                <a:latin typeface="Comic Sans MS" panose="030F0702030302020204" pitchFamily="66" charset="0"/>
              </a:rPr>
              <a:t>I</a:t>
            </a:r>
            <a:r>
              <a:rPr lang="en-US" sz="2900" dirty="0">
                <a:latin typeface="Comic Sans MS" panose="030F0702030302020204" pitchFamily="66" charset="0"/>
              </a:rPr>
              <a:t/>
            </a:r>
            <a:br>
              <a:rPr lang="en-US" sz="2900" dirty="0">
                <a:latin typeface="Comic Sans MS" panose="030F0702030302020204" pitchFamily="66" charset="0"/>
              </a:rPr>
            </a:br>
            <a:r>
              <a:rPr lang="es-MX" sz="2900" dirty="0">
                <a:latin typeface="Comic Sans MS" panose="030F0702030302020204" pitchFamily="66" charset="0"/>
              </a:rPr>
              <a:t>TALLERISTA: REYNA MARTÍNEZ PÉREZ</a:t>
            </a:r>
            <a:r>
              <a:rPr lang="en-US" sz="2900" dirty="0">
                <a:latin typeface="Comic Sans MS" panose="030F0702030302020204" pitchFamily="66" charset="0"/>
              </a:rPr>
              <a:t/>
            </a:r>
            <a:br>
              <a:rPr lang="en-US" sz="2900" dirty="0">
                <a:latin typeface="Comic Sans MS" panose="030F0702030302020204" pitchFamily="66" charset="0"/>
              </a:rPr>
            </a:br>
            <a:r>
              <a:rPr lang="es-MX" sz="2900" dirty="0" smtClean="0">
                <a:latin typeface="Comic Sans MS" panose="030F0702030302020204" pitchFamily="66" charset="0"/>
              </a:rPr>
              <a:t>MIÉRCOLES </a:t>
            </a:r>
            <a:r>
              <a:rPr lang="es-MX" sz="2900" dirty="0">
                <a:latin typeface="Comic Sans MS" panose="030F0702030302020204" pitchFamily="66" charset="0"/>
              </a:rPr>
              <a:t>DE 12:00 A 14:00 </a:t>
            </a:r>
            <a:r>
              <a:rPr lang="es-MX" sz="2900" dirty="0" smtClean="0">
                <a:latin typeface="Comic Sans MS" panose="030F0702030302020204" pitchFamily="66" charset="0"/>
              </a:rPr>
              <a:t>HORAS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336102"/>
              </p:ext>
            </p:extLst>
          </p:nvPr>
        </p:nvGraphicFramePr>
        <p:xfrm>
          <a:off x="1171973" y="1928082"/>
          <a:ext cx="10225830" cy="5423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915"/>
                <a:gridCol w="5112915"/>
              </a:tblGrid>
              <a:tr h="17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ESTADISTICA  INICIAL Y FINAL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</a:rPr>
                        <a:t>Inicial 9 asistentes Final 13 asistentes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</a:tr>
              <a:tr h="49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PERFIL DE ASISTENTES INSCRITOS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</a:rPr>
                        <a:t>6 de iniciativa individual, 3 de colectivo u organización cultural, 4 de sociedad cooperativa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</a:tr>
              <a:tr h="316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LISTA DE CONTENIDOS ABORDADOS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1.- Economía social y solidaria y administración. Introducción.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2.- El ámbito contable.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3.- Los elementos contables y formatos esenciales: CSF y Formato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32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4.- Proceso de alta y firma electrónica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5.- De lo contable ala cuestión fiscal y de impuestos.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6.- Primera revisión del Código Fiscal de la federación.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7.- Aplicaciones en procedimientos de acuerdo al Código Fiscal de la federación.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8.- Ejercicio de cálculos financieros básicos.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9.- Cálculos y tasa de impuestos locales.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10.- Cálculo, tasa y actualización de impuestos federales.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11.- Introducción al simulador de alta del Servicio de Administración Tributaria (SAT)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</a:tr>
              <a:tr h="99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</a:rPr>
                        <a:t>PRODUCTOS FINALES O ELEMENTOS QUE DETEONO EL TALLER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Evaluación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diagnóstica y final de saberes y generación de perfiles ante el simulador de registro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el SAT </a:t>
                      </a:r>
                      <a:r>
                        <a:rPr lang="es-419" sz="1400" dirty="0" smtClean="0">
                          <a:effectLst/>
                          <a:latin typeface="Comic Sans MS" panose="030F0702030302020204" pitchFamily="66" charset="0"/>
                        </a:rPr>
                        <a:t>asesorando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caso por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</a:rPr>
                        <a:t>caso.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81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latin typeface="Comic Sans MS" panose="030F0702030302020204" pitchFamily="66" charset="0"/>
              </a:rPr>
              <a:t>ASESORÍA FISCAL Y CONTABLE </a:t>
            </a:r>
            <a:r>
              <a:rPr lang="es-419" dirty="0" smtClean="0">
                <a:latin typeface="Comic Sans MS" panose="030F0702030302020204" pitchFamily="66" charset="0"/>
              </a:rPr>
              <a:t>I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15873"/>
              </p:ext>
            </p:extLst>
          </p:nvPr>
        </p:nvGraphicFramePr>
        <p:xfrm>
          <a:off x="1017426" y="1249250"/>
          <a:ext cx="10354618" cy="5513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309"/>
                <a:gridCol w="5177309"/>
              </a:tblGrid>
              <a:tr h="822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HERRAMENTAS TECNOLOGICAS UTILIZADAS DURANTE TALLER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Plataforma JITSY MEET, chat de WhatsApp, correo electrónico y simulador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de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 plataforma de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movimientos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ante el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SAT.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4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PROCESO DE COMUNICACIÓN ENTRE TALLERISTAS Y ASISTENTES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La comunicación era casi diaria,  la tallerista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genera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comunicación previa, durante y posterior a cada sesión y se graba la clase para tener mayor claridad en conceptos trabajados y socializados para cada uno de los asistentes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 Todas están disponibles.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6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PROCESO DE DIALOG E INTERCAMBIO DE SABERES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Sin hacer ningún tipo de observación la tallerista en cada oportunidad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genera condici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ones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es para establecer un diálogo y provocar la participación e involucramiento de cada asistente, más que un taller de forma académica, ella si genera un diálogo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de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acuerdo con el nivel de conocimiento que muestra cada uno.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¿SE CUENTA CON TALLER O COMUNIDAD DE CONTINUIDAD?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El grupo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 o comunidad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de Asesoría Fiscal y Contable II de nivel avanzado.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4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4470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GERMINACIÓN </a:t>
            </a:r>
            <a:r>
              <a:rPr lang="es-MX" dirty="0"/>
              <a:t>DE COOPERATIVAS CULTURALES II</a:t>
            </a:r>
            <a:r>
              <a:rPr lang="en-US" dirty="0"/>
              <a:t/>
            </a:r>
            <a:br>
              <a:rPr lang="en-US" dirty="0"/>
            </a:br>
            <a:r>
              <a:rPr lang="es-MX" dirty="0"/>
              <a:t>TALLERISTA: </a:t>
            </a:r>
            <a:r>
              <a:rPr lang="es-419" dirty="0"/>
              <a:t>Á</a:t>
            </a:r>
            <a:r>
              <a:rPr lang="es-MX" dirty="0" smtClean="0"/>
              <a:t>LAN </a:t>
            </a:r>
            <a:r>
              <a:rPr lang="es-MX" dirty="0"/>
              <a:t>BARUCK RACINE </a:t>
            </a:r>
            <a:r>
              <a:rPr lang="en-US" dirty="0"/>
              <a:t/>
            </a:r>
            <a:br>
              <a:rPr lang="en-US" dirty="0"/>
            </a:br>
            <a:r>
              <a:rPr lang="es-MX" dirty="0" smtClean="0"/>
              <a:t>JUEVES </a:t>
            </a:r>
            <a:r>
              <a:rPr lang="es-MX" dirty="0"/>
              <a:t>DE 12:00 A 14:00 HORAS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1762"/>
              </p:ext>
            </p:extLst>
          </p:nvPr>
        </p:nvGraphicFramePr>
        <p:xfrm>
          <a:off x="677333" y="2160588"/>
          <a:ext cx="11029562" cy="4828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4781"/>
                <a:gridCol w="5514781"/>
              </a:tblGrid>
              <a:tr h="143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ESTADISTICA  INICIAL Y FINAL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Inicial: 8 asistentes    Final: 7 asistentes</a:t>
                      </a:r>
                      <a:endParaRPr lang="en-US" sz="145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</a:tr>
              <a:tr h="431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PERFIL DE ALUNNOS INSCRITOS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4 de iniciativa individual </a:t>
                      </a:r>
                      <a:endParaRPr lang="en-US" sz="145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3 de colectivo cultural</a:t>
                      </a:r>
                      <a:endParaRPr lang="en-US" sz="145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1 de sociedad cooperativa</a:t>
                      </a:r>
                      <a:endParaRPr lang="en-US" sz="145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</a:tr>
              <a:tr h="273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LISTA DE CONTENIDOS ABORDADOS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1.- Relación cultura y Economía Social y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Solidaria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2.- Modelo cooperativista y desarrollo comunitario.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3.- Los proyectos comunitarios y sus fases de trabajo.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4.- Filosofía cooperativista y de aprendizaje colaborativo.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5.- Modelos de producción e inserción de la ECOSOL.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6.- Esquema de trabajo y de estructura de una sociedad </a:t>
                      </a:r>
                      <a:r>
                        <a:rPr lang="es-MX" sz="1450" dirty="0" err="1" smtClean="0">
                          <a:effectLst/>
                          <a:latin typeface="Comic Sans MS" panose="030F0702030302020204" pitchFamily="66" charset="0"/>
                        </a:rPr>
                        <a:t>co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perat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iv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7.- Democracia y proceso para la toma de decisiones.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8.- Metodologías participativas.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9.-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Esq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u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emas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de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financiamiento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lang="es-419" sz="1450" baseline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introducción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a un presupuesto.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10.- Presentación del proyecto grupal y distinción de aportaciones al anteproyecto.  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</a:tr>
              <a:tr h="575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>
                          <a:effectLst/>
                          <a:latin typeface="Comic Sans MS" panose="030F0702030302020204" pitchFamily="66" charset="0"/>
                        </a:rPr>
                        <a:t>PRODUCTOS FINALES O ELEMENTOS QUE DETEONO EL TALLER</a:t>
                      </a:r>
                      <a:endParaRPr lang="en-US" sz="145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Esquema grupal de trabajo para el diseño del anteproyecto Centro Cultural </a:t>
                      </a:r>
                      <a:r>
                        <a:rPr lang="es-419" sz="1450" dirty="0">
                          <a:effectLst/>
                          <a:latin typeface="Comic Sans MS" panose="030F0702030302020204" pitchFamily="66" charset="0"/>
                        </a:rPr>
                        <a:t>“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El Buen Vivir” (independientemente </a:t>
                      </a:r>
                      <a:r>
                        <a:rPr lang="es-419" sz="1450" dirty="0" smtClean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s-MX" sz="145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450" dirty="0">
                          <a:effectLst/>
                          <a:latin typeface="Comic Sans MS" panose="030F0702030302020204" pitchFamily="66" charset="0"/>
                        </a:rPr>
                        <a:t>la revisión de necesidades de cada asistente)</a:t>
                      </a:r>
                      <a:endParaRPr lang="en-US" sz="145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39" marR="511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7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25011" cy="1320800"/>
          </a:xfrm>
        </p:spPr>
        <p:txBody>
          <a:bodyPr>
            <a:normAutofit/>
          </a:bodyPr>
          <a:lstStyle/>
          <a:p>
            <a:pPr algn="ctr"/>
            <a:r>
              <a:rPr lang="es-MX" sz="3000" dirty="0">
                <a:latin typeface="Comic Sans MS" panose="030F0702030302020204" pitchFamily="66" charset="0"/>
              </a:rPr>
              <a:t>GERMINACIÓN DE COOPERATIVAS CULTURALES II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17983"/>
              </p:ext>
            </p:extLst>
          </p:nvPr>
        </p:nvGraphicFramePr>
        <p:xfrm>
          <a:off x="1236368" y="1365160"/>
          <a:ext cx="9285670" cy="519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2835"/>
                <a:gridCol w="4642835"/>
              </a:tblGrid>
              <a:tr h="1024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HERRAMENTAS TECNOLOGICAS UTILIZADAS DURANTE TALLER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Plataforma JITSY MEET, chat de WhatsApp, correo electrónico y drive en donde se generó la propuesta de anteproyecto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5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PROCESO DE COMUNICACIÓN ENTRE TALLERISTAS Y ASISTENTES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Previo, durante y posterior a cada sesión, se intensifico sobre todo en el momento en que se dio la lluvia de ideas y la generación del anteproyecto de trabajo grupal del Centro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Cultural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 propuesto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5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PROCESO DE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DI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Á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LOG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E INTERCAMBIO DE SABERES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De forma gradual si se presentó un proceso de intercambio de saberes comunitarios, inicialmente marcado por lo que el tallerista compartía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p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ero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poco a poco cada asistente fue definiendo prioridades y esquemas de diálogo durante </a:t>
                      </a:r>
                      <a:r>
                        <a:rPr lang="es-419" sz="1600" dirty="0" smtClean="0">
                          <a:effectLst/>
                          <a:latin typeface="Comic Sans MS" panose="030F0702030302020204" pitchFamily="66" charset="0"/>
                        </a:rPr>
                        <a:t>y posterior a 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las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sesiones.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4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¿SE CUENTA CON TALLER O COMUNIDAD DE CONTINUIDAD?</a:t>
                      </a:r>
                      <a:endParaRPr lang="en-US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Existe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el grupo de continuidad bajo la misma denominación de taller “Germinación de Cooperativas Culturales II</a:t>
                      </a:r>
                      <a:r>
                        <a:rPr lang="es-MX" sz="1600" dirty="0" smtClean="0">
                          <a:effectLst/>
                          <a:latin typeface="Comic Sans MS" panose="030F0702030302020204" pitchFamily="66" charset="0"/>
                        </a:rPr>
                        <a:t>”,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de nivel avanzado.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637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1746</Words>
  <Application>Microsoft Office PowerPoint</Application>
  <PresentationFormat>Panorámica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Trebuchet MS</vt:lpstr>
      <vt:lpstr>Wingdings 3</vt:lpstr>
      <vt:lpstr>Faceta</vt:lpstr>
      <vt:lpstr>ESCUELA ABIERTA DE ECONOMIA SOCIAL Y SOLIDARIA DE LA CIUDAD DE MEXICO  ANALISIS INFORMATIVO DE TALLERES TRIMESTRE FEBERERO A MAYO 2020   TALLERES EN SEGUIMIENTO:  HERRAMIENTAS ESENCIALES DE MERCADOTECNIA  (BASICO) ADMINISTRACION DE LAS COOPERATIVAS CULTURALES I (INTERMEDIO) ASESORIA FISCAL Y CONTABLE I (INTERMEDIO) GERMINACION DE COOPERATIVAS CULTURALES II (INTERMEDIO) GESTION E INNOVACION SOCIAL (INTERMEDIO) </vt:lpstr>
      <vt:lpstr>HERRAMIENTAS ESENCIALES DE MERCADOTECNA TALLERISTA: JESUS OCTAVO CARMONA VIERNES DE 12:00 A 14:00 HORAS DESARROLLO: PRESENCIAL / DIGITAL</vt:lpstr>
      <vt:lpstr>HERRAMIENTAS ESENCIALES DE LA MERCADOTECNIA</vt:lpstr>
      <vt:lpstr>ADMINISTRACION DE LAS COOPERATIVAS CULTURALES I TALLERISTA: SUSANA CONTRERAS GARCIA MARTES DE 12:00 A 14:00 HORAS  </vt:lpstr>
      <vt:lpstr>ADMINISTRACIÓN DE LAS COOPERATIVAS CULTURALES I</vt:lpstr>
      <vt:lpstr>ASESORÍA FISCAL Y CONTABLE I TALLERISTA: REYNA MARTÍNEZ PÉREZ MIÉRCOLES DE 12:00 A 14:00 HORAS </vt:lpstr>
      <vt:lpstr>ASESORÍA FISCAL Y CONTABLE I</vt:lpstr>
      <vt:lpstr>GERMINACIÓN DE COOPERATIVAS CULTURALES II TALLERISTA: ÁLAN BARUCK RACINE  JUEVES DE 12:00 A 14:00 HORAS </vt:lpstr>
      <vt:lpstr>GERMINACIÓN DE COOPERATIVAS CULTURALES II</vt:lpstr>
      <vt:lpstr>GESTIÓN E INNOVACIÓN SOCIAL TALLERISTA: DAVID SALVADOR CRUZ RODRÍGUEZ  </vt:lpstr>
      <vt:lpstr>TALLER: GESTIÓN E INNOVACIÓN SOCIAL</vt:lpstr>
      <vt:lpstr>TALLERES A LOS QUE SE DA SEGUIMIENTO DURANTE EL TRIMESTRE  JUNIO A SEPTIEMBRE 2020  ASESORIA FISCAL Y CONTABLE I   ADMINISTRACIÓN DE COOPERATIVAS CULTURALES II    ASESORIA FISCAL Y CONTABLE II   PLANEACIÓN ESTRÁTEGICA PERSONAL   DESARROLLO CULTURAL COMUNITARIO   GESTIÓN E NNOVACIÓN SOCIAL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ABIERTA DE ECONOMIA SOCIAL Y SOLIDARIA DE LA CIUDAD DE MEXICO  ANALISIS INFORMATIVO DE TALLERES TRIMESTRE FEBERERO A MAYO 2020   TALLERES EN SEGUIMIENTO:  HERRAMIENTAS ESENCIALES DE MERCADOTECNIA  (BASICO) ADMINISTRACION DE LAS COOPERATIVAS CULTURALES I (INTERMEDIO) ASESORIA FISCAL Y CONTABLE I GERMINACION DE COOPERATIVAS CULTURALES II (INTERMEDIO) GESTION E INNOVACION SOCIAL (INTERMEDIO)</dc:title>
  <dc:creator>Federico Patricio Meza Collins Stuart</dc:creator>
  <cp:lastModifiedBy>Federico Patricio Meza Collins Stuart</cp:lastModifiedBy>
  <cp:revision>9</cp:revision>
  <dcterms:created xsi:type="dcterms:W3CDTF">2020-07-20T17:27:23Z</dcterms:created>
  <dcterms:modified xsi:type="dcterms:W3CDTF">2020-07-20T18:47:04Z</dcterms:modified>
</cp:coreProperties>
</file>