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99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99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9796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00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519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21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249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3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9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94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27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3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61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3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20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202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419" sz="4800" dirty="0" smtClean="0"/>
              <a:t>Estatus del proyecto “Escuela Abierta de Economía Social y Solidaria” a distancia</a:t>
            </a:r>
            <a:endParaRPr lang="en-US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427240"/>
          </a:xfrm>
        </p:spPr>
        <p:txBody>
          <a:bodyPr>
            <a:normAutofit lnSpcReduction="10000"/>
          </a:bodyPr>
          <a:lstStyle/>
          <a:p>
            <a:r>
              <a:rPr lang="es-419" sz="3900" dirty="0" smtClean="0"/>
              <a:t>Ciudad de México 2020</a:t>
            </a:r>
          </a:p>
          <a:p>
            <a:r>
              <a:rPr lang="es-419" sz="2200" dirty="0" smtClean="0"/>
              <a:t>Trimestre 1 (Febrero – Mayo)</a:t>
            </a:r>
          </a:p>
          <a:p>
            <a:r>
              <a:rPr lang="es-419" sz="2200" dirty="0" smtClean="0"/>
              <a:t>Trimestre 2 (Junio – Septiembre)</a:t>
            </a:r>
          </a:p>
          <a:p>
            <a:endParaRPr lang="es-419" sz="2200" dirty="0"/>
          </a:p>
          <a:p>
            <a:pPr algn="ctr"/>
            <a:r>
              <a:rPr lang="es-419" sz="2600" i="1" dirty="0" smtClean="0"/>
              <a:t>“Innovar con visión solidaria”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767149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 smtClean="0"/>
              <a:t>Fundamentos centrales y objetivo general.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6670" y="2160589"/>
            <a:ext cx="9556124" cy="4227332"/>
          </a:xfrm>
        </p:spPr>
        <p:txBody>
          <a:bodyPr>
            <a:normAutofit fontScale="92500" lnSpcReduction="10000"/>
          </a:bodyPr>
          <a:lstStyle/>
          <a:p>
            <a:r>
              <a:rPr lang="es-419" sz="2000" dirty="0" smtClean="0"/>
              <a:t>Educación comunitaria a distancia, inclusiva, diversa, generadora de diálogo de proyectos individuales, colectivos, organizaciones y sociedades cooperativas. Retroalimentación entre tallerista y la comunidad.</a:t>
            </a:r>
          </a:p>
          <a:p>
            <a:r>
              <a:rPr lang="es-419" sz="2000" dirty="0" smtClean="0"/>
              <a:t>Artículo 3º Constitucional.</a:t>
            </a:r>
          </a:p>
          <a:p>
            <a:r>
              <a:rPr lang="es-419" sz="2000" dirty="0" smtClean="0"/>
              <a:t>Artículos 8º y 33 de la constitución política de la CDMX.</a:t>
            </a:r>
          </a:p>
          <a:p>
            <a:r>
              <a:rPr lang="es-419" sz="2000" dirty="0" smtClean="0"/>
              <a:t>Objetivo 4 de la Agenda 2030 de la Organización de las Naciones Unidas</a:t>
            </a:r>
          </a:p>
          <a:p>
            <a:r>
              <a:rPr lang="es-419" sz="2000" dirty="0" smtClean="0"/>
              <a:t>Artículo 3º </a:t>
            </a:r>
            <a:r>
              <a:rPr lang="es-419" sz="2000" dirty="0"/>
              <a:t>d</a:t>
            </a:r>
            <a:r>
              <a:rPr lang="es-419" sz="2000" dirty="0" smtClean="0"/>
              <a:t>e la Declaración de la UNESCO sobre la Diversidad Cultural para Diálogo y Desarrollo.</a:t>
            </a:r>
          </a:p>
          <a:p>
            <a:r>
              <a:rPr lang="es-419" sz="2000" dirty="0" smtClean="0"/>
              <a:t>OBJETIVO GENERAL. El</a:t>
            </a:r>
            <a:r>
              <a:rPr lang="es-ES" sz="2000" dirty="0" smtClean="0"/>
              <a:t> </a:t>
            </a:r>
            <a:r>
              <a:rPr lang="es-ES" sz="2000" dirty="0"/>
              <a:t>proyecto busca proporcionar </a:t>
            </a:r>
            <a:r>
              <a:rPr lang="es-ES" sz="2000" dirty="0" smtClean="0"/>
              <a:t>herramientas </a:t>
            </a:r>
            <a:r>
              <a:rPr lang="es-ES" sz="2000" dirty="0"/>
              <a:t>metodológicas básicas </a:t>
            </a:r>
            <a:r>
              <a:rPr lang="es-ES" sz="2000" dirty="0" smtClean="0"/>
              <a:t>y </a:t>
            </a:r>
            <a:r>
              <a:rPr lang="es-ES" sz="2000" dirty="0"/>
              <a:t>condiciones para que diversas organizaciones culturales y/o artísticas con actividad económica, </a:t>
            </a:r>
            <a:r>
              <a:rPr lang="es-ES" sz="2000" dirty="0" smtClean="0"/>
              <a:t>desarrollen </a:t>
            </a:r>
            <a:r>
              <a:rPr lang="es-ES" sz="2000" dirty="0"/>
              <a:t>proyectos productivos que puedan ser dirigidos al fomento </a:t>
            </a:r>
            <a:r>
              <a:rPr lang="es-419" sz="2000" dirty="0" smtClean="0"/>
              <a:t>cultural</a:t>
            </a:r>
            <a:r>
              <a:rPr lang="es-ES" sz="2000" dirty="0" smtClean="0"/>
              <a:t>, </a:t>
            </a:r>
            <a:r>
              <a:rPr lang="es-419" sz="2000" dirty="0" smtClean="0"/>
              <a:t>educativo</a:t>
            </a:r>
            <a:r>
              <a:rPr lang="es-ES" sz="2000" dirty="0" smtClean="0"/>
              <a:t>, </a:t>
            </a:r>
            <a:r>
              <a:rPr lang="es-419" sz="2000" dirty="0" smtClean="0"/>
              <a:t>de </a:t>
            </a:r>
            <a:r>
              <a:rPr lang="es-ES" sz="2000" dirty="0" smtClean="0"/>
              <a:t>salud </a:t>
            </a:r>
            <a:r>
              <a:rPr lang="es-ES" sz="2000" dirty="0"/>
              <a:t>y otras áreas del conocimiento a nivel local, a través </a:t>
            </a:r>
            <a:r>
              <a:rPr lang="es-ES" sz="2000" dirty="0" smtClean="0"/>
              <a:t>de mecanismo</a:t>
            </a:r>
            <a:r>
              <a:rPr lang="es-419" sz="2000" dirty="0" smtClean="0"/>
              <a:t>s</a:t>
            </a:r>
            <a:r>
              <a:rPr lang="es-ES" sz="2000" dirty="0" smtClean="0"/>
              <a:t> </a:t>
            </a:r>
            <a:r>
              <a:rPr lang="es-ES" sz="2000" dirty="0"/>
              <a:t>o </a:t>
            </a:r>
            <a:r>
              <a:rPr lang="es-ES" sz="2000" dirty="0" smtClean="0"/>
              <a:t>figura</a:t>
            </a:r>
            <a:r>
              <a:rPr lang="es-419" sz="2000" dirty="0" smtClean="0"/>
              <a:t>s</a:t>
            </a:r>
            <a:r>
              <a:rPr lang="es-ES" sz="2000" dirty="0" smtClean="0"/>
              <a:t> </a:t>
            </a:r>
            <a:r>
              <a:rPr lang="es-ES" sz="2000" dirty="0"/>
              <a:t>de la Economía Social y Solidaria.</a:t>
            </a:r>
            <a:endParaRPr lang="es-419" sz="2000" dirty="0" smtClean="0"/>
          </a:p>
        </p:txBody>
      </p:sp>
    </p:spTree>
    <p:extLst>
      <p:ext uri="{BB962C8B-B14F-4D97-AF65-F5344CB8AC3E}">
        <p14:creationId xmlns:p14="http://schemas.microsoft.com/office/powerpoint/2010/main" val="197036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 smtClean="0"/>
              <a:t>DEFINICIONES CENTRALES PARA ENTENDER EL PROYECTO.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72031"/>
          </a:xfrm>
        </p:spPr>
        <p:txBody>
          <a:bodyPr>
            <a:normAutofit fontScale="85000" lnSpcReduction="20000"/>
          </a:bodyPr>
          <a:lstStyle/>
          <a:p>
            <a:r>
              <a:rPr lang="es-419" sz="2200" dirty="0" smtClean="0"/>
              <a:t>INNOVACIÓN CULTURAL</a:t>
            </a:r>
          </a:p>
          <a:p>
            <a:r>
              <a:rPr lang="es-419" sz="2200" dirty="0" smtClean="0"/>
              <a:t>COOPERATIVA CULTURAL</a:t>
            </a:r>
          </a:p>
          <a:p>
            <a:r>
              <a:rPr lang="es-419" sz="2200" dirty="0" smtClean="0"/>
              <a:t>TRABAJO COLABORATIVO/COOPERATIVO</a:t>
            </a:r>
          </a:p>
          <a:p>
            <a:r>
              <a:rPr lang="es-419" sz="2200" dirty="0" smtClean="0"/>
              <a:t>DIÁLOGO INTERCULTURAL</a:t>
            </a:r>
          </a:p>
          <a:p>
            <a:endParaRPr lang="es-419" sz="2200" dirty="0" smtClean="0"/>
          </a:p>
          <a:p>
            <a:pPr marL="0" indent="0" algn="ctr">
              <a:buNone/>
            </a:pPr>
            <a:r>
              <a:rPr lang="es-419" sz="2600" dirty="0" smtClean="0"/>
              <a:t>CRITERIOS PARA DESEMPEÑO Y EVALUACIÓN EN EL PROYECTO.</a:t>
            </a:r>
          </a:p>
          <a:p>
            <a:pPr algn="just"/>
            <a:r>
              <a:rPr lang="es-419" sz="2200" dirty="0" smtClean="0"/>
              <a:t>Compromiso y diálogo con la comunidad en que se participa.</a:t>
            </a:r>
          </a:p>
          <a:p>
            <a:pPr algn="just"/>
            <a:r>
              <a:rPr lang="es-419" sz="2200" dirty="0" smtClean="0"/>
              <a:t>Niveles y momentos de participación más allá de sesión programada.</a:t>
            </a:r>
          </a:p>
          <a:p>
            <a:pPr algn="just"/>
            <a:r>
              <a:rPr lang="es-419" sz="2200" dirty="0" smtClean="0"/>
              <a:t>Nivel de trabajo colaborativo, eliminando la visión del trabajo individualista.</a:t>
            </a:r>
          </a:p>
          <a:p>
            <a:pPr algn="just"/>
            <a:r>
              <a:rPr lang="es-419" sz="2200" dirty="0" smtClean="0"/>
              <a:t>Capacidad de proposición en alternativas de solución a problemáticas presentadas en el taller.</a:t>
            </a:r>
          </a:p>
          <a:p>
            <a:pPr algn="just"/>
            <a:r>
              <a:rPr lang="es-419" sz="2200" dirty="0" smtClean="0"/>
              <a:t>Asistencia y participación en las sesiones digitales.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40284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 smtClean="0"/>
              <a:t>De la participación presencial a la participación a distancia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419" sz="2400" dirty="0" smtClean="0"/>
              <a:t>Durante el 1er trimestre.</a:t>
            </a:r>
          </a:p>
          <a:p>
            <a:r>
              <a:rPr lang="es-419" sz="1900" dirty="0" smtClean="0"/>
              <a:t>Aumento la presencia de 12 a 20 talleristas, cada uno con la propuesta de dar 2 talleres.</a:t>
            </a:r>
          </a:p>
          <a:p>
            <a:r>
              <a:rPr lang="es-419" sz="1900" dirty="0" smtClean="0"/>
              <a:t>De manera presencial se desarrollaron 13 talleres de nivel básico (21 de febrero al 20 de Marzo) y se iniciaron 5 talleres del nivel intermedio. Previo a la cuarentena.</a:t>
            </a:r>
          </a:p>
          <a:p>
            <a:r>
              <a:rPr lang="es-419" sz="1900" dirty="0" smtClean="0"/>
              <a:t>Se recibieron más de 100 solicitudes para ingreso a alguno de los 3 niveles entre contactos que ya participaban en 2019 y otras iniciativas interesadas con la nieva convocatoria.</a:t>
            </a:r>
          </a:p>
          <a:p>
            <a:r>
              <a:rPr lang="es-419" sz="1900" dirty="0" smtClean="0"/>
              <a:t>A partir del lunes 23 de marzo se trabajo en diferentes plataformas digitales, definiendo así un trimestre con un total de 24 talleres: 13 de nivel básico y 11 de niel intermedio. Alrededor de un 70% de los que ya venían trabajando en presencial se acercaron a continuar con sus labores con los talleristas pero a distancia.</a:t>
            </a:r>
          </a:p>
        </p:txBody>
      </p:sp>
    </p:spTree>
    <p:extLst>
      <p:ext uri="{BB962C8B-B14F-4D97-AF65-F5344CB8AC3E}">
        <p14:creationId xmlns:p14="http://schemas.microsoft.com/office/powerpoint/2010/main" val="4294245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419" dirty="0" smtClean="0"/>
              <a:t>TRABAJO A DISTANCIA EN EL 2º TRIMESTRE (JUNO A SEPTIEMBRE DE 2020)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9265156" cy="4291726"/>
          </a:xfrm>
        </p:spPr>
        <p:txBody>
          <a:bodyPr>
            <a:normAutofit fontScale="92500" lnSpcReduction="20000"/>
          </a:bodyPr>
          <a:lstStyle/>
          <a:p>
            <a:r>
              <a:rPr lang="es-419" sz="2200" dirty="0" smtClean="0"/>
              <a:t>Se abre una nueva convocatoria a finales de mayo donde se ofertan un total de 42 talleres, con la participación de 20 talleristas, quienes proponen plataforma y llevan a cabo actualización de temarios, dinámicas y criterios de evaluación tomando en cuenta el aislamiento. </a:t>
            </a:r>
          </a:p>
          <a:p>
            <a:r>
              <a:rPr lang="es-419" sz="2200" dirty="0" smtClean="0"/>
              <a:t>Se recibieron de manera formal alrededor de 220 solicitudes en el correo de inscripción que si revisaron por lo menos el documento invitación, llenaron formulario de inscripción y  recibieron temarios y contactos de talleristas.</a:t>
            </a:r>
          </a:p>
          <a:p>
            <a:r>
              <a:rPr lang="es-419" sz="2200" dirty="0" smtClean="0"/>
              <a:t>Se desarrollan actualmente un total de 38 talleres, 12 de básico, 15 de intermedio y 11 de avanzado. Ahora existen comunidades de trabajo en 3 niveles con población de diferentes iniciativas.</a:t>
            </a:r>
          </a:p>
          <a:p>
            <a:r>
              <a:rPr lang="es-419" sz="2200" dirty="0" smtClean="0"/>
              <a:t>De las 220 iniciativas que si concluyeron su proceso de registro inicial, para alguno de los niveles, un </a:t>
            </a:r>
            <a:r>
              <a:rPr lang="es-419" sz="2200" b="1" dirty="0" smtClean="0"/>
              <a:t>45%</a:t>
            </a:r>
            <a:r>
              <a:rPr lang="es-419" sz="2200" dirty="0" smtClean="0"/>
              <a:t> corresponde a proyectos individuales, </a:t>
            </a:r>
            <a:r>
              <a:rPr lang="es-419" sz="2200" b="1" dirty="0" smtClean="0"/>
              <a:t>32%</a:t>
            </a:r>
            <a:r>
              <a:rPr lang="es-419" sz="2200" dirty="0" smtClean="0"/>
              <a:t> a proyectos de colectivos culturales y un </a:t>
            </a:r>
            <a:r>
              <a:rPr lang="es-419" sz="2200" b="1" dirty="0" smtClean="0"/>
              <a:t>23%</a:t>
            </a:r>
            <a:r>
              <a:rPr lang="es-419" sz="2200" dirty="0" smtClean="0"/>
              <a:t> corresponde a sociedades cooperativas de diferentes giros, no solo de tipo cultural o artístico.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415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419" dirty="0" smtClean="0"/>
              <a:t>Cambios curriculares presentados en cuanto a programación en ambos trimestres.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930400"/>
            <a:ext cx="9187883" cy="4727977"/>
          </a:xfrm>
        </p:spPr>
        <p:txBody>
          <a:bodyPr>
            <a:normAutofit fontScale="92500" lnSpcReduction="20000"/>
          </a:bodyPr>
          <a:lstStyle/>
          <a:p>
            <a:r>
              <a:rPr lang="es-419" sz="2200" b="1" smtClean="0"/>
              <a:t>BÁSICO</a:t>
            </a:r>
            <a:endParaRPr lang="es-419" sz="2200" b="1" dirty="0" smtClean="0"/>
          </a:p>
          <a:p>
            <a:r>
              <a:rPr lang="es-419" dirty="0" smtClean="0"/>
              <a:t>A. Se vinculó al taller de Desarrollo Cultural Comunitario, con un replanteamiento, hacia un taller llamado Herramientas de la ECOSOL.</a:t>
            </a:r>
          </a:p>
          <a:p>
            <a:r>
              <a:rPr lang="es-419" dirty="0" smtClean="0"/>
              <a:t>B. Se eliminó el taller de Economía Social y Solidaria y Sustentabilidad para que el tema tuviera continuidad con un solo grupo en los otros dos niveles.</a:t>
            </a:r>
          </a:p>
          <a:p>
            <a:r>
              <a:rPr lang="es-419" dirty="0" smtClean="0"/>
              <a:t>C. Se creo un tema introductorio previo al modelo de germinación cooperativa bajo el título de “La Cultura y la Economía Social y Solidaria”.</a:t>
            </a:r>
          </a:p>
          <a:p>
            <a:r>
              <a:rPr lang="es-419" sz="2200" b="1" dirty="0" smtClean="0"/>
              <a:t>INTERMEDIO</a:t>
            </a:r>
            <a:endParaRPr lang="es-419" b="1" dirty="0" smtClean="0"/>
          </a:p>
          <a:p>
            <a:r>
              <a:rPr lang="es-419" dirty="0" smtClean="0"/>
              <a:t>A. Se concentro en dos fases de planeación y organización para la redefinición de un modelo de organización administrativa, y una inducción a fase de ejecución en  Administración de las Cooperativas Culturales.</a:t>
            </a:r>
          </a:p>
          <a:p>
            <a:r>
              <a:rPr lang="es-419" dirty="0" smtClean="0"/>
              <a:t>B. Se reordenoron contenidos del taller de Comunicación Asertiva y Lenguaje Incluso para que distintas comunidades pudieran incluirse en los dos niveles.</a:t>
            </a:r>
          </a:p>
          <a:p>
            <a:r>
              <a:rPr lang="es-419" dirty="0" smtClean="0"/>
              <a:t>C. La cooperativa Despensa Solidaria rediseño el plan de trabajo de Teoría y formación de redes para llevarla a un proceso mas efectivo y girar el trabajo en un </a:t>
            </a:r>
            <a:r>
              <a:rPr lang="es-419" b="1" dirty="0" smtClean="0"/>
              <a:t>enfoque de red para procesos organizacionales.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429452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</TotalTime>
  <Words>795</Words>
  <Application>Microsoft Office PowerPoint</Application>
  <PresentationFormat>Panorámica</PresentationFormat>
  <Paragraphs>45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</vt:lpstr>
      <vt:lpstr>Estatus del proyecto “Escuela Abierta de Economía Social y Solidaria” a distancia</vt:lpstr>
      <vt:lpstr>Fundamentos centrales y objetivo general.</vt:lpstr>
      <vt:lpstr>DEFINICIONES CENTRALES PARA ENTENDER EL PROYECTO.</vt:lpstr>
      <vt:lpstr>De la participación presencial a la participación a distancia</vt:lpstr>
      <vt:lpstr>TRABAJO A DISTANCIA EN EL 2º TRIMESTRE (JUNO A SEPTIEMBRE DE 2020)</vt:lpstr>
      <vt:lpstr>Cambios curriculares presentados en cuanto a programación en ambos trimestres.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general de proyecto de trabajo “Escuela Abierta de Economía Social y Solidaria”</dc:title>
  <dc:creator>Federico Patricio Meza Collins Stuart</dc:creator>
  <cp:lastModifiedBy>Federico Patricio Meza Collins Stuart</cp:lastModifiedBy>
  <cp:revision>12</cp:revision>
  <dcterms:created xsi:type="dcterms:W3CDTF">2020-07-09T00:00:01Z</dcterms:created>
  <dcterms:modified xsi:type="dcterms:W3CDTF">2020-07-09T02:27:16Z</dcterms:modified>
</cp:coreProperties>
</file>