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2" r:id="rId5"/>
    <p:sldId id="264" r:id="rId6"/>
    <p:sldId id="268" r:id="rId7"/>
    <p:sldId id="270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2FFD3-28AF-4DED-BDAD-51D0E0773101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3BBB3D8-85DC-4795-B0BA-428CD0DB7C0D}">
      <dgm:prSet phldrT="[Texto]"/>
      <dgm:spPr/>
      <dgm:t>
        <a:bodyPr/>
        <a:lstStyle/>
        <a:p>
          <a:r>
            <a:rPr lang="es-MX" dirty="0"/>
            <a:t>Principios cooperativos</a:t>
          </a:r>
        </a:p>
      </dgm:t>
    </dgm:pt>
    <dgm:pt modelId="{617F4FA9-8ED4-4A3F-B864-2597AC84F824}" type="parTrans" cxnId="{98A9B212-14D6-4726-9A57-4B8DFA1C062E}">
      <dgm:prSet/>
      <dgm:spPr/>
      <dgm:t>
        <a:bodyPr/>
        <a:lstStyle/>
        <a:p>
          <a:endParaRPr lang="es-MX"/>
        </a:p>
      </dgm:t>
    </dgm:pt>
    <dgm:pt modelId="{5F32A261-54E2-4606-968F-9D1094BE8767}" type="sibTrans" cxnId="{98A9B212-14D6-4726-9A57-4B8DFA1C062E}">
      <dgm:prSet/>
      <dgm:spPr/>
      <dgm:t>
        <a:bodyPr/>
        <a:lstStyle/>
        <a:p>
          <a:endParaRPr lang="es-MX"/>
        </a:p>
      </dgm:t>
    </dgm:pt>
    <dgm:pt modelId="{A131236B-92AC-45C0-8546-80FEF4F1A2F0}">
      <dgm:prSet phldrT="[Texto]"/>
      <dgm:spPr>
        <a:solidFill>
          <a:srgbClr val="C00000"/>
        </a:solidFill>
      </dgm:spPr>
      <dgm:t>
        <a:bodyPr/>
        <a:lstStyle/>
        <a:p>
          <a:r>
            <a:rPr lang="es-MX" dirty="0"/>
            <a:t>1. Membresía libre y voluntario</a:t>
          </a:r>
        </a:p>
      </dgm:t>
    </dgm:pt>
    <dgm:pt modelId="{AC705871-F967-4BE9-8032-747BC6D25D99}" type="parTrans" cxnId="{1A88F579-5BAA-4A1E-A4B3-2443507FDD69}">
      <dgm:prSet/>
      <dgm:spPr/>
      <dgm:t>
        <a:bodyPr/>
        <a:lstStyle/>
        <a:p>
          <a:endParaRPr lang="es-MX"/>
        </a:p>
      </dgm:t>
    </dgm:pt>
    <dgm:pt modelId="{F4380B50-84EB-43E3-8269-D88C52C43300}" type="sibTrans" cxnId="{1A88F579-5BAA-4A1E-A4B3-2443507FDD69}">
      <dgm:prSet/>
      <dgm:spPr/>
      <dgm:t>
        <a:bodyPr/>
        <a:lstStyle/>
        <a:p>
          <a:endParaRPr lang="es-MX"/>
        </a:p>
      </dgm:t>
    </dgm:pt>
    <dgm:pt modelId="{1003C473-9A24-4DD2-8620-E6B66016F641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/>
            <a:t>2. Control democrático de los miembros</a:t>
          </a:r>
        </a:p>
      </dgm:t>
    </dgm:pt>
    <dgm:pt modelId="{4D384544-83AB-42E6-9CAD-1BD3A3AC3CAF}" type="parTrans" cxnId="{BE225D74-FEAC-4A91-A135-2AD87BFCE5ED}">
      <dgm:prSet/>
      <dgm:spPr/>
      <dgm:t>
        <a:bodyPr/>
        <a:lstStyle/>
        <a:p>
          <a:endParaRPr lang="es-MX"/>
        </a:p>
      </dgm:t>
    </dgm:pt>
    <dgm:pt modelId="{3051E133-7F63-4908-BBD3-27AE6E3E7228}" type="sibTrans" cxnId="{BE225D74-FEAC-4A91-A135-2AD87BFCE5ED}">
      <dgm:prSet/>
      <dgm:spPr/>
      <dgm:t>
        <a:bodyPr/>
        <a:lstStyle/>
        <a:p>
          <a:endParaRPr lang="es-MX"/>
        </a:p>
      </dgm:t>
    </dgm:pt>
    <dgm:pt modelId="{1446EA79-6E8E-4C03-810C-C233E2F98402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>
              <a:solidFill>
                <a:schemeClr val="tx1">
                  <a:lumMod val="75000"/>
                  <a:lumOff val="25000"/>
                </a:schemeClr>
              </a:solidFill>
            </a:rPr>
            <a:t>3. Participación económica de los socios</a:t>
          </a:r>
        </a:p>
      </dgm:t>
    </dgm:pt>
    <dgm:pt modelId="{58790291-9362-4158-816B-97AA7BAB421A}" type="parTrans" cxnId="{3E0F35D2-8F6D-493B-99D3-6EA3BE7ED593}">
      <dgm:prSet/>
      <dgm:spPr/>
      <dgm:t>
        <a:bodyPr/>
        <a:lstStyle/>
        <a:p>
          <a:endParaRPr lang="es-MX"/>
        </a:p>
      </dgm:t>
    </dgm:pt>
    <dgm:pt modelId="{7D7C7170-B45B-4E31-A446-3D4895F89E42}" type="sibTrans" cxnId="{3E0F35D2-8F6D-493B-99D3-6EA3BE7ED593}">
      <dgm:prSet/>
      <dgm:spPr/>
      <dgm:t>
        <a:bodyPr/>
        <a:lstStyle/>
        <a:p>
          <a:endParaRPr lang="es-MX"/>
        </a:p>
      </dgm:t>
    </dgm:pt>
    <dgm:pt modelId="{7403BFC3-6DCE-4D82-8C09-A777B499B85A}">
      <dgm:prSet phldrT="[Texto]"/>
      <dgm:spPr/>
      <dgm:t>
        <a:bodyPr/>
        <a:lstStyle/>
        <a:p>
          <a:r>
            <a:rPr lang="es-MX" dirty="0"/>
            <a:t>4. Autonomía e independencia</a:t>
          </a:r>
        </a:p>
      </dgm:t>
    </dgm:pt>
    <dgm:pt modelId="{04C726FF-5414-4281-BCD4-E97DDB9B38C4}" type="parTrans" cxnId="{3EC69802-B355-49B8-AACC-8E84028FA917}">
      <dgm:prSet/>
      <dgm:spPr/>
      <dgm:t>
        <a:bodyPr/>
        <a:lstStyle/>
        <a:p>
          <a:endParaRPr lang="es-MX"/>
        </a:p>
      </dgm:t>
    </dgm:pt>
    <dgm:pt modelId="{46C1BC16-D1C2-4C43-839B-17D00C939B03}" type="sibTrans" cxnId="{3EC69802-B355-49B8-AACC-8E84028FA917}">
      <dgm:prSet/>
      <dgm:spPr/>
      <dgm:t>
        <a:bodyPr/>
        <a:lstStyle/>
        <a:p>
          <a:endParaRPr lang="es-MX"/>
        </a:p>
      </dgm:t>
    </dgm:pt>
    <dgm:pt modelId="{2A32E1BE-523E-45FC-A614-F23BCE810BE0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MX" dirty="0"/>
            <a:t>5. Educación, formación e información</a:t>
          </a:r>
        </a:p>
      </dgm:t>
    </dgm:pt>
    <dgm:pt modelId="{813C746D-8B0C-4253-BFAD-67571EDA5CA3}" type="parTrans" cxnId="{C602D426-A048-4077-A08A-F32061B9B3EA}">
      <dgm:prSet/>
      <dgm:spPr/>
      <dgm:t>
        <a:bodyPr/>
        <a:lstStyle/>
        <a:p>
          <a:endParaRPr lang="es-MX"/>
        </a:p>
      </dgm:t>
    </dgm:pt>
    <dgm:pt modelId="{38E6CEC2-8FB2-4DC1-988C-5B26A4671CF2}" type="sibTrans" cxnId="{C602D426-A048-4077-A08A-F32061B9B3EA}">
      <dgm:prSet/>
      <dgm:spPr/>
      <dgm:t>
        <a:bodyPr/>
        <a:lstStyle/>
        <a:p>
          <a:endParaRPr lang="es-MX"/>
        </a:p>
      </dgm:t>
    </dgm:pt>
    <dgm:pt modelId="{7E4CD6C0-FB73-4E9D-A155-DE9BDB779816}">
      <dgm:prSet phldrT="[Texto]"/>
      <dgm:spPr/>
      <dgm:t>
        <a:bodyPr/>
        <a:lstStyle/>
        <a:p>
          <a:r>
            <a:rPr lang="es-MX" dirty="0"/>
            <a:t>6. Cooperación entre cooperativas</a:t>
          </a:r>
        </a:p>
      </dgm:t>
    </dgm:pt>
    <dgm:pt modelId="{BBAE3EB1-E74A-499C-865A-72F1E68F9241}" type="parTrans" cxnId="{F87CB5A8-86B7-408A-AECC-7DD388803C98}">
      <dgm:prSet/>
      <dgm:spPr/>
      <dgm:t>
        <a:bodyPr/>
        <a:lstStyle/>
        <a:p>
          <a:endParaRPr lang="es-MX"/>
        </a:p>
      </dgm:t>
    </dgm:pt>
    <dgm:pt modelId="{7EE09B04-82D8-46DA-A4C9-F2761D659657}" type="sibTrans" cxnId="{F87CB5A8-86B7-408A-AECC-7DD388803C98}">
      <dgm:prSet/>
      <dgm:spPr/>
      <dgm:t>
        <a:bodyPr/>
        <a:lstStyle/>
        <a:p>
          <a:endParaRPr lang="es-MX"/>
        </a:p>
      </dgm:t>
    </dgm:pt>
    <dgm:pt modelId="{BFD6AB02-F0E8-4D46-9DB6-4D1E921245BC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/>
            <a:t>7. Compromiso con la comunidad</a:t>
          </a:r>
        </a:p>
      </dgm:t>
    </dgm:pt>
    <dgm:pt modelId="{1884F45B-70D0-48CE-A2D5-DC42A4CEE580}" type="parTrans" cxnId="{2FA2E473-BDE9-453F-9E91-5121B0999743}">
      <dgm:prSet/>
      <dgm:spPr/>
      <dgm:t>
        <a:bodyPr/>
        <a:lstStyle/>
        <a:p>
          <a:endParaRPr lang="es-MX"/>
        </a:p>
      </dgm:t>
    </dgm:pt>
    <dgm:pt modelId="{45E56F39-AC54-46CB-AE77-C08755BF4B1E}" type="sibTrans" cxnId="{2FA2E473-BDE9-453F-9E91-5121B0999743}">
      <dgm:prSet/>
      <dgm:spPr/>
      <dgm:t>
        <a:bodyPr/>
        <a:lstStyle/>
        <a:p>
          <a:endParaRPr lang="es-MX"/>
        </a:p>
      </dgm:t>
    </dgm:pt>
    <dgm:pt modelId="{D0BFFA6F-74B0-4120-9BC0-BF476B127EAB}">
      <dgm:prSet phldrT="[Texto]"/>
      <dgm:spPr>
        <a:solidFill>
          <a:srgbClr val="00B0F0"/>
        </a:solidFill>
      </dgm:spPr>
      <dgm:t>
        <a:bodyPr/>
        <a:lstStyle/>
        <a:p>
          <a:r>
            <a:rPr lang="es-MX" dirty="0"/>
            <a:t>8. Promoción de la cultura ecológica</a:t>
          </a:r>
        </a:p>
      </dgm:t>
    </dgm:pt>
    <dgm:pt modelId="{ED775810-430A-499B-9401-897D4F9AB61B}" type="parTrans" cxnId="{F6B58616-5BBD-42D3-A924-1A0F8DF3AD27}">
      <dgm:prSet/>
      <dgm:spPr/>
      <dgm:t>
        <a:bodyPr/>
        <a:lstStyle/>
        <a:p>
          <a:endParaRPr lang="es-MX"/>
        </a:p>
      </dgm:t>
    </dgm:pt>
    <dgm:pt modelId="{BFA12AD8-A174-4D23-AE1D-6E2EF2394F38}" type="sibTrans" cxnId="{F6B58616-5BBD-42D3-A924-1A0F8DF3AD27}">
      <dgm:prSet/>
      <dgm:spPr/>
      <dgm:t>
        <a:bodyPr/>
        <a:lstStyle/>
        <a:p>
          <a:endParaRPr lang="es-MX"/>
        </a:p>
      </dgm:t>
    </dgm:pt>
    <dgm:pt modelId="{059419C1-4619-462F-8FEB-6D89958FC867}" type="pres">
      <dgm:prSet presAssocID="{4122FFD3-28AF-4DED-BDAD-51D0E077310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1BC2F6-ECA7-4DD3-B687-84A3DF2DFBD6}" type="pres">
      <dgm:prSet presAssocID="{83BBB3D8-85DC-4795-B0BA-428CD0DB7C0D}" presName="centerShape" presStyleLbl="node0" presStyleIdx="0" presStyleCnt="1"/>
      <dgm:spPr/>
      <dgm:t>
        <a:bodyPr/>
        <a:lstStyle/>
        <a:p>
          <a:endParaRPr lang="en-US"/>
        </a:p>
      </dgm:t>
    </dgm:pt>
    <dgm:pt modelId="{C2447C8F-6499-4B07-8D16-8613F5E74398}" type="pres">
      <dgm:prSet presAssocID="{AC705871-F967-4BE9-8032-747BC6D25D99}" presName="Name9" presStyleLbl="parChTrans1D2" presStyleIdx="0" presStyleCnt="8"/>
      <dgm:spPr/>
      <dgm:t>
        <a:bodyPr/>
        <a:lstStyle/>
        <a:p>
          <a:endParaRPr lang="en-US"/>
        </a:p>
      </dgm:t>
    </dgm:pt>
    <dgm:pt modelId="{0EBB3917-4D82-4904-BA94-2711E6D65D49}" type="pres">
      <dgm:prSet presAssocID="{AC705871-F967-4BE9-8032-747BC6D25D99}" presName="connTx" presStyleLbl="parChTrans1D2" presStyleIdx="0" presStyleCnt="8"/>
      <dgm:spPr/>
      <dgm:t>
        <a:bodyPr/>
        <a:lstStyle/>
        <a:p>
          <a:endParaRPr lang="en-US"/>
        </a:p>
      </dgm:t>
    </dgm:pt>
    <dgm:pt modelId="{1C1790FD-6A29-4ED2-ADEF-8C7F15BD214D}" type="pres">
      <dgm:prSet presAssocID="{A131236B-92AC-45C0-8546-80FEF4F1A2F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B7FAE-7C73-4B45-9459-005187FE2F70}" type="pres">
      <dgm:prSet presAssocID="{4D384544-83AB-42E6-9CAD-1BD3A3AC3CAF}" presName="Name9" presStyleLbl="parChTrans1D2" presStyleIdx="1" presStyleCnt="8"/>
      <dgm:spPr/>
      <dgm:t>
        <a:bodyPr/>
        <a:lstStyle/>
        <a:p>
          <a:endParaRPr lang="en-US"/>
        </a:p>
      </dgm:t>
    </dgm:pt>
    <dgm:pt modelId="{F830922C-AB9F-423F-ACE6-51F33A5999BF}" type="pres">
      <dgm:prSet presAssocID="{4D384544-83AB-42E6-9CAD-1BD3A3AC3CAF}" presName="connTx" presStyleLbl="parChTrans1D2" presStyleIdx="1" presStyleCnt="8"/>
      <dgm:spPr/>
      <dgm:t>
        <a:bodyPr/>
        <a:lstStyle/>
        <a:p>
          <a:endParaRPr lang="en-US"/>
        </a:p>
      </dgm:t>
    </dgm:pt>
    <dgm:pt modelId="{03E266E9-9BD8-4F5F-8183-360CB949E26D}" type="pres">
      <dgm:prSet presAssocID="{1003C473-9A24-4DD2-8620-E6B66016F64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DF513-81FA-4DF3-909E-0FE6305253DC}" type="pres">
      <dgm:prSet presAssocID="{58790291-9362-4158-816B-97AA7BAB421A}" presName="Name9" presStyleLbl="parChTrans1D2" presStyleIdx="2" presStyleCnt="8"/>
      <dgm:spPr/>
      <dgm:t>
        <a:bodyPr/>
        <a:lstStyle/>
        <a:p>
          <a:endParaRPr lang="en-US"/>
        </a:p>
      </dgm:t>
    </dgm:pt>
    <dgm:pt modelId="{7CE5BAAB-534C-45E3-ACB6-A28E62E894FC}" type="pres">
      <dgm:prSet presAssocID="{58790291-9362-4158-816B-97AA7BAB421A}" presName="connTx" presStyleLbl="parChTrans1D2" presStyleIdx="2" presStyleCnt="8"/>
      <dgm:spPr/>
      <dgm:t>
        <a:bodyPr/>
        <a:lstStyle/>
        <a:p>
          <a:endParaRPr lang="en-US"/>
        </a:p>
      </dgm:t>
    </dgm:pt>
    <dgm:pt modelId="{6174FE79-0E1F-4D91-96B2-0D74DC52610D}" type="pres">
      <dgm:prSet presAssocID="{1446EA79-6E8E-4C03-810C-C233E2F9840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6A8EE-294E-4DBE-8AB6-195078DBDEC8}" type="pres">
      <dgm:prSet presAssocID="{04C726FF-5414-4281-BCD4-E97DDB9B38C4}" presName="Name9" presStyleLbl="parChTrans1D2" presStyleIdx="3" presStyleCnt="8"/>
      <dgm:spPr/>
      <dgm:t>
        <a:bodyPr/>
        <a:lstStyle/>
        <a:p>
          <a:endParaRPr lang="en-US"/>
        </a:p>
      </dgm:t>
    </dgm:pt>
    <dgm:pt modelId="{974DC22B-144B-46C1-AF42-6DF413C9AC4F}" type="pres">
      <dgm:prSet presAssocID="{04C726FF-5414-4281-BCD4-E97DDB9B38C4}" presName="connTx" presStyleLbl="parChTrans1D2" presStyleIdx="3" presStyleCnt="8"/>
      <dgm:spPr/>
      <dgm:t>
        <a:bodyPr/>
        <a:lstStyle/>
        <a:p>
          <a:endParaRPr lang="en-US"/>
        </a:p>
      </dgm:t>
    </dgm:pt>
    <dgm:pt modelId="{8C30B022-8E1E-4963-A008-67428D58E5AE}" type="pres">
      <dgm:prSet presAssocID="{7403BFC3-6DCE-4D82-8C09-A777B499B85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4E672-7824-4F95-B0A8-71DC9B44D72A}" type="pres">
      <dgm:prSet presAssocID="{813C746D-8B0C-4253-BFAD-67571EDA5CA3}" presName="Name9" presStyleLbl="parChTrans1D2" presStyleIdx="4" presStyleCnt="8"/>
      <dgm:spPr/>
      <dgm:t>
        <a:bodyPr/>
        <a:lstStyle/>
        <a:p>
          <a:endParaRPr lang="en-US"/>
        </a:p>
      </dgm:t>
    </dgm:pt>
    <dgm:pt modelId="{3279241A-EDF4-4B8B-BCE3-C58DB6FE3E8B}" type="pres">
      <dgm:prSet presAssocID="{813C746D-8B0C-4253-BFAD-67571EDA5CA3}" presName="connTx" presStyleLbl="parChTrans1D2" presStyleIdx="4" presStyleCnt="8"/>
      <dgm:spPr/>
      <dgm:t>
        <a:bodyPr/>
        <a:lstStyle/>
        <a:p>
          <a:endParaRPr lang="en-US"/>
        </a:p>
      </dgm:t>
    </dgm:pt>
    <dgm:pt modelId="{FA2A983D-640F-4885-ADCB-C39A7F33698F}" type="pres">
      <dgm:prSet presAssocID="{2A32E1BE-523E-45FC-A614-F23BCE810BE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A4394-E272-4270-99D5-9644A32F9E6B}" type="pres">
      <dgm:prSet presAssocID="{BBAE3EB1-E74A-499C-865A-72F1E68F9241}" presName="Name9" presStyleLbl="parChTrans1D2" presStyleIdx="5" presStyleCnt="8"/>
      <dgm:spPr/>
      <dgm:t>
        <a:bodyPr/>
        <a:lstStyle/>
        <a:p>
          <a:endParaRPr lang="en-US"/>
        </a:p>
      </dgm:t>
    </dgm:pt>
    <dgm:pt modelId="{20A76644-7723-47F0-B1BC-FEE2504F14CA}" type="pres">
      <dgm:prSet presAssocID="{BBAE3EB1-E74A-499C-865A-72F1E68F9241}" presName="connTx" presStyleLbl="parChTrans1D2" presStyleIdx="5" presStyleCnt="8"/>
      <dgm:spPr/>
      <dgm:t>
        <a:bodyPr/>
        <a:lstStyle/>
        <a:p>
          <a:endParaRPr lang="en-US"/>
        </a:p>
      </dgm:t>
    </dgm:pt>
    <dgm:pt modelId="{EDFD0496-67AD-4B78-85BE-81D4938834E0}" type="pres">
      <dgm:prSet presAssocID="{7E4CD6C0-FB73-4E9D-A155-DE9BDB77981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44121-2139-4620-B12D-5BBCDCFF3D0E}" type="pres">
      <dgm:prSet presAssocID="{1884F45B-70D0-48CE-A2D5-DC42A4CEE580}" presName="Name9" presStyleLbl="parChTrans1D2" presStyleIdx="6" presStyleCnt="8"/>
      <dgm:spPr/>
      <dgm:t>
        <a:bodyPr/>
        <a:lstStyle/>
        <a:p>
          <a:endParaRPr lang="en-US"/>
        </a:p>
      </dgm:t>
    </dgm:pt>
    <dgm:pt modelId="{4F180C65-03C9-44DF-9F72-65160E514DC5}" type="pres">
      <dgm:prSet presAssocID="{1884F45B-70D0-48CE-A2D5-DC42A4CEE580}" presName="connTx" presStyleLbl="parChTrans1D2" presStyleIdx="6" presStyleCnt="8"/>
      <dgm:spPr/>
      <dgm:t>
        <a:bodyPr/>
        <a:lstStyle/>
        <a:p>
          <a:endParaRPr lang="en-US"/>
        </a:p>
      </dgm:t>
    </dgm:pt>
    <dgm:pt modelId="{8B206644-BB95-487D-B80D-814C2545B978}" type="pres">
      <dgm:prSet presAssocID="{BFD6AB02-F0E8-4D46-9DB6-4D1E921245B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D30FC-C3F4-4BE9-BD99-4F6E6CEA2EEF}" type="pres">
      <dgm:prSet presAssocID="{ED775810-430A-499B-9401-897D4F9AB61B}" presName="Name9" presStyleLbl="parChTrans1D2" presStyleIdx="7" presStyleCnt="8"/>
      <dgm:spPr/>
      <dgm:t>
        <a:bodyPr/>
        <a:lstStyle/>
        <a:p>
          <a:endParaRPr lang="en-US"/>
        </a:p>
      </dgm:t>
    </dgm:pt>
    <dgm:pt modelId="{563ACBFD-CBC4-4C67-87C4-0791DB9F3487}" type="pres">
      <dgm:prSet presAssocID="{ED775810-430A-499B-9401-897D4F9AB61B}" presName="connTx" presStyleLbl="parChTrans1D2" presStyleIdx="7" presStyleCnt="8"/>
      <dgm:spPr/>
      <dgm:t>
        <a:bodyPr/>
        <a:lstStyle/>
        <a:p>
          <a:endParaRPr lang="en-US"/>
        </a:p>
      </dgm:t>
    </dgm:pt>
    <dgm:pt modelId="{1BD50207-FC45-493A-96C3-8AA04A7B226D}" type="pres">
      <dgm:prSet presAssocID="{D0BFFA6F-74B0-4120-9BC0-BF476B127EA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F0AB26-5B5D-479E-98CC-A20E07D9867F}" type="presOf" srcId="{813C746D-8B0C-4253-BFAD-67571EDA5CA3}" destId="{3279241A-EDF4-4B8B-BCE3-C58DB6FE3E8B}" srcOrd="1" destOrd="0" presId="urn:microsoft.com/office/officeart/2005/8/layout/radial1"/>
    <dgm:cxn modelId="{1A88F579-5BAA-4A1E-A4B3-2443507FDD69}" srcId="{83BBB3D8-85DC-4795-B0BA-428CD0DB7C0D}" destId="{A131236B-92AC-45C0-8546-80FEF4F1A2F0}" srcOrd="0" destOrd="0" parTransId="{AC705871-F967-4BE9-8032-747BC6D25D99}" sibTransId="{F4380B50-84EB-43E3-8269-D88C52C43300}"/>
    <dgm:cxn modelId="{F6B58616-5BBD-42D3-A924-1A0F8DF3AD27}" srcId="{83BBB3D8-85DC-4795-B0BA-428CD0DB7C0D}" destId="{D0BFFA6F-74B0-4120-9BC0-BF476B127EAB}" srcOrd="7" destOrd="0" parTransId="{ED775810-430A-499B-9401-897D4F9AB61B}" sibTransId="{BFA12AD8-A174-4D23-AE1D-6E2EF2394F38}"/>
    <dgm:cxn modelId="{E8F4B602-36D8-4CF5-BBBD-1FA308598089}" type="presOf" srcId="{813C746D-8B0C-4253-BFAD-67571EDA5CA3}" destId="{AEE4E672-7824-4F95-B0A8-71DC9B44D72A}" srcOrd="0" destOrd="0" presId="urn:microsoft.com/office/officeart/2005/8/layout/radial1"/>
    <dgm:cxn modelId="{3EC69802-B355-49B8-AACC-8E84028FA917}" srcId="{83BBB3D8-85DC-4795-B0BA-428CD0DB7C0D}" destId="{7403BFC3-6DCE-4D82-8C09-A777B499B85A}" srcOrd="3" destOrd="0" parTransId="{04C726FF-5414-4281-BCD4-E97DDB9B38C4}" sibTransId="{46C1BC16-D1C2-4C43-839B-17D00C939B03}"/>
    <dgm:cxn modelId="{D0E03577-D631-456A-81BB-D6C0D07AA66C}" type="presOf" srcId="{ED775810-430A-499B-9401-897D4F9AB61B}" destId="{563ACBFD-CBC4-4C67-87C4-0791DB9F3487}" srcOrd="1" destOrd="0" presId="urn:microsoft.com/office/officeart/2005/8/layout/radial1"/>
    <dgm:cxn modelId="{8A5B58A3-A755-42F3-B5FE-83ED07C2CE24}" type="presOf" srcId="{AC705871-F967-4BE9-8032-747BC6D25D99}" destId="{C2447C8F-6499-4B07-8D16-8613F5E74398}" srcOrd="0" destOrd="0" presId="urn:microsoft.com/office/officeart/2005/8/layout/radial1"/>
    <dgm:cxn modelId="{34C0E732-0F21-4541-95EA-C3D3D2F5943E}" type="presOf" srcId="{1446EA79-6E8E-4C03-810C-C233E2F98402}" destId="{6174FE79-0E1F-4D91-96B2-0D74DC52610D}" srcOrd="0" destOrd="0" presId="urn:microsoft.com/office/officeart/2005/8/layout/radial1"/>
    <dgm:cxn modelId="{20249D22-D23E-4B43-AD2B-D052E8F47702}" type="presOf" srcId="{83BBB3D8-85DC-4795-B0BA-428CD0DB7C0D}" destId="{C41BC2F6-ECA7-4DD3-B687-84A3DF2DFBD6}" srcOrd="0" destOrd="0" presId="urn:microsoft.com/office/officeart/2005/8/layout/radial1"/>
    <dgm:cxn modelId="{2B9E6676-BAC0-4981-9DB0-FBDA0677842C}" type="presOf" srcId="{4122FFD3-28AF-4DED-BDAD-51D0E0773101}" destId="{059419C1-4619-462F-8FEB-6D89958FC867}" srcOrd="0" destOrd="0" presId="urn:microsoft.com/office/officeart/2005/8/layout/radial1"/>
    <dgm:cxn modelId="{A2DD8859-D94A-4A7C-A613-6393AA683CDC}" type="presOf" srcId="{A131236B-92AC-45C0-8546-80FEF4F1A2F0}" destId="{1C1790FD-6A29-4ED2-ADEF-8C7F15BD214D}" srcOrd="0" destOrd="0" presId="urn:microsoft.com/office/officeart/2005/8/layout/radial1"/>
    <dgm:cxn modelId="{62FED2ED-0F45-4AC0-90F7-AA49CF757582}" type="presOf" srcId="{4D384544-83AB-42E6-9CAD-1BD3A3AC3CAF}" destId="{144B7FAE-7C73-4B45-9459-005187FE2F70}" srcOrd="0" destOrd="0" presId="urn:microsoft.com/office/officeart/2005/8/layout/radial1"/>
    <dgm:cxn modelId="{BFB82740-00E2-4607-B753-0D898BCE767D}" type="presOf" srcId="{7E4CD6C0-FB73-4E9D-A155-DE9BDB779816}" destId="{EDFD0496-67AD-4B78-85BE-81D4938834E0}" srcOrd="0" destOrd="0" presId="urn:microsoft.com/office/officeart/2005/8/layout/radial1"/>
    <dgm:cxn modelId="{3E0F35D2-8F6D-493B-99D3-6EA3BE7ED593}" srcId="{83BBB3D8-85DC-4795-B0BA-428CD0DB7C0D}" destId="{1446EA79-6E8E-4C03-810C-C233E2F98402}" srcOrd="2" destOrd="0" parTransId="{58790291-9362-4158-816B-97AA7BAB421A}" sibTransId="{7D7C7170-B45B-4E31-A446-3D4895F89E42}"/>
    <dgm:cxn modelId="{BB7486B5-4552-4C1C-8F38-59155B93BFC2}" type="presOf" srcId="{04C726FF-5414-4281-BCD4-E97DDB9B38C4}" destId="{1DC6A8EE-294E-4DBE-8AB6-195078DBDEC8}" srcOrd="0" destOrd="0" presId="urn:microsoft.com/office/officeart/2005/8/layout/radial1"/>
    <dgm:cxn modelId="{98A9B212-14D6-4726-9A57-4B8DFA1C062E}" srcId="{4122FFD3-28AF-4DED-BDAD-51D0E0773101}" destId="{83BBB3D8-85DC-4795-B0BA-428CD0DB7C0D}" srcOrd="0" destOrd="0" parTransId="{617F4FA9-8ED4-4A3F-B864-2597AC84F824}" sibTransId="{5F32A261-54E2-4606-968F-9D1094BE8767}"/>
    <dgm:cxn modelId="{B4FA8483-F918-4BFA-B976-6976A405BCA1}" type="presOf" srcId="{7403BFC3-6DCE-4D82-8C09-A777B499B85A}" destId="{8C30B022-8E1E-4963-A008-67428D58E5AE}" srcOrd="0" destOrd="0" presId="urn:microsoft.com/office/officeart/2005/8/layout/radial1"/>
    <dgm:cxn modelId="{F3B352C1-F36B-40D0-B4A7-53859F8B3456}" type="presOf" srcId="{1884F45B-70D0-48CE-A2D5-DC42A4CEE580}" destId="{BE144121-2139-4620-B12D-5BBCDCFF3D0E}" srcOrd="0" destOrd="0" presId="urn:microsoft.com/office/officeart/2005/8/layout/radial1"/>
    <dgm:cxn modelId="{C329F6F7-2414-4E05-AD73-F5BD2B3553AD}" type="presOf" srcId="{D0BFFA6F-74B0-4120-9BC0-BF476B127EAB}" destId="{1BD50207-FC45-493A-96C3-8AA04A7B226D}" srcOrd="0" destOrd="0" presId="urn:microsoft.com/office/officeart/2005/8/layout/radial1"/>
    <dgm:cxn modelId="{9CB59EC5-FB15-4E93-A339-4FFF25623041}" type="presOf" srcId="{1003C473-9A24-4DD2-8620-E6B66016F641}" destId="{03E266E9-9BD8-4F5F-8183-360CB949E26D}" srcOrd="0" destOrd="0" presId="urn:microsoft.com/office/officeart/2005/8/layout/radial1"/>
    <dgm:cxn modelId="{384C31CF-5F82-469C-848B-B38861796659}" type="presOf" srcId="{2A32E1BE-523E-45FC-A614-F23BCE810BE0}" destId="{FA2A983D-640F-4885-ADCB-C39A7F33698F}" srcOrd="0" destOrd="0" presId="urn:microsoft.com/office/officeart/2005/8/layout/radial1"/>
    <dgm:cxn modelId="{4C939D0E-5881-4A46-8014-169FCD8F8399}" type="presOf" srcId="{BBAE3EB1-E74A-499C-865A-72F1E68F9241}" destId="{F80A4394-E272-4270-99D5-9644A32F9E6B}" srcOrd="0" destOrd="0" presId="urn:microsoft.com/office/officeart/2005/8/layout/radial1"/>
    <dgm:cxn modelId="{733989A1-A532-49D3-8E3F-988FFD91B5C3}" type="presOf" srcId="{58790291-9362-4158-816B-97AA7BAB421A}" destId="{547DF513-81FA-4DF3-909E-0FE6305253DC}" srcOrd="0" destOrd="0" presId="urn:microsoft.com/office/officeart/2005/8/layout/radial1"/>
    <dgm:cxn modelId="{BE225D74-FEAC-4A91-A135-2AD87BFCE5ED}" srcId="{83BBB3D8-85DC-4795-B0BA-428CD0DB7C0D}" destId="{1003C473-9A24-4DD2-8620-E6B66016F641}" srcOrd="1" destOrd="0" parTransId="{4D384544-83AB-42E6-9CAD-1BD3A3AC3CAF}" sibTransId="{3051E133-7F63-4908-BBD3-27AE6E3E7228}"/>
    <dgm:cxn modelId="{5AF67FCB-870F-4326-8016-BC1EA715C142}" type="presOf" srcId="{BBAE3EB1-E74A-499C-865A-72F1E68F9241}" destId="{20A76644-7723-47F0-B1BC-FEE2504F14CA}" srcOrd="1" destOrd="0" presId="urn:microsoft.com/office/officeart/2005/8/layout/radial1"/>
    <dgm:cxn modelId="{72147F3E-580A-41D4-AF58-803322F2F5EA}" type="presOf" srcId="{4D384544-83AB-42E6-9CAD-1BD3A3AC3CAF}" destId="{F830922C-AB9F-423F-ACE6-51F33A5999BF}" srcOrd="1" destOrd="0" presId="urn:microsoft.com/office/officeart/2005/8/layout/radial1"/>
    <dgm:cxn modelId="{44CD8BA8-C877-40C5-8BA7-F14E9D27923E}" type="presOf" srcId="{AC705871-F967-4BE9-8032-747BC6D25D99}" destId="{0EBB3917-4D82-4904-BA94-2711E6D65D49}" srcOrd="1" destOrd="0" presId="urn:microsoft.com/office/officeart/2005/8/layout/radial1"/>
    <dgm:cxn modelId="{C602D426-A048-4077-A08A-F32061B9B3EA}" srcId="{83BBB3D8-85DC-4795-B0BA-428CD0DB7C0D}" destId="{2A32E1BE-523E-45FC-A614-F23BCE810BE0}" srcOrd="4" destOrd="0" parTransId="{813C746D-8B0C-4253-BFAD-67571EDA5CA3}" sibTransId="{38E6CEC2-8FB2-4DC1-988C-5B26A4671CF2}"/>
    <dgm:cxn modelId="{75AE92AD-6494-4D81-9DFF-7CAE0A11B081}" type="presOf" srcId="{1884F45B-70D0-48CE-A2D5-DC42A4CEE580}" destId="{4F180C65-03C9-44DF-9F72-65160E514DC5}" srcOrd="1" destOrd="0" presId="urn:microsoft.com/office/officeart/2005/8/layout/radial1"/>
    <dgm:cxn modelId="{CBDD2CD3-8251-422E-BFBC-C46C79345B8D}" type="presOf" srcId="{58790291-9362-4158-816B-97AA7BAB421A}" destId="{7CE5BAAB-534C-45E3-ACB6-A28E62E894FC}" srcOrd="1" destOrd="0" presId="urn:microsoft.com/office/officeart/2005/8/layout/radial1"/>
    <dgm:cxn modelId="{F87CB5A8-86B7-408A-AECC-7DD388803C98}" srcId="{83BBB3D8-85DC-4795-B0BA-428CD0DB7C0D}" destId="{7E4CD6C0-FB73-4E9D-A155-DE9BDB779816}" srcOrd="5" destOrd="0" parTransId="{BBAE3EB1-E74A-499C-865A-72F1E68F9241}" sibTransId="{7EE09B04-82D8-46DA-A4C9-F2761D659657}"/>
    <dgm:cxn modelId="{D878A79E-680C-46F0-AF2B-2F158B6E8CEA}" type="presOf" srcId="{ED775810-430A-499B-9401-897D4F9AB61B}" destId="{738D30FC-C3F4-4BE9-BD99-4F6E6CEA2EEF}" srcOrd="0" destOrd="0" presId="urn:microsoft.com/office/officeart/2005/8/layout/radial1"/>
    <dgm:cxn modelId="{5A7E0C39-066E-4AC0-A4C4-362EA6CBA736}" type="presOf" srcId="{04C726FF-5414-4281-BCD4-E97DDB9B38C4}" destId="{974DC22B-144B-46C1-AF42-6DF413C9AC4F}" srcOrd="1" destOrd="0" presId="urn:microsoft.com/office/officeart/2005/8/layout/radial1"/>
    <dgm:cxn modelId="{2FA2E473-BDE9-453F-9E91-5121B0999743}" srcId="{83BBB3D8-85DC-4795-B0BA-428CD0DB7C0D}" destId="{BFD6AB02-F0E8-4D46-9DB6-4D1E921245BC}" srcOrd="6" destOrd="0" parTransId="{1884F45B-70D0-48CE-A2D5-DC42A4CEE580}" sibTransId="{45E56F39-AC54-46CB-AE77-C08755BF4B1E}"/>
    <dgm:cxn modelId="{4CE82195-98C9-4D06-9653-BC90B003F950}" type="presOf" srcId="{BFD6AB02-F0E8-4D46-9DB6-4D1E921245BC}" destId="{8B206644-BB95-487D-B80D-814C2545B978}" srcOrd="0" destOrd="0" presId="urn:microsoft.com/office/officeart/2005/8/layout/radial1"/>
    <dgm:cxn modelId="{57D44454-6A65-4CCB-B1F1-48431531062D}" type="presParOf" srcId="{059419C1-4619-462F-8FEB-6D89958FC867}" destId="{C41BC2F6-ECA7-4DD3-B687-84A3DF2DFBD6}" srcOrd="0" destOrd="0" presId="urn:microsoft.com/office/officeart/2005/8/layout/radial1"/>
    <dgm:cxn modelId="{3C8D1E8D-EAF4-432B-B310-F80684BA2F1A}" type="presParOf" srcId="{059419C1-4619-462F-8FEB-6D89958FC867}" destId="{C2447C8F-6499-4B07-8D16-8613F5E74398}" srcOrd="1" destOrd="0" presId="urn:microsoft.com/office/officeart/2005/8/layout/radial1"/>
    <dgm:cxn modelId="{2773D80C-6569-4015-90BB-702A751852B9}" type="presParOf" srcId="{C2447C8F-6499-4B07-8D16-8613F5E74398}" destId="{0EBB3917-4D82-4904-BA94-2711E6D65D49}" srcOrd="0" destOrd="0" presId="urn:microsoft.com/office/officeart/2005/8/layout/radial1"/>
    <dgm:cxn modelId="{C427A98D-F975-4568-8BC5-92DA257DAC8C}" type="presParOf" srcId="{059419C1-4619-462F-8FEB-6D89958FC867}" destId="{1C1790FD-6A29-4ED2-ADEF-8C7F15BD214D}" srcOrd="2" destOrd="0" presId="urn:microsoft.com/office/officeart/2005/8/layout/radial1"/>
    <dgm:cxn modelId="{74F85156-26B9-44EB-99C1-AC197B5610DF}" type="presParOf" srcId="{059419C1-4619-462F-8FEB-6D89958FC867}" destId="{144B7FAE-7C73-4B45-9459-005187FE2F70}" srcOrd="3" destOrd="0" presId="urn:microsoft.com/office/officeart/2005/8/layout/radial1"/>
    <dgm:cxn modelId="{E3015B88-7F46-4659-9281-6D29FC6771D5}" type="presParOf" srcId="{144B7FAE-7C73-4B45-9459-005187FE2F70}" destId="{F830922C-AB9F-423F-ACE6-51F33A5999BF}" srcOrd="0" destOrd="0" presId="urn:microsoft.com/office/officeart/2005/8/layout/radial1"/>
    <dgm:cxn modelId="{63267255-F94B-41EB-9731-4F358925AE0F}" type="presParOf" srcId="{059419C1-4619-462F-8FEB-6D89958FC867}" destId="{03E266E9-9BD8-4F5F-8183-360CB949E26D}" srcOrd="4" destOrd="0" presId="urn:microsoft.com/office/officeart/2005/8/layout/radial1"/>
    <dgm:cxn modelId="{23E1D322-6989-4175-AF12-3BE16ED347E9}" type="presParOf" srcId="{059419C1-4619-462F-8FEB-6D89958FC867}" destId="{547DF513-81FA-4DF3-909E-0FE6305253DC}" srcOrd="5" destOrd="0" presId="urn:microsoft.com/office/officeart/2005/8/layout/radial1"/>
    <dgm:cxn modelId="{D0588BAA-E1B6-4AB1-ABE2-544F75FE0445}" type="presParOf" srcId="{547DF513-81FA-4DF3-909E-0FE6305253DC}" destId="{7CE5BAAB-534C-45E3-ACB6-A28E62E894FC}" srcOrd="0" destOrd="0" presId="urn:microsoft.com/office/officeart/2005/8/layout/radial1"/>
    <dgm:cxn modelId="{C8ADE0AD-60CD-4910-B8A8-82B29D7B5438}" type="presParOf" srcId="{059419C1-4619-462F-8FEB-6D89958FC867}" destId="{6174FE79-0E1F-4D91-96B2-0D74DC52610D}" srcOrd="6" destOrd="0" presId="urn:microsoft.com/office/officeart/2005/8/layout/radial1"/>
    <dgm:cxn modelId="{C9E112A0-05D8-4AE9-8D3F-30ECBC4E3205}" type="presParOf" srcId="{059419C1-4619-462F-8FEB-6D89958FC867}" destId="{1DC6A8EE-294E-4DBE-8AB6-195078DBDEC8}" srcOrd="7" destOrd="0" presId="urn:microsoft.com/office/officeart/2005/8/layout/radial1"/>
    <dgm:cxn modelId="{33F0EFC9-EFFB-405A-939C-AAD8F5BD6954}" type="presParOf" srcId="{1DC6A8EE-294E-4DBE-8AB6-195078DBDEC8}" destId="{974DC22B-144B-46C1-AF42-6DF413C9AC4F}" srcOrd="0" destOrd="0" presId="urn:microsoft.com/office/officeart/2005/8/layout/radial1"/>
    <dgm:cxn modelId="{0E47DC47-F75E-400A-9B76-7F51161B2CB1}" type="presParOf" srcId="{059419C1-4619-462F-8FEB-6D89958FC867}" destId="{8C30B022-8E1E-4963-A008-67428D58E5AE}" srcOrd="8" destOrd="0" presId="urn:microsoft.com/office/officeart/2005/8/layout/radial1"/>
    <dgm:cxn modelId="{D83884E2-1869-4C87-8357-08F687496B1E}" type="presParOf" srcId="{059419C1-4619-462F-8FEB-6D89958FC867}" destId="{AEE4E672-7824-4F95-B0A8-71DC9B44D72A}" srcOrd="9" destOrd="0" presId="urn:microsoft.com/office/officeart/2005/8/layout/radial1"/>
    <dgm:cxn modelId="{80C58236-F150-49B4-97E2-A8EA6D1F2638}" type="presParOf" srcId="{AEE4E672-7824-4F95-B0A8-71DC9B44D72A}" destId="{3279241A-EDF4-4B8B-BCE3-C58DB6FE3E8B}" srcOrd="0" destOrd="0" presId="urn:microsoft.com/office/officeart/2005/8/layout/radial1"/>
    <dgm:cxn modelId="{8D5874D5-2FF7-430D-8930-86FC46105FB1}" type="presParOf" srcId="{059419C1-4619-462F-8FEB-6D89958FC867}" destId="{FA2A983D-640F-4885-ADCB-C39A7F33698F}" srcOrd="10" destOrd="0" presId="urn:microsoft.com/office/officeart/2005/8/layout/radial1"/>
    <dgm:cxn modelId="{47D72997-7130-4686-AA92-EC72AAAD2197}" type="presParOf" srcId="{059419C1-4619-462F-8FEB-6D89958FC867}" destId="{F80A4394-E272-4270-99D5-9644A32F9E6B}" srcOrd="11" destOrd="0" presId="urn:microsoft.com/office/officeart/2005/8/layout/radial1"/>
    <dgm:cxn modelId="{60B6A7FF-BC86-43D2-ACBF-DBDF0849AD5C}" type="presParOf" srcId="{F80A4394-E272-4270-99D5-9644A32F9E6B}" destId="{20A76644-7723-47F0-B1BC-FEE2504F14CA}" srcOrd="0" destOrd="0" presId="urn:microsoft.com/office/officeart/2005/8/layout/radial1"/>
    <dgm:cxn modelId="{07F47265-AE74-4728-BAEC-3235E2F94B18}" type="presParOf" srcId="{059419C1-4619-462F-8FEB-6D89958FC867}" destId="{EDFD0496-67AD-4B78-85BE-81D4938834E0}" srcOrd="12" destOrd="0" presId="urn:microsoft.com/office/officeart/2005/8/layout/radial1"/>
    <dgm:cxn modelId="{87062086-921C-478F-8F0F-16D516F95C5A}" type="presParOf" srcId="{059419C1-4619-462F-8FEB-6D89958FC867}" destId="{BE144121-2139-4620-B12D-5BBCDCFF3D0E}" srcOrd="13" destOrd="0" presId="urn:microsoft.com/office/officeart/2005/8/layout/radial1"/>
    <dgm:cxn modelId="{64B4D2C0-9FC8-4C4D-B060-D1561288D644}" type="presParOf" srcId="{BE144121-2139-4620-B12D-5BBCDCFF3D0E}" destId="{4F180C65-03C9-44DF-9F72-65160E514DC5}" srcOrd="0" destOrd="0" presId="urn:microsoft.com/office/officeart/2005/8/layout/radial1"/>
    <dgm:cxn modelId="{FBD15364-B2D0-4E5E-9E61-AFAD21CA4336}" type="presParOf" srcId="{059419C1-4619-462F-8FEB-6D89958FC867}" destId="{8B206644-BB95-487D-B80D-814C2545B978}" srcOrd="14" destOrd="0" presId="urn:microsoft.com/office/officeart/2005/8/layout/radial1"/>
    <dgm:cxn modelId="{20CEE1D0-74C9-44F4-B41A-100F13C83F11}" type="presParOf" srcId="{059419C1-4619-462F-8FEB-6D89958FC867}" destId="{738D30FC-C3F4-4BE9-BD99-4F6E6CEA2EEF}" srcOrd="15" destOrd="0" presId="urn:microsoft.com/office/officeart/2005/8/layout/radial1"/>
    <dgm:cxn modelId="{E5CE2660-469A-4CFD-B41D-8BDD8D2B4768}" type="presParOf" srcId="{738D30FC-C3F4-4BE9-BD99-4F6E6CEA2EEF}" destId="{563ACBFD-CBC4-4C67-87C4-0791DB9F3487}" srcOrd="0" destOrd="0" presId="urn:microsoft.com/office/officeart/2005/8/layout/radial1"/>
    <dgm:cxn modelId="{6FCA48AF-58E7-4948-8707-20D32EED55E8}" type="presParOf" srcId="{059419C1-4619-462F-8FEB-6D89958FC867}" destId="{1BD50207-FC45-493A-96C3-8AA04A7B226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19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21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1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19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57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84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53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4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19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5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90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5C6D-05C9-4FED-896E-93283F903BBB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3E9E-9B3B-4E20-9985-5FB8EA2E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5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46175"/>
            <a:ext cx="9144000" cy="2012887"/>
          </a:xfrm>
        </p:spPr>
        <p:txBody>
          <a:bodyPr>
            <a:normAutofit/>
          </a:bodyPr>
          <a:lstStyle/>
          <a:p>
            <a:r>
              <a:rPr lang="es-MX" sz="4400" dirty="0">
                <a:latin typeface="Algerian" panose="04020705040A02060702" pitchFamily="82" charset="0"/>
              </a:rPr>
              <a:t>PROYECTO: Escuela Abierta de Economía Social y Solidaria (EAESS)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030822" y="1375486"/>
            <a:ext cx="6130353" cy="63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70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1813522" y="1799833"/>
            <a:ext cx="1581150" cy="1096963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Capital y talento humano.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Janette</a:t>
            </a: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Valentina Padilla Carmona 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504210" y="1799834"/>
            <a:ext cx="1733550" cy="1096963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Administración de las cooperativas culturales 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Susana Contreras García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15547" y="1799834"/>
            <a:ext cx="1581150" cy="1089025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Simulador de negocio 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Aldo Rodríguez Magaña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972897" y="1799834"/>
            <a:ext cx="1666875" cy="109696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Evaluación del impacto social de las cooperativas culturales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Carlos Castro Reséndiz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706447" y="1799834"/>
            <a:ext cx="1676400" cy="109696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Economía social y solidaria y sustentabilidad III.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Antelmo García Hernández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826222" y="3021666"/>
            <a:ext cx="1573213" cy="1120775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Asesoría fiscal y contable 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Reyna Martínez Pérez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520085" y="3021666"/>
            <a:ext cx="1717675" cy="1096963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Asesoría del análisis financiero 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Lilia Jaqueline González Márquez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5333010" y="3021666"/>
            <a:ext cx="1581150" cy="1089025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Planeación estratégica organizacional.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David Salvador Cruz Rodríguez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995122" y="3021666"/>
            <a:ext cx="1654175" cy="1065213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Germinación de cooperativas culturales III.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Lucia Sánchez Torres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8728672" y="3029604"/>
            <a:ext cx="1670050" cy="1057275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Plan estratégico de mercado enfocado a cooperativas culturales.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Jesús Octavio Carmona Martínez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535960" y="4321628"/>
            <a:ext cx="1701800" cy="1250116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Políticas culturales en la Ciudad de México.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Laura </a:t>
            </a:r>
            <a:r>
              <a:rPr kumimoji="0" lang="es-MX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Mishelle</a:t>
            </a: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Muñoz González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010997" y="4306978"/>
            <a:ext cx="1646238" cy="1250116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Educación financiera enfocada a la Economía Social y Solidaria.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Virginia Montoya Aguilar</a:t>
            </a: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20235" y="677860"/>
            <a:ext cx="21515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MAPA CURRICULAR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 AVANZADO</a:t>
            </a:r>
            <a:endParaRPr kumimoji="0" lang="es-ES" alt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032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805928" cy="1119430"/>
          </a:xfrm>
        </p:spPr>
        <p:txBody>
          <a:bodyPr>
            <a:normAutofit/>
          </a:bodyPr>
          <a:lstStyle/>
          <a:p>
            <a:r>
              <a:rPr lang="es-ES" sz="3200" dirty="0"/>
              <a:t>Asignaturas propuestas en la Red de FAROS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66974" y="2093266"/>
            <a:ext cx="2129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Nivel básico</a:t>
            </a:r>
            <a:endParaRPr lang="es-ES" dirty="0">
              <a:latin typeface="Arial Rounded MT Bold" panose="020F0704030504030204" pitchFamily="34" charset="0"/>
            </a:endParaRPr>
          </a:p>
        </p:txBody>
      </p:sp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2858789" y="1646870"/>
            <a:ext cx="1438275" cy="2254570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Valores y principios de las cooperativas. </a:t>
            </a: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Instructor 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Cinthia Canales  Romero.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 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FARO Tláhuac / Museo. 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Viernes 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11:00 a 13:00  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4947510" y="1624402"/>
            <a:ext cx="1476375" cy="2366349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Mercadotecnia enfocada a proyectos sociales. </a:t>
            </a:r>
            <a:r>
              <a:rPr lang="es-MX" sz="1000" b="1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Instructor </a:t>
            </a:r>
            <a:r>
              <a:rPr lang="es-MX" sz="1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Adriana Hernández  López. </a:t>
            </a:r>
            <a:endParaRPr lang="es-ES" sz="10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 </a:t>
            </a:r>
            <a:r>
              <a:rPr lang="es-MX" sz="1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FARO Indios Verdes</a:t>
            </a:r>
            <a:endParaRPr lang="es-ES" sz="10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martes</a:t>
            </a:r>
            <a:r>
              <a:rPr lang="es-MX" sz="1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15:00  a 17:00 (por confirmar)</a:t>
            </a:r>
            <a:endParaRPr lang="es-ES" sz="10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6970788" y="1657010"/>
            <a:ext cx="1437266" cy="2366349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 al plan de negocios.</a:t>
            </a:r>
            <a:r>
              <a:rPr lang="es-MX" sz="10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0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0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Instructor</a:t>
            </a:r>
            <a:r>
              <a:rPr lang="es-MX" sz="1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Janeth Valentina Padilla Carmona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 </a:t>
            </a:r>
            <a:r>
              <a:rPr lang="es-MX" sz="1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FARO Azcapotzalco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Martes </a:t>
            </a:r>
            <a:r>
              <a:rPr lang="es-MX" sz="1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13:00 a 15:00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37702" y="4815692"/>
            <a:ext cx="2012282" cy="3817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 intermedio</a:t>
            </a:r>
            <a:endParaRPr lang="es-ES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2858789" y="4401312"/>
            <a:ext cx="1647825" cy="203176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Economía social y solidaria y sustentabilidad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II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Instructor 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50" dirty="0" err="1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Antelmo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García Hernández 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105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FARO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Tláhuac  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Jueves 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 10:00 a  12:00.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4947510" y="4401312"/>
            <a:ext cx="1582382" cy="203176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Mercadotecnia cultural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Instructor 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Adriana Hernández  -  Andrina Silva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 </a:t>
            </a:r>
            <a:r>
              <a:rPr lang="es-MX" sz="105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FARO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5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Indios Verdes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Martes  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 13:00 a  15:00.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 de texto 2"/>
          <p:cNvSpPr txBox="1">
            <a:spLocks noChangeArrowheads="1"/>
          </p:cNvSpPr>
          <p:nvPr/>
        </p:nvSpPr>
        <p:spPr bwMode="auto">
          <a:xfrm>
            <a:off x="6970788" y="4401313"/>
            <a:ext cx="1437266" cy="2031760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Teoría y formación de redes II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Instructor 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Nidia Alejandra Galindo Coronado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 </a:t>
            </a:r>
            <a:r>
              <a:rPr lang="es-MX" sz="105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FARO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Tláhuac 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MX" sz="105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iernes  </a:t>
            </a: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 11:00 a  13:00.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05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 de texto 2"/>
          <p:cNvSpPr txBox="1">
            <a:spLocks noChangeArrowheads="1"/>
          </p:cNvSpPr>
          <p:nvPr/>
        </p:nvSpPr>
        <p:spPr bwMode="auto">
          <a:xfrm>
            <a:off x="8844691" y="1657011"/>
            <a:ext cx="1581150" cy="2333740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Simulador de negocio I</a:t>
            </a:r>
            <a:endParaRPr lang="es-E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Instructor </a:t>
            </a:r>
            <a:r>
              <a:rPr lang="es-MX" sz="1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Aldo Rodríguez Magaña </a:t>
            </a:r>
            <a:endParaRPr lang="es-E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</a:t>
            </a:r>
            <a:r>
              <a:rPr lang="es-MX" sz="10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FARO </a:t>
            </a:r>
            <a:r>
              <a:rPr lang="es-MX" sz="1000" dirty="0" err="1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Azcaptzalco</a:t>
            </a:r>
            <a:endParaRPr lang="es-E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Jueves </a:t>
            </a:r>
            <a:r>
              <a:rPr lang="es-MX" sz="10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 15:00 a  17:00.</a:t>
            </a:r>
            <a:endParaRPr lang="es-E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50" i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i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4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51647" y="3051438"/>
            <a:ext cx="1904111" cy="3817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 Avanzado</a:t>
            </a:r>
            <a:endParaRPr lang="es-ES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980877" y="2124285"/>
            <a:ext cx="1733550" cy="2290783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Administración de las cooperativas culturales II.</a:t>
            </a:r>
            <a:endParaRPr lang="es-E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Susana Contreras García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Sede FARO Indios Verdes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Jueves por la mañana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MX" sz="1050" dirty="0">
              <a:latin typeface="+mj-lt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5165577" y="2099034"/>
            <a:ext cx="1581150" cy="2316034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Planeación estratégica organizacional.</a:t>
            </a:r>
            <a:endParaRPr lang="es-E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David Salvador Cruz Rodríguez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Sede FARO Azcapotzalco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Jueves por la tarde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7178043" y="2095299"/>
            <a:ext cx="1645920" cy="2319769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Educación financiera enfocada a la Economía Social y Solidaria III</a:t>
            </a:r>
            <a:endParaRPr lang="es-E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Virginia Montoya Aguilar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Sede FARO Tláhuac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Sábados por la mañana</a:t>
            </a:r>
            <a:endParaRPr lang="es-ES" sz="12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050" dirty="0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397D2C5-0D3D-4F7A-A6C4-0E56F4D4D1A9}"/>
              </a:ext>
            </a:extLst>
          </p:cNvPr>
          <p:cNvSpPr/>
          <p:nvPr/>
        </p:nvSpPr>
        <p:spPr>
          <a:xfrm>
            <a:off x="3838393" y="525518"/>
            <a:ext cx="5142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Arial Rounded MT Bold" panose="020F0704030504030204" pitchFamily="34" charset="0"/>
              </a:rPr>
              <a:t>Asignaturas propuestas en la Red de FAROS</a:t>
            </a:r>
            <a:endParaRPr lang="es-MX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5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8800" y="327024"/>
            <a:ext cx="10515600" cy="5460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solidFill>
                  <a:prstClr val="black"/>
                </a:solidFill>
                <a:latin typeface="Arial Rounded MT Bold" panose="020F0704030504030204" pitchFamily="34" charset="0"/>
              </a:rPr>
              <a:t>OBJETIVO GENERAL: </a:t>
            </a:r>
          </a:p>
          <a:p>
            <a:pPr marL="0" indent="0">
              <a:buNone/>
            </a:pPr>
            <a:endParaRPr lang="es-MX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s-MX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r>
              <a:rPr lang="es-MX" dirty="0">
                <a:solidFill>
                  <a:prstClr val="black"/>
                </a:solidFill>
                <a:latin typeface="Arial Rounded MT Bold" panose="020F0704030504030204" pitchFamily="34" charset="0"/>
              </a:rPr>
              <a:t>Difundir, fomentar, asesorar y dar seguimiento a la ciudadanía interesada, diversas organizaciones y actores con actividad económica, en el contexto cultural, artístico o educativo que ejercen sus derechos culturales y sociales a través de algún organismo de la Economía Social y Solidaria (</a:t>
            </a:r>
            <a:r>
              <a:rPr lang="es-MX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ESyS</a:t>
            </a:r>
            <a:r>
              <a:rPr lang="es-MX" dirty="0">
                <a:solidFill>
                  <a:prstClr val="black"/>
                </a:solidFill>
                <a:latin typeface="Arial Rounded MT Bold" panose="020F0704030504030204" pitchFamily="34" charset="0"/>
              </a:rPr>
              <a:t>).</a:t>
            </a:r>
            <a:endParaRPr lang="es-MX" dirty="0">
              <a:latin typeface="Arial Rounded MT Bold" panose="020F0704030504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83679">
            <a:off x="9401972" y="4658152"/>
            <a:ext cx="2832159" cy="281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8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1500" y="1054249"/>
            <a:ext cx="10515600" cy="524971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OBJETIVOS ESPECÍFICOS: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MX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En el nivel básico: A todo aquel interesado en el proyecto, aproximar y dar a conocer conceptos y  formas de organización de organismos de la  Economía Social y Solidaria,  enfocándonos en el modelo cooperativista, brindando herramientas que les ayuden a desarrollar algún proyecto en el que estén trabajando o estén pro generar.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MX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En el nivel medio: A actores y colectivos que promuevan el desarrollo comunitario, brindar asesoramiento especifico que ayude a las organizaciones que ya cuenten con un proyecto bien definido a concretar sus ideas para el desarrollo y crecimiento del proyecto, a través de asignaturas que permitan mejorar sus procedimientos y desempeños, orientándolos también respecto a la figura y movimiento cooperativista.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En el nivel avanzado: Enfocado a organizaciones culturales y sociedades cooperativas que necesiten  mitigar sus dudas sobre la organización a través de herramientas, asignaturas y asesoramiento especializado, pudiendo superar restricciones que limitan su rentabilidad e impiden el crecimiento del proyecto.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38548">
            <a:off x="9384752" y="-491483"/>
            <a:ext cx="2648459" cy="263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5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459"/>
          </a:xfrm>
        </p:spPr>
        <p:txBody>
          <a:bodyPr>
            <a:normAutofit/>
          </a:bodyPr>
          <a:lstStyle/>
          <a:p>
            <a:pPr algn="ctr"/>
            <a:r>
              <a:rPr lang="es-ES" sz="3800" dirty="0">
                <a:latin typeface="Arial Rounded MT Bold" panose="020F0704030504030204" pitchFamily="34" charset="0"/>
              </a:rPr>
              <a:t>Modelo de capacitación a nivel comunitario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48512"/>
            <a:ext cx="10515600" cy="56083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2000" dirty="0">
                <a:latin typeface="Arial Rounded MT Bold" panose="020F0704030504030204" pitchFamily="34" charset="0"/>
              </a:rPr>
              <a:t>Teóricamente sustentado en una metodología de educación comunitaria, inclusiva y/o popular, a través de la generación de un diálogo entre la figura del tallerista facilitador del conocimiento y el ciudadano o colectivo comunitario receptor.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000" dirty="0">
                <a:latin typeface="Arial Rounded MT Bold" panose="020F0704030504030204" pitchFamily="34" charset="0"/>
              </a:rPr>
              <a:t>Partiendo de los tres principios básicos que marca el artículo 3º de la Constitución Política de México: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i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Gratuita,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i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Laica y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Democrática</a:t>
            </a:r>
            <a:r>
              <a:rPr lang="es-MX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000" dirty="0">
                <a:latin typeface="Arial Rounded MT Bold" panose="020F0704030504030204" pitchFamily="34" charset="0"/>
              </a:rPr>
              <a:t>Capacitación no escolarizada centrada en los siguientes principios: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s-MX" sz="2000" i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Inclusión,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i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Multiculturalidad,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i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Abierta a la comunidad,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i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Concientización del sujeto y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i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Generadora de un dialogo intercultural</a:t>
            </a:r>
            <a:r>
              <a:rPr lang="es-MX" sz="20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.</a:t>
            </a:r>
            <a:endParaRPr lang="es-ES" sz="20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32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xmlns="" id="{6A2804C5-486A-460C-B6BD-BB3BB182B2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6486078"/>
              </p:ext>
            </p:extLst>
          </p:nvPr>
        </p:nvGraphicFramePr>
        <p:xfrm>
          <a:off x="6986969" y="1361579"/>
          <a:ext cx="4825798" cy="4996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7 Marcador de contenido"/>
          <p:cNvSpPr>
            <a:spLocks noGrp="1"/>
          </p:cNvSpPr>
          <p:nvPr>
            <p:ph idx="1"/>
          </p:nvPr>
        </p:nvSpPr>
        <p:spPr>
          <a:xfrm>
            <a:off x="602673" y="2100238"/>
            <a:ext cx="7388124" cy="44983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rgbClr val="2B4562"/>
                </a:solidFill>
                <a:latin typeface="Arial Rounded MT Bold" panose="020F0704030504030204" pitchFamily="34" charset="0"/>
                <a:cs typeface="FrankRuehl" panose="020E0503060101010101" pitchFamily="34" charset="-79"/>
              </a:rPr>
              <a:t>Membresía abierta y voluntaria  </a:t>
            </a:r>
          </a:p>
          <a:p>
            <a:pPr>
              <a:lnSpc>
                <a:spcPct val="8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rgbClr val="2B4562"/>
                </a:solidFill>
                <a:latin typeface="Arial Rounded MT Bold" panose="020F0704030504030204" pitchFamily="34" charset="0"/>
                <a:cs typeface="FrankRuehl" panose="020E0503060101010101" pitchFamily="34" charset="-79"/>
              </a:rPr>
              <a:t>Control democrático de los miembros (socios) </a:t>
            </a:r>
          </a:p>
          <a:p>
            <a:pPr>
              <a:lnSpc>
                <a:spcPct val="8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rgbClr val="2B4562"/>
                </a:solidFill>
                <a:latin typeface="Arial Rounded MT Bold" panose="020F0704030504030204" pitchFamily="34" charset="0"/>
                <a:cs typeface="FrankRuehl" panose="020E0503060101010101" pitchFamily="34" charset="-79"/>
              </a:rPr>
              <a:t>Participación económica de los miembros </a:t>
            </a:r>
          </a:p>
          <a:p>
            <a:pPr>
              <a:lnSpc>
                <a:spcPct val="8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rgbClr val="2B4562"/>
                </a:solidFill>
                <a:latin typeface="Arial Rounded MT Bold" panose="020F0704030504030204" pitchFamily="34" charset="0"/>
                <a:cs typeface="FrankRuehl" panose="020E0503060101010101" pitchFamily="34" charset="-79"/>
              </a:rPr>
              <a:t>Autonomía e independencia </a:t>
            </a:r>
          </a:p>
          <a:p>
            <a:pPr>
              <a:lnSpc>
                <a:spcPct val="8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rgbClr val="2B4562"/>
                </a:solidFill>
                <a:latin typeface="Arial Rounded MT Bold" panose="020F0704030504030204" pitchFamily="34" charset="0"/>
                <a:cs typeface="FrankRuehl" panose="020E0503060101010101" pitchFamily="34" charset="-79"/>
              </a:rPr>
              <a:t>Educación, formación e información </a:t>
            </a:r>
          </a:p>
          <a:p>
            <a:pPr>
              <a:lnSpc>
                <a:spcPct val="8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rgbClr val="2B4562"/>
                </a:solidFill>
                <a:latin typeface="Arial Rounded MT Bold" panose="020F0704030504030204" pitchFamily="34" charset="0"/>
                <a:cs typeface="FrankRuehl" panose="020E0503060101010101" pitchFamily="34" charset="-79"/>
              </a:rPr>
              <a:t>Cooperación entre cooperativas</a:t>
            </a:r>
          </a:p>
          <a:p>
            <a:pPr>
              <a:lnSpc>
                <a:spcPct val="8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rgbClr val="2B4562"/>
                </a:solidFill>
                <a:latin typeface="Arial Rounded MT Bold" panose="020F0704030504030204" pitchFamily="34" charset="0"/>
                <a:cs typeface="FrankRuehl" panose="020E0503060101010101" pitchFamily="34" charset="-79"/>
              </a:rPr>
              <a:t>Compromiso con la comunidad o sentimiento de comunidad</a:t>
            </a:r>
          </a:p>
          <a:p>
            <a:pPr>
              <a:lnSpc>
                <a:spcPct val="8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rgbClr val="2B4562"/>
                </a:solidFill>
                <a:latin typeface="Arial Rounded MT Bold" panose="020F0704030504030204" pitchFamily="34" charset="0"/>
                <a:cs typeface="FrankRuehl" panose="020E0503060101010101" pitchFamily="34" charset="-79"/>
              </a:rPr>
              <a:t>Responsabilidad con el medio ambiente</a:t>
            </a: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xmlns="" id="{01603762-F154-4BB5-BE85-1553E9B1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578" y="530495"/>
            <a:ext cx="7388123" cy="1328938"/>
          </a:xfrm>
        </p:spPr>
        <p:txBody>
          <a:bodyPr>
            <a:noAutofit/>
          </a:bodyPr>
          <a:lstStyle/>
          <a:p>
            <a:pPr algn="just"/>
            <a:r>
              <a:rPr lang="es-ES" sz="2400" dirty="0">
                <a:latin typeface="Arial Rounded MT Bold" panose="020F0704030504030204" pitchFamily="34" charset="0"/>
              </a:rPr>
              <a:t>Y por consiguiente, se pueden entrelazar con los principios </a:t>
            </a:r>
            <a:r>
              <a:rPr lang="es-MX" sz="2400" dirty="0">
                <a:latin typeface="Arial Rounded MT Bold" panose="020F0704030504030204" pitchFamily="34" charset="0"/>
              </a:rPr>
              <a:t>que promueve la filosofía del cooperativismo: </a:t>
            </a:r>
          </a:p>
        </p:txBody>
      </p:sp>
    </p:spTree>
    <p:extLst>
      <p:ext uri="{BB962C8B-B14F-4D97-AF65-F5344CB8AC3E}">
        <p14:creationId xmlns:p14="http://schemas.microsoft.com/office/powerpoint/2010/main" val="301846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42B6D877-9CF8-46DD-8537-7CE9ECF107B9}"/>
              </a:ext>
            </a:extLst>
          </p:cNvPr>
          <p:cNvSpPr/>
          <p:nvPr/>
        </p:nvSpPr>
        <p:spPr>
          <a:xfrm>
            <a:off x="135583" y="2001768"/>
            <a:ext cx="2961185" cy="21973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LAS DOS MODALIDADES DEL PROYECTO SON:</a:t>
            </a:r>
          </a:p>
        </p:txBody>
      </p:sp>
      <p:sp>
        <p:nvSpPr>
          <p:cNvPr id="5" name="Rectángulo redondeado 6">
            <a:extLst>
              <a:ext uri="{FF2B5EF4-FFF2-40B4-BE49-F238E27FC236}">
                <a16:creationId xmlns:a16="http://schemas.microsoft.com/office/drawing/2014/main" xmlns="" id="{996804A7-92D4-4F40-A550-E51BBB3CD8C8}"/>
              </a:ext>
            </a:extLst>
          </p:cNvPr>
          <p:cNvSpPr/>
          <p:nvPr/>
        </p:nvSpPr>
        <p:spPr>
          <a:xfrm>
            <a:off x="3457890" y="1099490"/>
            <a:ext cx="1378040" cy="10045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Básico</a:t>
            </a:r>
          </a:p>
        </p:txBody>
      </p:sp>
      <p:sp>
        <p:nvSpPr>
          <p:cNvPr id="6" name="Rectángulo redondeado 7">
            <a:extLst>
              <a:ext uri="{FF2B5EF4-FFF2-40B4-BE49-F238E27FC236}">
                <a16:creationId xmlns:a16="http://schemas.microsoft.com/office/drawing/2014/main" xmlns="" id="{AC37A2E5-A2FC-4C5F-A014-B30DB89AA73A}"/>
              </a:ext>
            </a:extLst>
          </p:cNvPr>
          <p:cNvSpPr/>
          <p:nvPr/>
        </p:nvSpPr>
        <p:spPr>
          <a:xfrm rot="10800000" flipH="1" flipV="1">
            <a:off x="3387141" y="2825259"/>
            <a:ext cx="1378041" cy="43788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Intermedio</a:t>
            </a:r>
          </a:p>
        </p:txBody>
      </p:sp>
      <p:sp>
        <p:nvSpPr>
          <p:cNvPr id="7" name="Rectángulo redondeado 8">
            <a:extLst>
              <a:ext uri="{FF2B5EF4-FFF2-40B4-BE49-F238E27FC236}">
                <a16:creationId xmlns:a16="http://schemas.microsoft.com/office/drawing/2014/main" xmlns="" id="{B3181A2C-E8C0-440C-9951-32BF0705BA70}"/>
              </a:ext>
            </a:extLst>
          </p:cNvPr>
          <p:cNvSpPr/>
          <p:nvPr/>
        </p:nvSpPr>
        <p:spPr>
          <a:xfrm>
            <a:off x="3457890" y="4171761"/>
            <a:ext cx="1378041" cy="68228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Avanzado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xmlns="" id="{6E162E67-B757-4AE6-BAFF-C0899D0B8C8E}"/>
              </a:ext>
            </a:extLst>
          </p:cNvPr>
          <p:cNvCxnSpPr>
            <a:stCxn id="5" idx="3"/>
          </p:cNvCxnSpPr>
          <p:nvPr/>
        </p:nvCxnSpPr>
        <p:spPr>
          <a:xfrm flipV="1">
            <a:off x="4835930" y="693803"/>
            <a:ext cx="2382593" cy="9079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xmlns="" id="{3C1B5174-FE0C-44C2-B853-0E8996853145}"/>
              </a:ext>
            </a:extLst>
          </p:cNvPr>
          <p:cNvCxnSpPr>
            <a:stCxn id="7" idx="3"/>
          </p:cNvCxnSpPr>
          <p:nvPr/>
        </p:nvCxnSpPr>
        <p:spPr>
          <a:xfrm flipV="1">
            <a:off x="4835931" y="3885394"/>
            <a:ext cx="2382593" cy="6275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A7B33F68-7AC9-4C97-81C3-A30EA8B9FB3C}"/>
              </a:ext>
            </a:extLst>
          </p:cNvPr>
          <p:cNvSpPr txBox="1"/>
          <p:nvPr/>
        </p:nvSpPr>
        <p:spPr>
          <a:xfrm>
            <a:off x="6645499" y="174043"/>
            <a:ext cx="5546501" cy="1950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Un grupo de talleristas darán seguimiento a proyectos individuales y colectivos que están interesados en conocer sobre temas de Economía Social y Solidaria, con el fin de generar un esquema de trabajo basado en el modelo cooperativista para sus proyectos.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DA370CA-56C8-4E5C-87EC-056062613DE7}"/>
              </a:ext>
            </a:extLst>
          </p:cNvPr>
          <p:cNvSpPr txBox="1"/>
          <p:nvPr/>
        </p:nvSpPr>
        <p:spPr>
          <a:xfrm>
            <a:off x="6645499" y="2952346"/>
            <a:ext cx="54109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Un grupo de talleristas darán seguimiento, asesoramiento y formación cooperativo a grupos colectivos con trayectoria y proyecto definido así como a cooperativas culturales que requieran apoyo.</a:t>
            </a:r>
          </a:p>
        </p:txBody>
      </p:sp>
      <p:sp>
        <p:nvSpPr>
          <p:cNvPr id="12" name="Rectángulo redondeado 22">
            <a:extLst>
              <a:ext uri="{FF2B5EF4-FFF2-40B4-BE49-F238E27FC236}">
                <a16:creationId xmlns:a16="http://schemas.microsoft.com/office/drawing/2014/main" xmlns="" id="{B4F9A1BF-4DB1-4E7A-AC7D-64E269F60BE2}"/>
              </a:ext>
            </a:extLst>
          </p:cNvPr>
          <p:cNvSpPr/>
          <p:nvPr/>
        </p:nvSpPr>
        <p:spPr>
          <a:xfrm>
            <a:off x="2426732" y="5432926"/>
            <a:ext cx="2062316" cy="1250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Ciclos de pláticas Miércoles de Economía Social, otras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540458F2-6A9C-4EFA-9236-F52D18C38ECF}"/>
              </a:ext>
            </a:extLst>
          </p:cNvPr>
          <p:cNvSpPr txBox="1"/>
          <p:nvPr/>
        </p:nvSpPr>
        <p:spPr>
          <a:xfrm>
            <a:off x="4974546" y="5410895"/>
            <a:ext cx="4914900" cy="119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Los talleristas generarán intervenciones a manera de conversatorios en distintas sedes de la Ciudad de México y en actividades y jornadas culturales de la Secretaria de Cultura.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CE1E99C8-8090-4782-BC93-7B24147E7DDC}"/>
              </a:ext>
            </a:extLst>
          </p:cNvPr>
          <p:cNvCxnSpPr>
            <a:stCxn id="6" idx="3"/>
            <a:endCxn id="10" idx="1"/>
          </p:cNvCxnSpPr>
          <p:nvPr/>
        </p:nvCxnSpPr>
        <p:spPr>
          <a:xfrm flipV="1">
            <a:off x="4765182" y="1149528"/>
            <a:ext cx="1880317" cy="18946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74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17500" y="1828800"/>
            <a:ext cx="1714500" cy="9525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Arial Rounded MT Bold" panose="020F0704030504030204" pitchFamily="34" charset="0"/>
              </a:rPr>
              <a:t>TIEMPOS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30200" y="3403600"/>
            <a:ext cx="2146300" cy="584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Arial Rounded MT Bold" panose="020F0704030504030204" pitchFamily="34" charset="0"/>
              </a:rPr>
              <a:t>MECÁNICA</a:t>
            </a:r>
          </a:p>
        </p:txBody>
      </p:sp>
      <p:sp>
        <p:nvSpPr>
          <p:cNvPr id="9" name="Estrella de 12 puntas 8"/>
          <p:cNvSpPr/>
          <p:nvPr/>
        </p:nvSpPr>
        <p:spPr>
          <a:xfrm>
            <a:off x="7956468" y="133350"/>
            <a:ext cx="4197432" cy="3765549"/>
          </a:xfrm>
          <a:prstGeom prst="star1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>
                <a:latin typeface="Arial Rounded MT Bold" panose="020F0704030504030204" pitchFamily="34" charset="0"/>
              </a:rPr>
              <a:t>40 ASIGNATURAS EN 3 NIVELES</a:t>
            </a:r>
          </a:p>
          <a:p>
            <a:pPr algn="ctr"/>
            <a:endParaRPr lang="es-MX" dirty="0">
              <a:latin typeface="Arial Rounded MT Bold" panose="020F07040305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>
                <a:latin typeface="Arial Rounded MT Bold" panose="020F0704030504030204" pitchFamily="34" charset="0"/>
              </a:rPr>
              <a:t>20 TALLERISTAS 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628650" y="2781300"/>
            <a:ext cx="2051050" cy="635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Arial Rounded MT Bold" panose="020F0704030504030204" pitchFamily="34" charset="0"/>
              </a:rPr>
              <a:t>SEDES</a:t>
            </a:r>
          </a:p>
        </p:txBody>
      </p:sp>
      <p:sp>
        <p:nvSpPr>
          <p:cNvPr id="14" name="Flecha derecha 13"/>
          <p:cNvSpPr/>
          <p:nvPr/>
        </p:nvSpPr>
        <p:spPr>
          <a:xfrm>
            <a:off x="2679700" y="2931733"/>
            <a:ext cx="1409700" cy="37081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390052" y="596900"/>
            <a:ext cx="2735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- 40 HORAS MENSUALES</a:t>
            </a:r>
          </a:p>
          <a:p>
            <a:r>
              <a:rPr lang="es-MX" dirty="0">
                <a:latin typeface="Arial Rounded MT Bold" panose="020F0704030504030204" pitchFamily="34" charset="0"/>
              </a:rPr>
              <a:t>- A PARTIR DE FEBRERO A     DICIEMBRE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076699" y="2675235"/>
            <a:ext cx="3048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MAS DE 15 SEDES EN DISTINTAS ALCALDIAS DE LA CIUDAD DE MÉXICO 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2565400" y="4851399"/>
            <a:ext cx="81153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- </a:t>
            </a:r>
            <a:r>
              <a:rPr lang="es-MX" sz="2000" dirty="0">
                <a:latin typeface="Arial Rounded MT Bold" panose="020F0704030504030204" pitchFamily="34" charset="0"/>
              </a:rPr>
              <a:t>2 horas por sesión.</a:t>
            </a:r>
          </a:p>
          <a:p>
            <a:r>
              <a:rPr lang="es-MX" sz="2000" b="1" dirty="0">
                <a:latin typeface="Arial Rounded MT Bold" panose="020F0704030504030204" pitchFamily="34" charset="0"/>
              </a:rPr>
              <a:t>- </a:t>
            </a:r>
            <a:r>
              <a:rPr lang="es-MX" sz="2000" dirty="0">
                <a:latin typeface="Arial Rounded MT Bold" panose="020F0704030504030204" pitchFamily="34" charset="0"/>
              </a:rPr>
              <a:t>1 sesión por semana.</a:t>
            </a:r>
          </a:p>
          <a:p>
            <a:r>
              <a:rPr lang="es-MX" sz="2000" b="1" dirty="0">
                <a:latin typeface="Arial Rounded MT Bold" panose="020F0704030504030204" pitchFamily="34" charset="0"/>
              </a:rPr>
              <a:t>- </a:t>
            </a:r>
            <a:r>
              <a:rPr lang="es-MX" sz="2000" dirty="0">
                <a:latin typeface="Arial Rounded MT Bold" panose="020F0704030504030204" pitchFamily="34" charset="0"/>
              </a:rPr>
              <a:t>A partir de 9 y hasta 15 sesiones por asignatura.</a:t>
            </a:r>
          </a:p>
          <a:p>
            <a:r>
              <a:rPr lang="es-MX" sz="2000" b="1" dirty="0">
                <a:latin typeface="Arial Rounded MT Bold" panose="020F0704030504030204" pitchFamily="34" charset="0"/>
              </a:rPr>
              <a:t>- </a:t>
            </a:r>
            <a:r>
              <a:rPr lang="es-MX" sz="2000" dirty="0">
                <a:latin typeface="Arial Rounded MT Bold" panose="020F0704030504030204" pitchFamily="34" charset="0"/>
              </a:rPr>
              <a:t>Los interesados en inscribirse a los cursos pueden ser individuales, colectivos, cooperativas, o cualquier grupo organizado con un proyecto a trabajar.</a:t>
            </a:r>
          </a:p>
          <a:p>
            <a:endParaRPr lang="es-MX" dirty="0"/>
          </a:p>
        </p:txBody>
      </p:sp>
      <p:sp>
        <p:nvSpPr>
          <p:cNvPr id="23" name="Flecha derecha 22"/>
          <p:cNvSpPr/>
          <p:nvPr/>
        </p:nvSpPr>
        <p:spPr>
          <a:xfrm rot="2347650">
            <a:off x="885095" y="4373516"/>
            <a:ext cx="1841500" cy="67612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Rounded MT Bold" panose="020F0704030504030204" pitchFamily="34" charset="0"/>
            </a:endParaRPr>
          </a:p>
        </p:txBody>
      </p:sp>
      <p:sp>
        <p:nvSpPr>
          <p:cNvPr id="24" name="Flecha derecha 23"/>
          <p:cNvSpPr/>
          <p:nvPr/>
        </p:nvSpPr>
        <p:spPr>
          <a:xfrm rot="20242139">
            <a:off x="1931349" y="1211788"/>
            <a:ext cx="2540062" cy="5747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8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3420282" y="2927071"/>
            <a:ext cx="1714295" cy="1133113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Introducción al plan de negocios.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Janeth Valentina Padilla 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445472" y="4281485"/>
            <a:ext cx="1693868" cy="1121309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Manejo de conflictos en la organización 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150" dirty="0">
              <a:solidFill>
                <a:schemeClr val="tx1"/>
              </a:solidFill>
              <a:latin typeface="Arial Rounded MT Bold" panose="020F07040305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Edgar Edmundo Martínez Gil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15918" y="4281487"/>
            <a:ext cx="1651000" cy="1121310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Métodos y procesos de organización de la </a:t>
            </a:r>
            <a:r>
              <a:rPr kumimoji="0" lang="es-MX" altLang="es-ES" sz="115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ESyS</a:t>
            </a: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Lucia  Sánchez Torres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60340" y="4298123"/>
            <a:ext cx="1525588" cy="110467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Teoría y formación de redes 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Nidia Alejandra Galindo Coronado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68536" y="2948329"/>
            <a:ext cx="1644650" cy="1121310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Desarrollo cultural comunitario.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Alejandro Peláez Goycochea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280246" y="2924785"/>
            <a:ext cx="1512886" cy="1111473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Economía social y solidaria y sustentabilidad 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Alejandro Peláez  Goycochea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908171" y="2948329"/>
            <a:ext cx="1506584" cy="112721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Mercadotecnia enfocada a proyectos sociales. 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Adriana Hernández  López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537954" y="2948329"/>
            <a:ext cx="1644306" cy="1121310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Germinación de cooperativas culturales 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Alan </a:t>
            </a:r>
            <a:r>
              <a:rPr kumimoji="0" lang="es-MX" altLang="es-ES" sz="115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Baruk</a:t>
            </a: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Racine Arellano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54772" y="1586841"/>
            <a:ext cx="1654175" cy="112721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Economía y Cultura Comunitaria.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Virginia Montoya Aguilar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253991" y="1585254"/>
            <a:ext cx="1538287" cy="1128799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Derechos Culturales </a:t>
            </a:r>
            <a:endParaRPr lang="es-MX" altLang="es-ES" sz="1150" dirty="0">
              <a:solidFill>
                <a:schemeClr val="tx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Laura </a:t>
            </a:r>
            <a:r>
              <a:rPr kumimoji="0" lang="es-MX" altLang="es-ES" sz="115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Mishelle</a:t>
            </a: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Muñoz  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908171" y="1583666"/>
            <a:ext cx="1517650" cy="112721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Valores y principios de las cooperativas.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Cynthia Canales  Romero.  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563208" y="1578903"/>
            <a:ext cx="1652588" cy="1119275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Comunicación asertiva y lenguaje inclusivo 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Xóchitl Georgina Franco Delgado. 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434364" y="1570967"/>
            <a:ext cx="1700213" cy="1127211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Herramientas esenciales de mercadotecnia.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Jesús  Octavio Carmona Martínez </a:t>
            </a:r>
            <a:endParaRPr kumimoji="0" lang="es-MX" altLang="es-ES" sz="11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861146" y="362635"/>
            <a:ext cx="24697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MAPA CURRICULAR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 BÁSICO</a:t>
            </a:r>
            <a:endParaRPr kumimoji="0" lang="es-MX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35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1856199" y="1414272"/>
            <a:ext cx="1581150" cy="1223405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Educación cooperativa. 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Sandra Luz Calderón Mares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561174" y="1411926"/>
            <a:ext cx="1533525" cy="1211464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Filosofía y ética del sujeto cooperativista.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Cynthia Canales Romero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185186" y="1411926"/>
            <a:ext cx="1533525" cy="1211464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Administración de las cooperativas culturales 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Susana Contreras García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786974" y="1411926"/>
            <a:ext cx="1533525" cy="1211464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Comunicación asertiva y lenguaje inclusivo 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Xochitl</a:t>
            </a: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Georgina Franco </a:t>
            </a: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Delgado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382411" y="1411927"/>
            <a:ext cx="1581150" cy="1211464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Gestión e innovación social.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David Salvador Cruz Rodríguez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870486" y="2710702"/>
            <a:ext cx="1581150" cy="1398002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Asesoría fiscal y contable 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150" dirty="0">
              <a:solidFill>
                <a:schemeClr val="tx1"/>
              </a:solidFill>
              <a:latin typeface="Arial Rounded MT Bold" panose="020F07040305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Reyna Martínez Pérez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89749" y="2710702"/>
            <a:ext cx="1504950" cy="1398002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Diseño de indicadores para impacto social de las cooperativas. </a:t>
            </a:r>
            <a:endParaRPr lang="es-MX" altLang="es-ES" sz="1100" dirty="0">
              <a:solidFill>
                <a:schemeClr val="tx1"/>
              </a:solidFill>
              <a:latin typeface="Arial Rounded MT Bold" panose="020F07040305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Carlos Castro Reséndiz</a:t>
            </a:r>
            <a:endParaRPr kumimoji="0" lang="es-MX" altLang="es-ES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207411" y="2718640"/>
            <a:ext cx="1511300" cy="1390064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Asesoría del Análisis Financiero 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150" dirty="0">
              <a:solidFill>
                <a:schemeClr val="tx1"/>
              </a:solidFill>
              <a:latin typeface="Arial Rounded MT Bold" panose="020F07040305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Lilia Jaqueline González Márquez 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809199" y="2718640"/>
            <a:ext cx="1630362" cy="1398002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Modelo de Germinación y trabajo comunitario enfocado a la ES y 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Lucia Sánchez Torres</a:t>
            </a:r>
            <a:endParaRPr kumimoji="0" lang="es-MX" altLang="es-ES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578056" y="2730592"/>
            <a:ext cx="1498218" cy="1378112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Simulador de negocio 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150" dirty="0">
              <a:solidFill>
                <a:schemeClr val="tx1"/>
              </a:solidFill>
              <a:latin typeface="Arial Rounded MT Bold" panose="020F0704030504030204" pitchFamily="34" charset="0"/>
              <a:ea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ea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Aldo Rodríguez Magaña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933319" y="4199685"/>
            <a:ext cx="1566863" cy="1244043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Economía social y solidaria y sustentabilidad 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Antelmo García Hernández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88954" y="4225607"/>
            <a:ext cx="1477963" cy="1211464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Mercadotecnia cultural.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150" dirty="0">
              <a:solidFill>
                <a:schemeClr val="tx1"/>
              </a:solidFill>
              <a:latin typeface="Arial Rounded MT Bold" panose="020F07040305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Adriana Hernández López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224080" y="4207622"/>
            <a:ext cx="1477962" cy="1211464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Germinación de cooperativas culturales II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Alan </a:t>
            </a:r>
            <a:r>
              <a:rPr kumimoji="0" lang="es-MX" altLang="es-ES" sz="115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Baruk</a:t>
            </a: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Racine Arellano 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859205" y="4215560"/>
            <a:ext cx="1492250" cy="1203526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Teoría y formación de redes II.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Nidia Alejandra Galindo Coronado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8439561" y="4199684"/>
            <a:ext cx="1549400" cy="1203525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Manejo de conflictos en la organización 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15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Edgar Edmundo Martínez Gil</a:t>
            </a:r>
            <a:endParaRPr kumimoji="0" lang="es-MX" altLang="es-ES" sz="11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5079402" y="617915"/>
            <a:ext cx="203319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MAPA CURRICULAR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 INTERMEDIO</a:t>
            </a:r>
            <a:endParaRPr kumimoji="0" lang="es-ES" alt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833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1253</Words>
  <Application>Microsoft Office PowerPoint</Application>
  <PresentationFormat>Panorámica</PresentationFormat>
  <Paragraphs>247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 Unicode MS</vt:lpstr>
      <vt:lpstr>Algerian</vt:lpstr>
      <vt:lpstr>Arial</vt:lpstr>
      <vt:lpstr>Arial Rounded MT Bold</vt:lpstr>
      <vt:lpstr>Calibri</vt:lpstr>
      <vt:lpstr>Calibri Light</vt:lpstr>
      <vt:lpstr>FrankRuehl</vt:lpstr>
      <vt:lpstr>Times New Roman</vt:lpstr>
      <vt:lpstr>Wingdings</vt:lpstr>
      <vt:lpstr>Tema de Office</vt:lpstr>
      <vt:lpstr>PROYECTO: Escuela Abierta de Economía Social y Solidaria (EAESS)</vt:lpstr>
      <vt:lpstr>Presentación de PowerPoint</vt:lpstr>
      <vt:lpstr>Presentación de PowerPoint</vt:lpstr>
      <vt:lpstr>Modelo de capacitación a nivel comunitario</vt:lpstr>
      <vt:lpstr>Y por consiguiente, se pueden entrelazar con los principios que promueve la filosofía del cooperativismo: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Asignaturas propuestas en la Red de FAROS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tem</dc:creator>
  <cp:lastModifiedBy>Federico Patricio Meza Collins Stuart</cp:lastModifiedBy>
  <cp:revision>17</cp:revision>
  <dcterms:created xsi:type="dcterms:W3CDTF">2020-02-07T18:19:33Z</dcterms:created>
  <dcterms:modified xsi:type="dcterms:W3CDTF">2020-07-20T05:23:40Z</dcterms:modified>
</cp:coreProperties>
</file>