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Lst>
  <p:sldSz cy="6858000" cx="91440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pos="2160">
          <p15:clr>
            <a:srgbClr val="000000"/>
          </p15:clr>
        </p15:guide>
      </p15:sldGuideLst>
    </p:ext>
    <p:ext uri="http://customooxmlschemas.google.com/">
      <go:slidesCustomData xmlns:go="http://customooxmlschemas.google.com/" r:id="rId13" roundtripDataSignature="AMtx7mjQ1/10lbeD4aaA7deKdW4zFPXm3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customschemas.google.com/relationships/presentationmetadata" Target="meta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 name="Shape 39"/>
        <p:cNvGrpSpPr/>
        <p:nvPr/>
      </p:nvGrpSpPr>
      <p:grpSpPr>
        <a:xfrm>
          <a:off x="0" y="0"/>
          <a:ext cx="0" cy="0"/>
          <a:chOff x="0" y="0"/>
          <a:chExt cx="0" cy="0"/>
        </a:xfrm>
      </p:grpSpPr>
      <p:sp>
        <p:nvSpPr>
          <p:cNvPr id="40" name="Google Shape;40;p3: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4: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4: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5: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5: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6: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6: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7: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7: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8: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9: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11"/>
          <p:cNvSpPr txBox="1"/>
          <p:nvPr>
            <p:ph type="title"/>
          </p:nvPr>
        </p:nvSpPr>
        <p:spPr>
          <a:xfrm>
            <a:off x="1855596" y="753821"/>
            <a:ext cx="5432806" cy="69723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4400">
                <a:solidFill>
                  <a:schemeClr val="dk1"/>
                </a:solidFill>
                <a:latin typeface="Times New Roman"/>
                <a:ea typeface="Times New Roman"/>
                <a:cs typeface="Times New Roman"/>
                <a:sym typeface="Times New Roman"/>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1"/>
          <p:cNvSpPr txBox="1"/>
          <p:nvPr>
            <p:ph idx="1" type="body"/>
          </p:nvPr>
        </p:nvSpPr>
        <p:spPr>
          <a:xfrm>
            <a:off x="535940" y="1620138"/>
            <a:ext cx="8072119" cy="302895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b="0" i="0">
                <a:solidFill>
                  <a:schemeClr val="dk1"/>
                </a:solidFill>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 name="Google Shape;14;p11"/>
          <p:cNvSpPr txBox="1"/>
          <p:nvPr>
            <p:ph idx="11" type="ftr"/>
          </p:nvPr>
        </p:nvSpPr>
        <p:spPr>
          <a:xfrm>
            <a:off x="3108960" y="6377940"/>
            <a:ext cx="292608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1"/>
          <p:cNvSpPr txBox="1"/>
          <p:nvPr>
            <p:ph idx="10" type="dt"/>
          </p:nvPr>
        </p:nvSpPr>
        <p:spPr>
          <a:xfrm>
            <a:off x="457200" y="6377940"/>
            <a:ext cx="210312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1"/>
          <p:cNvSpPr txBox="1"/>
          <p:nvPr>
            <p:ph idx="12" type="sldNum"/>
          </p:nvPr>
        </p:nvSpPr>
        <p:spPr>
          <a:xfrm>
            <a:off x="6583680" y="6377940"/>
            <a:ext cx="2103120" cy="34290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7" name="Shape 17"/>
        <p:cNvGrpSpPr/>
        <p:nvPr/>
      </p:nvGrpSpPr>
      <p:grpSpPr>
        <a:xfrm>
          <a:off x="0" y="0"/>
          <a:ext cx="0" cy="0"/>
          <a:chOff x="0" y="0"/>
          <a:chExt cx="0" cy="0"/>
        </a:xfrm>
      </p:grpSpPr>
      <p:sp>
        <p:nvSpPr>
          <p:cNvPr id="18" name="Google Shape;18;p12"/>
          <p:cNvSpPr txBox="1"/>
          <p:nvPr>
            <p:ph type="ctrTitle"/>
          </p:nvPr>
        </p:nvSpPr>
        <p:spPr>
          <a:xfrm>
            <a:off x="2788539" y="2499436"/>
            <a:ext cx="3566921" cy="69723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4400">
                <a:solidFill>
                  <a:schemeClr val="dk1"/>
                </a:solidFill>
                <a:latin typeface="Times New Roman"/>
                <a:ea typeface="Times New Roman"/>
                <a:cs typeface="Times New Roman"/>
                <a:sym typeface="Times New Roman"/>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2"/>
          <p:cNvSpPr txBox="1"/>
          <p:nvPr>
            <p:ph idx="1" type="subTitle"/>
          </p:nvPr>
        </p:nvSpPr>
        <p:spPr>
          <a:xfrm>
            <a:off x="1371600" y="3840480"/>
            <a:ext cx="6400800" cy="17145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2"/>
          <p:cNvSpPr txBox="1"/>
          <p:nvPr>
            <p:ph idx="11" type="ftr"/>
          </p:nvPr>
        </p:nvSpPr>
        <p:spPr>
          <a:xfrm>
            <a:off x="3108960" y="6377940"/>
            <a:ext cx="292608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2"/>
          <p:cNvSpPr txBox="1"/>
          <p:nvPr>
            <p:ph idx="10" type="dt"/>
          </p:nvPr>
        </p:nvSpPr>
        <p:spPr>
          <a:xfrm>
            <a:off x="457200" y="6377940"/>
            <a:ext cx="210312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2"/>
          <p:cNvSpPr txBox="1"/>
          <p:nvPr>
            <p:ph idx="12" type="sldNum"/>
          </p:nvPr>
        </p:nvSpPr>
        <p:spPr>
          <a:xfrm>
            <a:off x="6583680" y="6377940"/>
            <a:ext cx="2103120" cy="34290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3" name="Shape 23"/>
        <p:cNvGrpSpPr/>
        <p:nvPr/>
      </p:nvGrpSpPr>
      <p:grpSpPr>
        <a:xfrm>
          <a:off x="0" y="0"/>
          <a:ext cx="0" cy="0"/>
          <a:chOff x="0" y="0"/>
          <a:chExt cx="0" cy="0"/>
        </a:xfrm>
      </p:grpSpPr>
      <p:sp>
        <p:nvSpPr>
          <p:cNvPr id="24" name="Google Shape;24;p13"/>
          <p:cNvSpPr txBox="1"/>
          <p:nvPr>
            <p:ph type="title"/>
          </p:nvPr>
        </p:nvSpPr>
        <p:spPr>
          <a:xfrm>
            <a:off x="1855596" y="753821"/>
            <a:ext cx="5432806" cy="69723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4400">
                <a:solidFill>
                  <a:schemeClr val="dk1"/>
                </a:solidFill>
                <a:latin typeface="Times New Roman"/>
                <a:ea typeface="Times New Roman"/>
                <a:cs typeface="Times New Roman"/>
                <a:sym typeface="Times New Roman"/>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3"/>
          <p:cNvSpPr txBox="1"/>
          <p:nvPr>
            <p:ph idx="1" type="body"/>
          </p:nvPr>
        </p:nvSpPr>
        <p:spPr>
          <a:xfrm>
            <a:off x="457200" y="1577340"/>
            <a:ext cx="3977640" cy="452628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6" name="Google Shape;26;p13"/>
          <p:cNvSpPr txBox="1"/>
          <p:nvPr>
            <p:ph idx="2" type="body"/>
          </p:nvPr>
        </p:nvSpPr>
        <p:spPr>
          <a:xfrm>
            <a:off x="4709160" y="1577340"/>
            <a:ext cx="3977640" cy="452628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7" name="Google Shape;27;p13"/>
          <p:cNvSpPr txBox="1"/>
          <p:nvPr>
            <p:ph idx="11" type="ftr"/>
          </p:nvPr>
        </p:nvSpPr>
        <p:spPr>
          <a:xfrm>
            <a:off x="3108960" y="6377940"/>
            <a:ext cx="292608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3"/>
          <p:cNvSpPr txBox="1"/>
          <p:nvPr>
            <p:ph idx="10" type="dt"/>
          </p:nvPr>
        </p:nvSpPr>
        <p:spPr>
          <a:xfrm>
            <a:off x="457200" y="6377940"/>
            <a:ext cx="210312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3"/>
          <p:cNvSpPr txBox="1"/>
          <p:nvPr>
            <p:ph idx="12" type="sldNum"/>
          </p:nvPr>
        </p:nvSpPr>
        <p:spPr>
          <a:xfrm>
            <a:off x="6583680" y="6377940"/>
            <a:ext cx="2103120" cy="34290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0" name="Shape 30"/>
        <p:cNvGrpSpPr/>
        <p:nvPr/>
      </p:nvGrpSpPr>
      <p:grpSpPr>
        <a:xfrm>
          <a:off x="0" y="0"/>
          <a:ext cx="0" cy="0"/>
          <a:chOff x="0" y="0"/>
          <a:chExt cx="0" cy="0"/>
        </a:xfrm>
      </p:grpSpPr>
      <p:sp>
        <p:nvSpPr>
          <p:cNvPr id="31" name="Google Shape;31;p14"/>
          <p:cNvSpPr txBox="1"/>
          <p:nvPr>
            <p:ph type="title"/>
          </p:nvPr>
        </p:nvSpPr>
        <p:spPr>
          <a:xfrm>
            <a:off x="1855596" y="753821"/>
            <a:ext cx="5432806" cy="69723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4400">
                <a:solidFill>
                  <a:schemeClr val="dk1"/>
                </a:solidFill>
                <a:latin typeface="Times New Roman"/>
                <a:ea typeface="Times New Roman"/>
                <a:cs typeface="Times New Roman"/>
                <a:sym typeface="Times New Roman"/>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14"/>
          <p:cNvSpPr txBox="1"/>
          <p:nvPr>
            <p:ph idx="11" type="ftr"/>
          </p:nvPr>
        </p:nvSpPr>
        <p:spPr>
          <a:xfrm>
            <a:off x="3108960" y="6377940"/>
            <a:ext cx="292608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4"/>
          <p:cNvSpPr txBox="1"/>
          <p:nvPr>
            <p:ph idx="10" type="dt"/>
          </p:nvPr>
        </p:nvSpPr>
        <p:spPr>
          <a:xfrm>
            <a:off x="457200" y="6377940"/>
            <a:ext cx="210312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4"/>
          <p:cNvSpPr txBox="1"/>
          <p:nvPr>
            <p:ph idx="12" type="sldNum"/>
          </p:nvPr>
        </p:nvSpPr>
        <p:spPr>
          <a:xfrm>
            <a:off x="6583680" y="6377940"/>
            <a:ext cx="2103120" cy="34290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35" name="Shape 35"/>
        <p:cNvGrpSpPr/>
        <p:nvPr/>
      </p:nvGrpSpPr>
      <p:grpSpPr>
        <a:xfrm>
          <a:off x="0" y="0"/>
          <a:ext cx="0" cy="0"/>
          <a:chOff x="0" y="0"/>
          <a:chExt cx="0" cy="0"/>
        </a:xfrm>
      </p:grpSpPr>
      <p:sp>
        <p:nvSpPr>
          <p:cNvPr id="36" name="Google Shape;36;p15"/>
          <p:cNvSpPr txBox="1"/>
          <p:nvPr>
            <p:ph idx="11" type="ftr"/>
          </p:nvPr>
        </p:nvSpPr>
        <p:spPr>
          <a:xfrm>
            <a:off x="3108960" y="6377940"/>
            <a:ext cx="292608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5"/>
          <p:cNvSpPr txBox="1"/>
          <p:nvPr>
            <p:ph idx="10" type="dt"/>
          </p:nvPr>
        </p:nvSpPr>
        <p:spPr>
          <a:xfrm>
            <a:off x="457200" y="6377940"/>
            <a:ext cx="210312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5"/>
          <p:cNvSpPr txBox="1"/>
          <p:nvPr>
            <p:ph idx="12" type="sldNum"/>
          </p:nvPr>
        </p:nvSpPr>
        <p:spPr>
          <a:xfrm>
            <a:off x="6583680" y="6377940"/>
            <a:ext cx="2103120" cy="34290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ph type="title"/>
          </p:nvPr>
        </p:nvSpPr>
        <p:spPr>
          <a:xfrm>
            <a:off x="1855596" y="753821"/>
            <a:ext cx="5432806" cy="697230"/>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0" i="0" sz="4400" u="none" cap="none" strike="noStrike">
                <a:solidFill>
                  <a:schemeClr val="dk1"/>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0"/>
          <p:cNvSpPr txBox="1"/>
          <p:nvPr>
            <p:ph idx="1" type="body"/>
          </p:nvPr>
        </p:nvSpPr>
        <p:spPr>
          <a:xfrm>
            <a:off x="535940" y="1620138"/>
            <a:ext cx="8072119" cy="3028950"/>
          </a:xfrm>
          <a:prstGeom prst="rect">
            <a:avLst/>
          </a:prstGeom>
          <a:noFill/>
          <a:ln>
            <a:noFill/>
          </a:ln>
        </p:spPr>
        <p:txBody>
          <a:bodyPr anchorCtr="0" anchor="t" bIns="0" lIns="0" spcFirstLastPara="1" rIns="0" wrap="square" tIns="0">
            <a:spAutoFit/>
          </a:bodyPr>
          <a:lstStyle>
            <a:lvl1pPr indent="-228600" lvl="0"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8" name="Google Shape;8;p10"/>
          <p:cNvSpPr txBox="1"/>
          <p:nvPr>
            <p:ph idx="11" type="ftr"/>
          </p:nvPr>
        </p:nvSpPr>
        <p:spPr>
          <a:xfrm>
            <a:off x="3108960" y="6377940"/>
            <a:ext cx="2926080" cy="342900"/>
          </a:xfrm>
          <a:prstGeom prst="rect">
            <a:avLst/>
          </a:prstGeom>
          <a:noFill/>
          <a:ln>
            <a:noFill/>
          </a:ln>
        </p:spPr>
        <p:txBody>
          <a:bodyPr anchorCtr="0" anchor="t" bIns="0" lIns="0" spcFirstLastPara="1" rIns="0" wrap="square" tIns="0">
            <a:spAutoFit/>
          </a:bodyPr>
          <a:lstStyle>
            <a:lvl1pPr lvl="0" marR="0" rtl="0" algn="ctr">
              <a:spcBef>
                <a:spcPts val="0"/>
              </a:spcBef>
              <a:spcAft>
                <a:spcPts val="0"/>
              </a:spcAft>
              <a:buSzPts val="1400"/>
              <a:buNone/>
              <a:defRPr b="0" i="0" sz="1800" u="none" cap="none" strike="noStrike">
                <a:solidFill>
                  <a:srgbClr val="888888"/>
                </a:solidFill>
              </a:defRPr>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9" name="Google Shape;9;p10"/>
          <p:cNvSpPr txBox="1"/>
          <p:nvPr>
            <p:ph idx="10" type="dt"/>
          </p:nvPr>
        </p:nvSpPr>
        <p:spPr>
          <a:xfrm>
            <a:off x="457200" y="6377940"/>
            <a:ext cx="2103120" cy="342900"/>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0" i="0" sz="1800" u="none" cap="none" strike="noStrike">
                <a:solidFill>
                  <a:srgbClr val="888888"/>
                </a:solidFill>
              </a:defRPr>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0" name="Google Shape;10;p10"/>
          <p:cNvSpPr txBox="1"/>
          <p:nvPr>
            <p:ph idx="12" type="sldNum"/>
          </p:nvPr>
        </p:nvSpPr>
        <p:spPr>
          <a:xfrm>
            <a:off x="6583680" y="6377940"/>
            <a:ext cx="2103120" cy="342900"/>
          </a:xfrm>
          <a:prstGeom prst="rect">
            <a:avLst/>
          </a:prstGeom>
          <a:noFill/>
          <a:ln>
            <a:noFill/>
          </a:ln>
        </p:spPr>
        <p:txBody>
          <a:bodyPr anchorCtr="0" anchor="t" bIns="0" lIns="0" spcFirstLastPara="1" rIns="0" wrap="square" tIns="0">
            <a:spAutoFit/>
          </a:bodyPr>
          <a:lstStyle>
            <a:lvl1pPr indent="0" lvl="0" marL="0" marR="0" rtl="0" algn="r">
              <a:spcBef>
                <a:spcPts val="0"/>
              </a:spcBef>
              <a:buNone/>
              <a:defRPr b="0" i="0" sz="1800" u="none" cap="none" strike="noStrike">
                <a:solidFill>
                  <a:srgbClr val="888888"/>
                </a:solidFill>
              </a:defRPr>
            </a:lvl1pPr>
            <a:lvl2pPr indent="0" lvl="1" marL="0" marR="0" rtl="0" algn="r">
              <a:spcBef>
                <a:spcPts val="0"/>
              </a:spcBef>
              <a:buNone/>
              <a:defRPr b="0" i="0" sz="1800" u="none" cap="none" strike="noStrike">
                <a:solidFill>
                  <a:srgbClr val="888888"/>
                </a:solidFill>
              </a:defRPr>
            </a:lvl2pPr>
            <a:lvl3pPr indent="0" lvl="2" marL="0" marR="0" rtl="0" algn="r">
              <a:spcBef>
                <a:spcPts val="0"/>
              </a:spcBef>
              <a:buNone/>
              <a:defRPr b="0" i="0" sz="1800" u="none" cap="none" strike="noStrike">
                <a:solidFill>
                  <a:srgbClr val="888888"/>
                </a:solidFill>
              </a:defRPr>
            </a:lvl3pPr>
            <a:lvl4pPr indent="0" lvl="3" marL="0" marR="0" rtl="0" algn="r">
              <a:spcBef>
                <a:spcPts val="0"/>
              </a:spcBef>
              <a:buNone/>
              <a:defRPr b="0" i="0" sz="1800" u="none" cap="none" strike="noStrike">
                <a:solidFill>
                  <a:srgbClr val="888888"/>
                </a:solidFill>
              </a:defRPr>
            </a:lvl4pPr>
            <a:lvl5pPr indent="0" lvl="4" marL="0" marR="0" rtl="0" algn="r">
              <a:spcBef>
                <a:spcPts val="0"/>
              </a:spcBef>
              <a:buNone/>
              <a:defRPr b="0" i="0" sz="1800" u="none" cap="none" strike="noStrike">
                <a:solidFill>
                  <a:srgbClr val="888888"/>
                </a:solidFill>
              </a:defRPr>
            </a:lvl5pPr>
            <a:lvl6pPr indent="0" lvl="5" marL="0" marR="0" rtl="0" algn="r">
              <a:spcBef>
                <a:spcPts val="0"/>
              </a:spcBef>
              <a:buNone/>
              <a:defRPr b="0" i="0" sz="1800" u="none" cap="none" strike="noStrike">
                <a:solidFill>
                  <a:srgbClr val="888888"/>
                </a:solidFill>
              </a:defRPr>
            </a:lvl6pPr>
            <a:lvl7pPr indent="0" lvl="6" marL="0" marR="0" rtl="0" algn="r">
              <a:spcBef>
                <a:spcPts val="0"/>
              </a:spcBef>
              <a:buNone/>
              <a:defRPr b="0" i="0" sz="1800" u="none" cap="none" strike="noStrike">
                <a:solidFill>
                  <a:srgbClr val="888888"/>
                </a:solidFill>
              </a:defRPr>
            </a:lvl7pPr>
            <a:lvl8pPr indent="0" lvl="7" marL="0" marR="0" rtl="0" algn="r">
              <a:spcBef>
                <a:spcPts val="0"/>
              </a:spcBef>
              <a:buNone/>
              <a:defRPr b="0" i="0" sz="1800" u="none" cap="none" strike="noStrike">
                <a:solidFill>
                  <a:srgbClr val="888888"/>
                </a:solidFill>
              </a:defRPr>
            </a:lvl8pPr>
            <a:lvl9pPr indent="0" lvl="8" marL="0" marR="0" rtl="0" algn="r">
              <a:spcBef>
                <a:spcPts val="0"/>
              </a:spcBef>
              <a:buNone/>
              <a:defRPr b="0" i="0" sz="1800" u="none" cap="none" strike="noStrike">
                <a:solidFill>
                  <a:srgbClr val="888888"/>
                </a:solidFil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42" name="Shape 42"/>
        <p:cNvGrpSpPr/>
        <p:nvPr/>
      </p:nvGrpSpPr>
      <p:grpSpPr>
        <a:xfrm>
          <a:off x="0" y="0"/>
          <a:ext cx="0" cy="0"/>
          <a:chOff x="0" y="0"/>
          <a:chExt cx="0" cy="0"/>
        </a:xfrm>
      </p:grpSpPr>
      <p:sp>
        <p:nvSpPr>
          <p:cNvPr id="43" name="Google Shape;43;p3"/>
          <p:cNvSpPr txBox="1"/>
          <p:nvPr>
            <p:ph idx="4294967295" type="ctrTitle"/>
          </p:nvPr>
        </p:nvSpPr>
        <p:spPr>
          <a:xfrm>
            <a:off x="618550" y="1036050"/>
            <a:ext cx="7863600" cy="1368000"/>
          </a:xfrm>
          <a:prstGeom prst="rect">
            <a:avLst/>
          </a:prstGeom>
          <a:noFill/>
          <a:ln>
            <a:noFill/>
          </a:ln>
        </p:spPr>
        <p:txBody>
          <a:bodyPr anchorCtr="0" anchor="t" bIns="0" lIns="0" spcFirstLastPara="1" rIns="0" wrap="square" tIns="13325">
            <a:spAutoFit/>
          </a:bodyPr>
          <a:lstStyle/>
          <a:p>
            <a:pPr indent="0" lvl="0" marL="15240" rtl="0" algn="ctr">
              <a:lnSpc>
                <a:spcPct val="100000"/>
              </a:lnSpc>
              <a:spcBef>
                <a:spcPts val="0"/>
              </a:spcBef>
              <a:spcAft>
                <a:spcPts val="0"/>
              </a:spcAft>
              <a:buNone/>
            </a:pPr>
            <a:r>
              <a:rPr lang="en-US">
                <a:solidFill>
                  <a:srgbClr val="85200C"/>
                </a:solidFill>
              </a:rPr>
              <a:t>Ciudad de México: </a:t>
            </a:r>
            <a:endParaRPr>
              <a:solidFill>
                <a:srgbClr val="85200C"/>
              </a:solidFill>
            </a:endParaRPr>
          </a:p>
          <a:p>
            <a:pPr indent="0" lvl="0" marL="15240" rtl="0" algn="ctr">
              <a:lnSpc>
                <a:spcPct val="100000"/>
              </a:lnSpc>
              <a:spcBef>
                <a:spcPts val="0"/>
              </a:spcBef>
              <a:spcAft>
                <a:spcPts val="0"/>
              </a:spcAft>
              <a:buNone/>
            </a:pPr>
            <a:r>
              <a:rPr lang="en-US"/>
              <a:t>Capital Cultural de las Juventudes</a:t>
            </a:r>
            <a:endParaRPr/>
          </a:p>
        </p:txBody>
      </p:sp>
      <p:sp>
        <p:nvSpPr>
          <p:cNvPr id="44" name="Google Shape;44;p3"/>
          <p:cNvSpPr txBox="1"/>
          <p:nvPr/>
        </p:nvSpPr>
        <p:spPr>
          <a:xfrm>
            <a:off x="1515872" y="4035933"/>
            <a:ext cx="6565800" cy="1767600"/>
          </a:xfrm>
          <a:prstGeom prst="rect">
            <a:avLst/>
          </a:prstGeom>
          <a:noFill/>
          <a:ln>
            <a:noFill/>
          </a:ln>
        </p:spPr>
        <p:txBody>
          <a:bodyPr anchorCtr="0" anchor="t" bIns="0" lIns="0" spcFirstLastPara="1" rIns="0" wrap="square" tIns="12700">
            <a:spAutoFit/>
          </a:bodyPr>
          <a:lstStyle/>
          <a:p>
            <a:pPr indent="0" lvl="0" marL="12700" marR="0" rtl="0" algn="ctr">
              <a:lnSpc>
                <a:spcPct val="100000"/>
              </a:lnSpc>
              <a:spcBef>
                <a:spcPts val="0"/>
              </a:spcBef>
              <a:spcAft>
                <a:spcPts val="0"/>
              </a:spcAft>
              <a:buNone/>
            </a:pPr>
            <a:r>
              <a:rPr lang="en-US" sz="1900">
                <a:solidFill>
                  <a:srgbClr val="878787"/>
                </a:solidFill>
                <a:latin typeface="Times New Roman"/>
                <a:ea typeface="Times New Roman"/>
                <a:cs typeface="Times New Roman"/>
                <a:sym typeface="Times New Roman"/>
              </a:rPr>
              <a:t>Adriana Guadalupe Juárez Guerrero, Araceli de Abril Cañedo Vidal, Brenda Duarte Rivera, Eréndira Aidee Santillán Moreno, Isadora Rodríguez, Keila Castrejón Ávila, Laura Castañeda, Liliana Nava, Luis Fernando Tolentino, Luis Gallardo, Maribel Rangel, Michelle Woolrich Arpero, Raquel Portillo Casarreal, Rita Magali Cadena Amador, Rodrigo Ávila</a:t>
            </a:r>
            <a:endParaRPr sz="1900">
              <a:latin typeface="Times New Roman"/>
              <a:ea typeface="Times New Roman"/>
              <a:cs typeface="Times New Roman"/>
              <a:sym typeface="Times New Roman"/>
            </a:endParaRPr>
          </a:p>
        </p:txBody>
      </p:sp>
      <p:cxnSp>
        <p:nvCxnSpPr>
          <p:cNvPr id="45" name="Google Shape;45;p3"/>
          <p:cNvCxnSpPr/>
          <p:nvPr/>
        </p:nvCxnSpPr>
        <p:spPr>
          <a:xfrm>
            <a:off x="557650" y="3081700"/>
            <a:ext cx="8149500" cy="0"/>
          </a:xfrm>
          <a:prstGeom prst="straightConnector1">
            <a:avLst/>
          </a:prstGeom>
          <a:noFill/>
          <a:ln cap="flat" cmpd="sng" w="38100">
            <a:solidFill>
              <a:srgbClr val="A61C00"/>
            </a:solidFill>
            <a:prstDash val="solid"/>
            <a:round/>
            <a:headEnd len="med" w="med" type="none"/>
            <a:tailEnd len="med" w="med" type="none"/>
          </a:ln>
          <a:effectLst>
            <a:outerShdw blurRad="57150" rotWithShape="0" algn="bl" dir="5400000" dist="19050">
              <a:srgbClr val="000000">
                <a:alpha val="50000"/>
              </a:srgbClr>
            </a:outerShdw>
          </a:effectLst>
        </p:spPr>
      </p:cxnSp>
      <p:sp>
        <p:nvSpPr>
          <p:cNvPr id="46" name="Google Shape;46;p3"/>
          <p:cNvSpPr txBox="1"/>
          <p:nvPr/>
        </p:nvSpPr>
        <p:spPr>
          <a:xfrm>
            <a:off x="651275" y="325625"/>
            <a:ext cx="5683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50" name="Shape 50"/>
        <p:cNvGrpSpPr/>
        <p:nvPr/>
      </p:nvGrpSpPr>
      <p:grpSpPr>
        <a:xfrm>
          <a:off x="0" y="0"/>
          <a:ext cx="0" cy="0"/>
          <a:chOff x="0" y="0"/>
          <a:chExt cx="0" cy="0"/>
        </a:xfrm>
      </p:grpSpPr>
      <p:sp>
        <p:nvSpPr>
          <p:cNvPr id="51" name="Google Shape;51;p4"/>
          <p:cNvSpPr txBox="1"/>
          <p:nvPr/>
        </p:nvSpPr>
        <p:spPr>
          <a:xfrm>
            <a:off x="643575" y="1791528"/>
            <a:ext cx="7717800" cy="3454800"/>
          </a:xfrm>
          <a:prstGeom prst="rect">
            <a:avLst/>
          </a:prstGeom>
          <a:noFill/>
          <a:ln>
            <a:noFill/>
          </a:ln>
        </p:spPr>
        <p:txBody>
          <a:bodyPr anchorCtr="0" anchor="t" bIns="0" lIns="0" spcFirstLastPara="1" rIns="0" wrap="square" tIns="67925">
            <a:spAutoFit/>
          </a:bodyPr>
          <a:lstStyle/>
          <a:p>
            <a:pPr indent="-355600" lvl="0" marL="457200" marR="0" rtl="0" algn="just">
              <a:lnSpc>
                <a:spcPct val="100000"/>
              </a:lnSpc>
              <a:spcBef>
                <a:spcPts val="0"/>
              </a:spcBef>
              <a:spcAft>
                <a:spcPts val="0"/>
              </a:spcAft>
              <a:buClr>
                <a:srgbClr val="434343"/>
              </a:buClr>
              <a:buSzPts val="2000"/>
              <a:buFont typeface="Times New Roman"/>
              <a:buChar char="●"/>
            </a:pPr>
            <a:r>
              <a:rPr lang="en-US" sz="2000">
                <a:solidFill>
                  <a:srgbClr val="434343"/>
                </a:solidFill>
                <a:latin typeface="Times New Roman"/>
                <a:ea typeface="Times New Roman"/>
                <a:cs typeface="Times New Roman"/>
                <a:sym typeface="Times New Roman"/>
              </a:rPr>
              <a:t>Después de la Pandemia de COVID-19 se detectó un aumento en las problemáticas psicoemocionales en las </a:t>
            </a:r>
            <a:r>
              <a:rPr b="1" lang="en-US" sz="2000">
                <a:solidFill>
                  <a:srgbClr val="434343"/>
                </a:solidFill>
                <a:latin typeface="Times New Roman"/>
                <a:ea typeface="Times New Roman"/>
                <a:cs typeface="Times New Roman"/>
                <a:sym typeface="Times New Roman"/>
              </a:rPr>
              <a:t>juventudes residentes </a:t>
            </a:r>
            <a:r>
              <a:rPr lang="en-US" sz="2000">
                <a:solidFill>
                  <a:srgbClr val="434343"/>
                </a:solidFill>
                <a:latin typeface="Times New Roman"/>
                <a:ea typeface="Times New Roman"/>
                <a:cs typeface="Times New Roman"/>
                <a:sym typeface="Times New Roman"/>
              </a:rPr>
              <a:t>de la Ciudad de México, lo que generó una falta de participación en la vida cultural. </a:t>
            </a:r>
            <a:endParaRPr sz="2000">
              <a:solidFill>
                <a:srgbClr val="434343"/>
              </a:solidFill>
              <a:latin typeface="Times New Roman"/>
              <a:ea typeface="Times New Roman"/>
              <a:cs typeface="Times New Roman"/>
              <a:sym typeface="Times New Roman"/>
            </a:endParaRPr>
          </a:p>
          <a:p>
            <a:pPr indent="0" lvl="0" marL="457200" marR="0" rtl="0" algn="just">
              <a:lnSpc>
                <a:spcPct val="100000"/>
              </a:lnSpc>
              <a:spcBef>
                <a:spcPts val="0"/>
              </a:spcBef>
              <a:spcAft>
                <a:spcPts val="0"/>
              </a:spcAft>
              <a:buNone/>
            </a:pPr>
            <a:r>
              <a:t/>
            </a:r>
            <a:endParaRPr sz="2000">
              <a:solidFill>
                <a:srgbClr val="434343"/>
              </a:solidFill>
              <a:latin typeface="Times New Roman"/>
              <a:ea typeface="Times New Roman"/>
              <a:cs typeface="Times New Roman"/>
              <a:sym typeface="Times New Roman"/>
            </a:endParaRPr>
          </a:p>
          <a:p>
            <a:pPr indent="-355600" lvl="0" marL="457200" marR="0" rtl="0" algn="just">
              <a:lnSpc>
                <a:spcPct val="100000"/>
              </a:lnSpc>
              <a:spcBef>
                <a:spcPts val="0"/>
              </a:spcBef>
              <a:spcAft>
                <a:spcPts val="0"/>
              </a:spcAft>
              <a:buClr>
                <a:srgbClr val="434343"/>
              </a:buClr>
              <a:buSzPts val="2000"/>
              <a:buFont typeface="Times New Roman"/>
              <a:buChar char="●"/>
            </a:pPr>
            <a:r>
              <a:rPr lang="en-US" sz="2000">
                <a:solidFill>
                  <a:srgbClr val="434343"/>
                </a:solidFill>
                <a:latin typeface="Times New Roman"/>
                <a:ea typeface="Times New Roman"/>
                <a:cs typeface="Times New Roman"/>
                <a:sym typeface="Times New Roman"/>
              </a:rPr>
              <a:t>Los jóvenes necesitan del conocimiento y acceso a las actividades culturales a través de una herramienta que se adapte a su estilo de vida y les permita reapropiarse del espacio público.</a:t>
            </a:r>
            <a:endParaRPr sz="2000">
              <a:solidFill>
                <a:srgbClr val="434343"/>
              </a:solidFill>
              <a:latin typeface="Times New Roman"/>
              <a:ea typeface="Times New Roman"/>
              <a:cs typeface="Times New Roman"/>
              <a:sym typeface="Times New Roman"/>
            </a:endParaRPr>
          </a:p>
          <a:p>
            <a:pPr indent="0" lvl="0" marL="457200" marR="0" rtl="0" algn="just">
              <a:lnSpc>
                <a:spcPct val="100000"/>
              </a:lnSpc>
              <a:spcBef>
                <a:spcPts val="0"/>
              </a:spcBef>
              <a:spcAft>
                <a:spcPts val="0"/>
              </a:spcAft>
              <a:buNone/>
            </a:pPr>
            <a:r>
              <a:t/>
            </a:r>
            <a:endParaRPr sz="2000">
              <a:solidFill>
                <a:srgbClr val="434343"/>
              </a:solidFill>
              <a:latin typeface="Times New Roman"/>
              <a:ea typeface="Times New Roman"/>
              <a:cs typeface="Times New Roman"/>
              <a:sym typeface="Times New Roman"/>
            </a:endParaRPr>
          </a:p>
          <a:p>
            <a:pPr indent="-355600" lvl="0" marL="457200" marR="0" rtl="0" algn="just">
              <a:lnSpc>
                <a:spcPct val="100000"/>
              </a:lnSpc>
              <a:spcBef>
                <a:spcPts val="0"/>
              </a:spcBef>
              <a:spcAft>
                <a:spcPts val="0"/>
              </a:spcAft>
              <a:buClr>
                <a:srgbClr val="434343"/>
              </a:buClr>
              <a:buSzPts val="2000"/>
              <a:buFont typeface="Times New Roman"/>
              <a:buChar char="●"/>
            </a:pPr>
            <a:r>
              <a:rPr lang="en-US" sz="2000">
                <a:solidFill>
                  <a:srgbClr val="434343"/>
                </a:solidFill>
                <a:latin typeface="Times New Roman"/>
                <a:ea typeface="Times New Roman"/>
                <a:cs typeface="Times New Roman"/>
                <a:sym typeface="Times New Roman"/>
              </a:rPr>
              <a:t>La difusión de actividades culturales en la Ciudad de México no es lo suficientemente accesible y atractiva para los jóvenes.</a:t>
            </a:r>
            <a:endParaRPr sz="2000">
              <a:solidFill>
                <a:srgbClr val="434343"/>
              </a:solidFill>
              <a:latin typeface="Times New Roman"/>
              <a:ea typeface="Times New Roman"/>
              <a:cs typeface="Times New Roman"/>
              <a:sym typeface="Times New Roman"/>
            </a:endParaRPr>
          </a:p>
        </p:txBody>
      </p:sp>
      <p:sp>
        <p:nvSpPr>
          <p:cNvPr id="52" name="Google Shape;52;p4"/>
          <p:cNvSpPr txBox="1"/>
          <p:nvPr>
            <p:ph type="title"/>
          </p:nvPr>
        </p:nvSpPr>
        <p:spPr>
          <a:xfrm>
            <a:off x="89013" y="151950"/>
            <a:ext cx="6499200" cy="644400"/>
          </a:xfrm>
          <a:prstGeom prst="rect">
            <a:avLst/>
          </a:prstGeom>
          <a:noFill/>
          <a:ln>
            <a:noFill/>
          </a:ln>
        </p:spPr>
        <p:txBody>
          <a:bodyPr anchorCtr="0" anchor="t" bIns="0" lIns="0" spcFirstLastPara="1" rIns="0" wrap="square" tIns="13325">
            <a:spAutoFit/>
          </a:bodyPr>
          <a:lstStyle/>
          <a:p>
            <a:pPr indent="0" lvl="0" marL="12700" rtl="0" algn="l">
              <a:lnSpc>
                <a:spcPct val="100000"/>
              </a:lnSpc>
              <a:spcBef>
                <a:spcPts val="0"/>
              </a:spcBef>
              <a:spcAft>
                <a:spcPts val="0"/>
              </a:spcAft>
              <a:buNone/>
            </a:pPr>
            <a:r>
              <a:rPr lang="en-US" sz="4100">
                <a:solidFill>
                  <a:srgbClr val="85200C"/>
                </a:solidFill>
              </a:rPr>
              <a:t>Situación actual y problemas</a:t>
            </a:r>
            <a:endParaRPr sz="4100">
              <a:solidFill>
                <a:srgbClr val="85200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56" name="Shape 56"/>
        <p:cNvGrpSpPr/>
        <p:nvPr/>
      </p:nvGrpSpPr>
      <p:grpSpPr>
        <a:xfrm>
          <a:off x="0" y="0"/>
          <a:ext cx="0" cy="0"/>
          <a:chOff x="0" y="0"/>
          <a:chExt cx="0" cy="0"/>
        </a:xfrm>
      </p:grpSpPr>
      <p:sp>
        <p:nvSpPr>
          <p:cNvPr id="57" name="Google Shape;57;p5"/>
          <p:cNvSpPr txBox="1"/>
          <p:nvPr>
            <p:ph type="title"/>
          </p:nvPr>
        </p:nvSpPr>
        <p:spPr>
          <a:xfrm>
            <a:off x="161663" y="171500"/>
            <a:ext cx="7411200" cy="629100"/>
          </a:xfrm>
          <a:prstGeom prst="rect">
            <a:avLst/>
          </a:prstGeom>
          <a:noFill/>
          <a:ln>
            <a:noFill/>
          </a:ln>
        </p:spPr>
        <p:txBody>
          <a:bodyPr anchorCtr="0" anchor="t" bIns="0" lIns="0" spcFirstLastPara="1" rIns="0" wrap="square" tIns="13325">
            <a:spAutoFit/>
          </a:bodyPr>
          <a:lstStyle/>
          <a:p>
            <a:pPr indent="0" lvl="0" marL="12700" rtl="0" algn="l">
              <a:lnSpc>
                <a:spcPct val="100000"/>
              </a:lnSpc>
              <a:spcBef>
                <a:spcPts val="0"/>
              </a:spcBef>
              <a:spcAft>
                <a:spcPts val="0"/>
              </a:spcAft>
              <a:buNone/>
            </a:pPr>
            <a:r>
              <a:rPr lang="en-US" sz="4000">
                <a:solidFill>
                  <a:srgbClr val="85200C"/>
                </a:solidFill>
              </a:rPr>
              <a:t>Lecciones aprendidas en el curso</a:t>
            </a:r>
            <a:endParaRPr sz="4000">
              <a:solidFill>
                <a:srgbClr val="85200C"/>
              </a:solidFill>
            </a:endParaRPr>
          </a:p>
        </p:txBody>
      </p:sp>
      <p:sp>
        <p:nvSpPr>
          <p:cNvPr id="58" name="Google Shape;58;p5"/>
          <p:cNvSpPr txBox="1"/>
          <p:nvPr/>
        </p:nvSpPr>
        <p:spPr>
          <a:xfrm>
            <a:off x="580500" y="1087400"/>
            <a:ext cx="7983000" cy="5093100"/>
          </a:xfrm>
          <a:prstGeom prst="rect">
            <a:avLst/>
          </a:prstGeom>
          <a:noFill/>
          <a:ln>
            <a:noFill/>
          </a:ln>
        </p:spPr>
        <p:txBody>
          <a:bodyPr anchorCtr="0" anchor="t" bIns="0" lIns="0" spcFirstLastPara="1" rIns="0" wrap="square" tIns="13325">
            <a:spAutoFit/>
          </a:bodyPr>
          <a:lstStyle/>
          <a:p>
            <a:pPr indent="-355600" lvl="0" marL="457200" marR="5080" rtl="0" algn="just">
              <a:lnSpc>
                <a:spcPct val="100000"/>
              </a:lnSpc>
              <a:spcBef>
                <a:spcPts val="600"/>
              </a:spcBef>
              <a:spcAft>
                <a:spcPts val="0"/>
              </a:spcAft>
              <a:buSzPts val="2000"/>
              <a:buFont typeface="Times New Roman"/>
              <a:buChar char="●"/>
            </a:pPr>
            <a:r>
              <a:rPr lang="en-US" sz="2000">
                <a:latin typeface="Times New Roman"/>
                <a:ea typeface="Times New Roman"/>
                <a:cs typeface="Times New Roman"/>
                <a:sym typeface="Times New Roman"/>
              </a:rPr>
              <a:t>A diferencia de la experiencia de Seúl en la Ciudad de México, las políticas culturales se generan a partir de la propia práctica de la población y la demanda ciudadana.</a:t>
            </a:r>
            <a:endParaRPr sz="2000">
              <a:latin typeface="Times New Roman"/>
              <a:ea typeface="Times New Roman"/>
              <a:cs typeface="Times New Roman"/>
              <a:sym typeface="Times New Roman"/>
            </a:endParaRPr>
          </a:p>
          <a:p>
            <a:pPr indent="0" lvl="0" marL="457200" marR="5080" rtl="0" algn="just">
              <a:lnSpc>
                <a:spcPct val="100000"/>
              </a:lnSpc>
              <a:spcBef>
                <a:spcPts val="600"/>
              </a:spcBef>
              <a:spcAft>
                <a:spcPts val="0"/>
              </a:spcAft>
              <a:buNone/>
            </a:pPr>
            <a:r>
              <a:t/>
            </a:r>
            <a:endParaRPr sz="2000">
              <a:latin typeface="Times New Roman"/>
              <a:ea typeface="Times New Roman"/>
              <a:cs typeface="Times New Roman"/>
              <a:sym typeface="Times New Roman"/>
            </a:endParaRPr>
          </a:p>
          <a:p>
            <a:pPr indent="-355600" lvl="0" marL="457200" marR="5080" rtl="0" algn="just">
              <a:lnSpc>
                <a:spcPct val="100000"/>
              </a:lnSpc>
              <a:spcBef>
                <a:spcPts val="0"/>
              </a:spcBef>
              <a:spcAft>
                <a:spcPts val="0"/>
              </a:spcAft>
              <a:buSzPts val="2000"/>
              <a:buFont typeface="Times New Roman"/>
              <a:buChar char="●"/>
            </a:pPr>
            <a:r>
              <a:rPr lang="en-US" sz="2000">
                <a:latin typeface="Times New Roman"/>
                <a:ea typeface="Times New Roman"/>
                <a:cs typeface="Times New Roman"/>
                <a:sym typeface="Times New Roman"/>
              </a:rPr>
              <a:t>La Ciudad de México a través de la Ley de Derechos Culturales promueve la libre expresión y el respeto a las distintas manifestaciones culturales en pueblos, barrios y comunidades,  </a:t>
            </a:r>
            <a:endParaRPr sz="2000">
              <a:latin typeface="Times New Roman"/>
              <a:ea typeface="Times New Roman"/>
              <a:cs typeface="Times New Roman"/>
              <a:sym typeface="Times New Roman"/>
            </a:endParaRPr>
          </a:p>
          <a:p>
            <a:pPr indent="0" lvl="0" marL="457200" marR="5080" rtl="0" algn="just">
              <a:lnSpc>
                <a:spcPct val="100000"/>
              </a:lnSpc>
              <a:spcBef>
                <a:spcPts val="0"/>
              </a:spcBef>
              <a:spcAft>
                <a:spcPts val="0"/>
              </a:spcAft>
              <a:buNone/>
            </a:pPr>
            <a:r>
              <a:t/>
            </a:r>
            <a:endParaRPr sz="2000">
              <a:latin typeface="Times New Roman"/>
              <a:ea typeface="Times New Roman"/>
              <a:cs typeface="Times New Roman"/>
              <a:sym typeface="Times New Roman"/>
            </a:endParaRPr>
          </a:p>
          <a:p>
            <a:pPr indent="-355600" lvl="0" marL="457200" marR="5080" rtl="0" algn="just">
              <a:lnSpc>
                <a:spcPct val="100000"/>
              </a:lnSpc>
              <a:spcBef>
                <a:spcPts val="0"/>
              </a:spcBef>
              <a:spcAft>
                <a:spcPts val="0"/>
              </a:spcAft>
              <a:buSzPts val="2000"/>
              <a:buFont typeface="Times New Roman"/>
              <a:buChar char="●"/>
            </a:pPr>
            <a:r>
              <a:rPr lang="en-US" sz="2000">
                <a:latin typeface="Times New Roman"/>
                <a:ea typeface="Times New Roman"/>
                <a:cs typeface="Times New Roman"/>
                <a:sym typeface="Times New Roman"/>
              </a:rPr>
              <a:t>La sinergia que existe en Seúl entre sector público y privado para la concreción de proyectos culturales en beneficio de la población. </a:t>
            </a:r>
            <a:endParaRPr sz="2000">
              <a:latin typeface="Times New Roman"/>
              <a:ea typeface="Times New Roman"/>
              <a:cs typeface="Times New Roman"/>
              <a:sym typeface="Times New Roman"/>
            </a:endParaRPr>
          </a:p>
          <a:p>
            <a:pPr indent="0" lvl="0" marL="457200" marR="5080" rtl="0" algn="just">
              <a:lnSpc>
                <a:spcPct val="100000"/>
              </a:lnSpc>
              <a:spcBef>
                <a:spcPts val="0"/>
              </a:spcBef>
              <a:spcAft>
                <a:spcPts val="0"/>
              </a:spcAft>
              <a:buNone/>
            </a:pPr>
            <a:r>
              <a:t/>
            </a:r>
            <a:endParaRPr sz="2000">
              <a:latin typeface="Times New Roman"/>
              <a:ea typeface="Times New Roman"/>
              <a:cs typeface="Times New Roman"/>
              <a:sym typeface="Times New Roman"/>
            </a:endParaRPr>
          </a:p>
          <a:p>
            <a:pPr indent="-355600" lvl="0" marL="457200" marR="5080" rtl="0" algn="just">
              <a:lnSpc>
                <a:spcPct val="100000"/>
              </a:lnSpc>
              <a:spcBef>
                <a:spcPts val="0"/>
              </a:spcBef>
              <a:spcAft>
                <a:spcPts val="0"/>
              </a:spcAft>
              <a:buSzPts val="2000"/>
              <a:buFont typeface="Times New Roman"/>
              <a:buChar char="●"/>
            </a:pPr>
            <a:r>
              <a:rPr lang="en-US" sz="2000">
                <a:latin typeface="Times New Roman"/>
                <a:ea typeface="Times New Roman"/>
                <a:cs typeface="Times New Roman"/>
                <a:sym typeface="Times New Roman"/>
              </a:rPr>
              <a:t>En Seúl se cuenta con una visión integral </a:t>
            </a:r>
            <a:r>
              <a:rPr lang="en-US" sz="2000">
                <a:latin typeface="Times New Roman"/>
                <a:ea typeface="Times New Roman"/>
                <a:cs typeface="Times New Roman"/>
                <a:sym typeface="Times New Roman"/>
              </a:rPr>
              <a:t>de futuro </a:t>
            </a:r>
            <a:r>
              <a:rPr lang="en-US" sz="2000">
                <a:latin typeface="Times New Roman"/>
                <a:ea typeface="Times New Roman"/>
                <a:cs typeface="Times New Roman"/>
                <a:sym typeface="Times New Roman"/>
              </a:rPr>
              <a:t>para atender a un sector mayoritario de la población.</a:t>
            </a:r>
            <a:endParaRPr sz="2000">
              <a:latin typeface="Times New Roman"/>
              <a:ea typeface="Times New Roman"/>
              <a:cs typeface="Times New Roman"/>
              <a:sym typeface="Times New Roman"/>
            </a:endParaRPr>
          </a:p>
          <a:p>
            <a:pPr indent="0" lvl="0" marL="457200" marR="5080" rtl="0" algn="just">
              <a:lnSpc>
                <a:spcPct val="100000"/>
              </a:lnSpc>
              <a:spcBef>
                <a:spcPts val="0"/>
              </a:spcBef>
              <a:spcAft>
                <a:spcPts val="0"/>
              </a:spcAft>
              <a:buNone/>
            </a:pPr>
            <a:r>
              <a:t/>
            </a:r>
            <a:endParaRPr sz="2000">
              <a:latin typeface="Times New Roman"/>
              <a:ea typeface="Times New Roman"/>
              <a:cs typeface="Times New Roman"/>
              <a:sym typeface="Times New Roman"/>
            </a:endParaRPr>
          </a:p>
          <a:p>
            <a:pPr indent="-355600" lvl="0" marL="457200" marR="5080" rtl="0" algn="just">
              <a:lnSpc>
                <a:spcPct val="100000"/>
              </a:lnSpc>
              <a:spcBef>
                <a:spcPts val="600"/>
              </a:spcBef>
              <a:spcAft>
                <a:spcPts val="0"/>
              </a:spcAft>
              <a:buSzPts val="2000"/>
              <a:buFont typeface="Times New Roman"/>
              <a:buChar char="●"/>
            </a:pPr>
            <a:r>
              <a:rPr lang="en-US" sz="2000">
                <a:latin typeface="Times New Roman"/>
                <a:ea typeface="Times New Roman"/>
                <a:cs typeface="Times New Roman"/>
                <a:sym typeface="Times New Roman"/>
              </a:rPr>
              <a:t>El uso de tecnologías como herramienta para el rescate, preservación y difusión de las tradiciones culturales. </a:t>
            </a:r>
            <a:endParaRPr sz="20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62" name="Shape 62"/>
        <p:cNvGrpSpPr/>
        <p:nvPr/>
      </p:nvGrpSpPr>
      <p:grpSpPr>
        <a:xfrm>
          <a:off x="0" y="0"/>
          <a:ext cx="0" cy="0"/>
          <a:chOff x="0" y="0"/>
          <a:chExt cx="0" cy="0"/>
        </a:xfrm>
      </p:grpSpPr>
      <p:sp>
        <p:nvSpPr>
          <p:cNvPr id="63" name="Google Shape;63;p6"/>
          <p:cNvSpPr txBox="1"/>
          <p:nvPr>
            <p:ph type="title"/>
          </p:nvPr>
        </p:nvSpPr>
        <p:spPr>
          <a:xfrm>
            <a:off x="119807" y="98371"/>
            <a:ext cx="7179300" cy="675300"/>
          </a:xfrm>
          <a:prstGeom prst="rect">
            <a:avLst/>
          </a:prstGeom>
          <a:noFill/>
          <a:ln>
            <a:noFill/>
          </a:ln>
        </p:spPr>
        <p:txBody>
          <a:bodyPr anchorCtr="0" anchor="t" bIns="0" lIns="0" spcFirstLastPara="1" rIns="0" wrap="square" tIns="13325">
            <a:spAutoFit/>
          </a:bodyPr>
          <a:lstStyle/>
          <a:p>
            <a:pPr indent="0" lvl="0" marL="12700" rtl="0" algn="l">
              <a:lnSpc>
                <a:spcPct val="100000"/>
              </a:lnSpc>
              <a:spcBef>
                <a:spcPts val="0"/>
              </a:spcBef>
              <a:spcAft>
                <a:spcPts val="0"/>
              </a:spcAft>
              <a:buNone/>
            </a:pPr>
            <a:r>
              <a:rPr lang="en-US" sz="4300">
                <a:solidFill>
                  <a:srgbClr val="85200C"/>
                </a:solidFill>
              </a:rPr>
              <a:t>Perfeccionamiento de la política</a:t>
            </a:r>
            <a:endParaRPr sz="4300">
              <a:solidFill>
                <a:srgbClr val="85200C"/>
              </a:solidFill>
            </a:endParaRPr>
          </a:p>
        </p:txBody>
      </p:sp>
      <p:sp>
        <p:nvSpPr>
          <p:cNvPr id="64" name="Google Shape;64;p6"/>
          <p:cNvSpPr txBox="1"/>
          <p:nvPr/>
        </p:nvSpPr>
        <p:spPr>
          <a:xfrm>
            <a:off x="558440" y="914188"/>
            <a:ext cx="8027100" cy="5477700"/>
          </a:xfrm>
          <a:prstGeom prst="rect">
            <a:avLst/>
          </a:prstGeom>
          <a:noFill/>
          <a:ln>
            <a:noFill/>
          </a:ln>
        </p:spPr>
        <p:txBody>
          <a:bodyPr anchorCtr="0" anchor="t" bIns="0" lIns="0" spcFirstLastPara="1" rIns="0" wrap="square" tIns="13325">
            <a:spAutoFit/>
          </a:bodyPr>
          <a:lstStyle/>
          <a:p>
            <a:pPr indent="-267335" lvl="0" marL="355600" marR="189865" rtl="0" algn="just">
              <a:lnSpc>
                <a:spcPct val="100000"/>
              </a:lnSpc>
              <a:spcBef>
                <a:spcPts val="0"/>
              </a:spcBef>
              <a:spcAft>
                <a:spcPts val="0"/>
              </a:spcAft>
              <a:buSzPts val="2000"/>
              <a:buFont typeface="Arial"/>
              <a:buChar char="•"/>
            </a:pPr>
            <a:r>
              <a:rPr lang="en-US" sz="2000">
                <a:latin typeface="Times New Roman"/>
                <a:ea typeface="Times New Roman"/>
                <a:cs typeface="Times New Roman"/>
                <a:sym typeface="Times New Roman"/>
              </a:rPr>
              <a:t>Se planea crear una </a:t>
            </a:r>
            <a:r>
              <a:rPr b="1" lang="en-US" sz="2000">
                <a:latin typeface="Times New Roman"/>
                <a:ea typeface="Times New Roman"/>
                <a:cs typeface="Times New Roman"/>
                <a:sym typeface="Times New Roman"/>
              </a:rPr>
              <a:t>Plataforma Digital</a:t>
            </a:r>
            <a:r>
              <a:rPr lang="en-US" sz="2000">
                <a:latin typeface="Times New Roman"/>
                <a:ea typeface="Times New Roman"/>
                <a:cs typeface="Times New Roman"/>
                <a:sym typeface="Times New Roman"/>
              </a:rPr>
              <a:t> que </a:t>
            </a:r>
            <a:r>
              <a:rPr lang="en-US" sz="2000">
                <a:latin typeface="Times New Roman"/>
                <a:ea typeface="Times New Roman"/>
                <a:cs typeface="Times New Roman"/>
                <a:sym typeface="Times New Roman"/>
              </a:rPr>
              <a:t>sirva</a:t>
            </a:r>
            <a:r>
              <a:rPr lang="en-US" sz="2000">
                <a:latin typeface="Times New Roman"/>
                <a:ea typeface="Times New Roman"/>
                <a:cs typeface="Times New Roman"/>
                <a:sym typeface="Times New Roman"/>
              </a:rPr>
              <a:t> como un mapa virtual de actividades culturales, en donde se concentrará toda la información sobre la programación de la Ciudad, por ejemplo: lugar, costo, descripción, fechas, horarios, etc. Lo anterior en conjunto con las distintas alcaldías para tener una visión </a:t>
            </a:r>
            <a:r>
              <a:rPr lang="en-US" sz="2000">
                <a:latin typeface="Times New Roman"/>
                <a:ea typeface="Times New Roman"/>
                <a:cs typeface="Times New Roman"/>
                <a:sym typeface="Times New Roman"/>
              </a:rPr>
              <a:t>más</a:t>
            </a:r>
            <a:r>
              <a:rPr lang="en-US" sz="2000">
                <a:latin typeface="Times New Roman"/>
                <a:ea typeface="Times New Roman"/>
                <a:cs typeface="Times New Roman"/>
                <a:sym typeface="Times New Roman"/>
              </a:rPr>
              <a:t> amplia de estos eventos y un mejor manejo de dicha información.</a:t>
            </a:r>
            <a:endParaRPr sz="2000">
              <a:latin typeface="Times New Roman"/>
              <a:ea typeface="Times New Roman"/>
              <a:cs typeface="Times New Roman"/>
              <a:sym typeface="Times New Roman"/>
            </a:endParaRPr>
          </a:p>
          <a:p>
            <a:pPr indent="0" lvl="0" marL="457200" marR="189865" rtl="0" algn="just">
              <a:lnSpc>
                <a:spcPct val="100000"/>
              </a:lnSpc>
              <a:spcBef>
                <a:spcPts val="0"/>
              </a:spcBef>
              <a:spcAft>
                <a:spcPts val="0"/>
              </a:spcAft>
              <a:buNone/>
            </a:pPr>
            <a:r>
              <a:t/>
            </a:r>
            <a:endParaRPr sz="1000">
              <a:latin typeface="Times New Roman"/>
              <a:ea typeface="Times New Roman"/>
              <a:cs typeface="Times New Roman"/>
              <a:sym typeface="Times New Roman"/>
            </a:endParaRPr>
          </a:p>
          <a:p>
            <a:pPr indent="-267335" lvl="0" marL="355600" marR="5080" rtl="0" algn="just">
              <a:lnSpc>
                <a:spcPct val="100000"/>
              </a:lnSpc>
              <a:spcBef>
                <a:spcPts val="600"/>
              </a:spcBef>
              <a:spcAft>
                <a:spcPts val="0"/>
              </a:spcAft>
              <a:buSzPts val="2000"/>
              <a:buFont typeface="Arial"/>
              <a:buChar char="•"/>
            </a:pPr>
            <a:r>
              <a:rPr lang="en-US" sz="2000">
                <a:latin typeface="Times New Roman"/>
                <a:ea typeface="Times New Roman"/>
                <a:cs typeface="Times New Roman"/>
                <a:sym typeface="Times New Roman"/>
              </a:rPr>
              <a:t>Implementación</a:t>
            </a:r>
            <a:endParaRPr sz="2000">
              <a:latin typeface="Times New Roman"/>
              <a:ea typeface="Times New Roman"/>
              <a:cs typeface="Times New Roman"/>
              <a:sym typeface="Times New Roman"/>
            </a:endParaRPr>
          </a:p>
          <a:p>
            <a:pPr indent="-355600" lvl="0" marL="457200" marR="5080" rtl="0" algn="just">
              <a:lnSpc>
                <a:spcPct val="100000"/>
              </a:lnSpc>
              <a:spcBef>
                <a:spcPts val="0"/>
              </a:spcBef>
              <a:spcAft>
                <a:spcPts val="0"/>
              </a:spcAft>
              <a:buSzPts val="2000"/>
              <a:buFont typeface="Times New Roman"/>
              <a:buAutoNum type="alphaLcParenR"/>
            </a:pPr>
            <a:r>
              <a:rPr b="1" lang="en-US" sz="2000">
                <a:latin typeface="Times New Roman"/>
                <a:ea typeface="Times New Roman"/>
                <a:cs typeface="Times New Roman"/>
                <a:sym typeface="Times New Roman"/>
              </a:rPr>
              <a:t>Personal: </a:t>
            </a:r>
            <a:r>
              <a:rPr lang="en-US" sz="2000">
                <a:latin typeface="Times New Roman"/>
                <a:ea typeface="Times New Roman"/>
                <a:cs typeface="Times New Roman"/>
                <a:sym typeface="Times New Roman"/>
              </a:rPr>
              <a:t>Se requerirá de la colaboración de funcionarios públicos de los tres órdenes de gobierno (local, federal y estatal). </a:t>
            </a:r>
            <a:endParaRPr sz="2000">
              <a:latin typeface="Times New Roman"/>
              <a:ea typeface="Times New Roman"/>
              <a:cs typeface="Times New Roman"/>
              <a:sym typeface="Times New Roman"/>
            </a:endParaRPr>
          </a:p>
          <a:p>
            <a:pPr indent="-355600" lvl="0" marL="457200" marR="5080" rtl="0" algn="just">
              <a:lnSpc>
                <a:spcPct val="100000"/>
              </a:lnSpc>
              <a:spcBef>
                <a:spcPts val="0"/>
              </a:spcBef>
              <a:spcAft>
                <a:spcPts val="0"/>
              </a:spcAft>
              <a:buSzPts val="2000"/>
              <a:buFont typeface="Times New Roman"/>
              <a:buAutoNum type="alphaLcParenR"/>
            </a:pPr>
            <a:r>
              <a:rPr b="1" lang="en-US" sz="2000">
                <a:latin typeface="Times New Roman"/>
                <a:ea typeface="Times New Roman"/>
                <a:cs typeface="Times New Roman"/>
                <a:sym typeface="Times New Roman"/>
              </a:rPr>
              <a:t>Presupuesto:</a:t>
            </a:r>
            <a:r>
              <a:rPr lang="en-US" sz="2000">
                <a:latin typeface="Times New Roman"/>
                <a:ea typeface="Times New Roman"/>
                <a:cs typeface="Times New Roman"/>
                <a:sym typeface="Times New Roman"/>
              </a:rPr>
              <a:t> Buscar un apoyo federal en materia de cultura y/o turismo</a:t>
            </a:r>
            <a:endParaRPr sz="2000">
              <a:latin typeface="Times New Roman"/>
              <a:ea typeface="Times New Roman"/>
              <a:cs typeface="Times New Roman"/>
              <a:sym typeface="Times New Roman"/>
            </a:endParaRPr>
          </a:p>
          <a:p>
            <a:pPr indent="-355600" lvl="0" marL="457200" marR="5080" rtl="0" algn="just">
              <a:lnSpc>
                <a:spcPct val="100000"/>
              </a:lnSpc>
              <a:spcBef>
                <a:spcPts val="0"/>
              </a:spcBef>
              <a:spcAft>
                <a:spcPts val="0"/>
              </a:spcAft>
              <a:buSzPts val="2000"/>
              <a:buFont typeface="Times New Roman"/>
              <a:buAutoNum type="alphaLcParenR"/>
            </a:pPr>
            <a:r>
              <a:rPr b="1" lang="en-US" sz="2000">
                <a:latin typeface="Times New Roman"/>
                <a:ea typeface="Times New Roman"/>
                <a:cs typeface="Times New Roman"/>
                <a:sym typeface="Times New Roman"/>
              </a:rPr>
              <a:t>Legislación y estructura institucional: </a:t>
            </a:r>
            <a:r>
              <a:rPr lang="en-US" sz="2000">
                <a:latin typeface="Times New Roman"/>
                <a:ea typeface="Times New Roman"/>
                <a:cs typeface="Times New Roman"/>
                <a:sym typeface="Times New Roman"/>
              </a:rPr>
              <a:t>La Secretaría de Cultura cuenta con una estructura orgánica suficiente para atender este tipo de proyectos y operarlo. En 2021 se publicó la Ley de Patrimonio Cultural, Natural y Biocultural de la Ciudad de México y considera dentro de sus principales acciones la implementación de una Plataforma Digital. </a:t>
            </a:r>
            <a:endParaRPr sz="2000">
              <a:latin typeface="Times New Roman"/>
              <a:ea typeface="Times New Roman"/>
              <a:cs typeface="Times New Roman"/>
              <a:sym typeface="Times New Roman"/>
            </a:endParaRPr>
          </a:p>
          <a:p>
            <a:pPr indent="-355600" lvl="0" marL="457200" marR="5080" rtl="0" algn="just">
              <a:lnSpc>
                <a:spcPct val="100000"/>
              </a:lnSpc>
              <a:spcBef>
                <a:spcPts val="0"/>
              </a:spcBef>
              <a:spcAft>
                <a:spcPts val="0"/>
              </a:spcAft>
              <a:buSzPts val="2000"/>
              <a:buFont typeface="Times New Roman"/>
              <a:buAutoNum type="alphaLcParenR"/>
            </a:pPr>
            <a:r>
              <a:rPr b="1" lang="en-US" sz="2000">
                <a:latin typeface="Times New Roman"/>
                <a:ea typeface="Times New Roman"/>
                <a:cs typeface="Times New Roman"/>
                <a:sym typeface="Times New Roman"/>
              </a:rPr>
              <a:t>Relaciones con la sociedad civil (estructura de gobierno): </a:t>
            </a:r>
            <a:r>
              <a:rPr lang="en-US" sz="2000">
                <a:latin typeface="Times New Roman"/>
                <a:ea typeface="Times New Roman"/>
                <a:cs typeface="Times New Roman"/>
                <a:sym typeface="Times New Roman"/>
              </a:rPr>
              <a:t>Reforzar la difusión sobre los proyectos culturales e </a:t>
            </a:r>
            <a:r>
              <a:rPr lang="en-US" sz="2000">
                <a:latin typeface="Times New Roman"/>
                <a:ea typeface="Times New Roman"/>
                <a:cs typeface="Times New Roman"/>
                <a:sym typeface="Times New Roman"/>
              </a:rPr>
              <a:t>involucrarlos</a:t>
            </a:r>
            <a:r>
              <a:rPr lang="en-US" sz="2000">
                <a:latin typeface="Times New Roman"/>
                <a:ea typeface="Times New Roman"/>
                <a:cs typeface="Times New Roman"/>
                <a:sym typeface="Times New Roman"/>
              </a:rPr>
              <a:t> en su planeación. </a:t>
            </a:r>
            <a:endParaRPr sz="20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68" name="Shape 68"/>
        <p:cNvGrpSpPr/>
        <p:nvPr/>
      </p:nvGrpSpPr>
      <p:grpSpPr>
        <a:xfrm>
          <a:off x="0" y="0"/>
          <a:ext cx="0" cy="0"/>
          <a:chOff x="0" y="0"/>
          <a:chExt cx="0" cy="0"/>
        </a:xfrm>
      </p:grpSpPr>
      <p:sp>
        <p:nvSpPr>
          <p:cNvPr id="69" name="Google Shape;69;p7"/>
          <p:cNvSpPr txBox="1"/>
          <p:nvPr>
            <p:ph type="title"/>
          </p:nvPr>
        </p:nvSpPr>
        <p:spPr>
          <a:xfrm>
            <a:off x="151775" y="76196"/>
            <a:ext cx="6859200" cy="690600"/>
          </a:xfrm>
          <a:prstGeom prst="rect">
            <a:avLst/>
          </a:prstGeom>
          <a:noFill/>
          <a:ln>
            <a:noFill/>
          </a:ln>
        </p:spPr>
        <p:txBody>
          <a:bodyPr anchorCtr="0" anchor="t" bIns="0" lIns="0" spcFirstLastPara="1" rIns="0" wrap="square" tIns="13325">
            <a:spAutoFit/>
          </a:bodyPr>
          <a:lstStyle/>
          <a:p>
            <a:pPr indent="0" lvl="0" marL="12700" rtl="0" algn="l">
              <a:lnSpc>
                <a:spcPct val="100000"/>
              </a:lnSpc>
              <a:spcBef>
                <a:spcPts val="0"/>
              </a:spcBef>
              <a:spcAft>
                <a:spcPts val="0"/>
              </a:spcAft>
              <a:buNone/>
            </a:pPr>
            <a:r>
              <a:rPr lang="en-US">
                <a:solidFill>
                  <a:srgbClr val="85200C"/>
                </a:solidFill>
              </a:rPr>
              <a:t>Solución a posibles obstáculos</a:t>
            </a:r>
            <a:endParaRPr>
              <a:solidFill>
                <a:srgbClr val="85200C"/>
              </a:solidFill>
            </a:endParaRPr>
          </a:p>
        </p:txBody>
      </p:sp>
      <p:sp>
        <p:nvSpPr>
          <p:cNvPr id="70" name="Google Shape;70;p7"/>
          <p:cNvSpPr txBox="1"/>
          <p:nvPr/>
        </p:nvSpPr>
        <p:spPr>
          <a:xfrm>
            <a:off x="487050" y="1101650"/>
            <a:ext cx="7936200" cy="5324400"/>
          </a:xfrm>
          <a:prstGeom prst="rect">
            <a:avLst/>
          </a:prstGeom>
          <a:noFill/>
          <a:ln>
            <a:noFill/>
          </a:ln>
        </p:spPr>
        <p:txBody>
          <a:bodyPr anchorCtr="0" anchor="t" bIns="0" lIns="0" spcFirstLastPara="1" rIns="0" wrap="square" tIns="13325">
            <a:spAutoFit/>
          </a:bodyPr>
          <a:lstStyle/>
          <a:p>
            <a:pPr indent="-267335" lvl="0" marL="355600" marR="9525" rtl="0" algn="just">
              <a:lnSpc>
                <a:spcPct val="100000"/>
              </a:lnSpc>
              <a:spcBef>
                <a:spcPts val="0"/>
              </a:spcBef>
              <a:spcAft>
                <a:spcPts val="0"/>
              </a:spcAft>
              <a:buSzPts val="2000"/>
              <a:buFont typeface="Arial"/>
              <a:buChar char="•"/>
            </a:pPr>
            <a:r>
              <a:rPr b="1" lang="en-US" sz="2000">
                <a:latin typeface="Times New Roman"/>
                <a:ea typeface="Times New Roman"/>
                <a:cs typeface="Times New Roman"/>
                <a:sym typeface="Times New Roman"/>
              </a:rPr>
              <a:t>Presupuesto.</a:t>
            </a:r>
            <a:r>
              <a:rPr lang="en-US" sz="2000">
                <a:latin typeface="Times New Roman"/>
                <a:ea typeface="Times New Roman"/>
                <a:cs typeface="Times New Roman"/>
                <a:sym typeface="Times New Roman"/>
              </a:rPr>
              <a:t> Es </a:t>
            </a:r>
            <a:r>
              <a:rPr lang="en-US" sz="2000">
                <a:latin typeface="Times New Roman"/>
                <a:ea typeface="Times New Roman"/>
                <a:cs typeface="Times New Roman"/>
                <a:sym typeface="Times New Roman"/>
              </a:rPr>
              <a:t>difícil</a:t>
            </a:r>
            <a:r>
              <a:rPr lang="en-US" sz="2000">
                <a:latin typeface="Times New Roman"/>
                <a:ea typeface="Times New Roman"/>
                <a:cs typeface="Times New Roman"/>
                <a:sym typeface="Times New Roman"/>
              </a:rPr>
              <a:t> concretar acuerdos o alianzas con el sector privado. Se resolvería gestionando la posibilidad de un presupuesto compartido con otras organizaciones gubernamentales locales, estatales o internacionales.</a:t>
            </a:r>
            <a:endParaRPr sz="2000">
              <a:latin typeface="Times New Roman"/>
              <a:ea typeface="Times New Roman"/>
              <a:cs typeface="Times New Roman"/>
              <a:sym typeface="Times New Roman"/>
            </a:endParaRPr>
          </a:p>
          <a:p>
            <a:pPr indent="0" lvl="0" marL="457200" marR="9525" rtl="0" algn="just">
              <a:lnSpc>
                <a:spcPct val="100000"/>
              </a:lnSpc>
              <a:spcBef>
                <a:spcPts val="0"/>
              </a:spcBef>
              <a:spcAft>
                <a:spcPts val="0"/>
              </a:spcAft>
              <a:buNone/>
            </a:pPr>
            <a:r>
              <a:t/>
            </a:r>
            <a:endParaRPr sz="2000">
              <a:latin typeface="Times New Roman"/>
              <a:ea typeface="Times New Roman"/>
              <a:cs typeface="Times New Roman"/>
              <a:sym typeface="Times New Roman"/>
            </a:endParaRPr>
          </a:p>
          <a:p>
            <a:pPr indent="-267335" lvl="0" marL="355600" marR="9525" rtl="0" algn="just">
              <a:lnSpc>
                <a:spcPct val="100000"/>
              </a:lnSpc>
              <a:spcBef>
                <a:spcPts val="0"/>
              </a:spcBef>
              <a:spcAft>
                <a:spcPts val="0"/>
              </a:spcAft>
              <a:buSzPts val="2000"/>
              <a:buFont typeface="Times New Roman"/>
              <a:buChar char="•"/>
            </a:pPr>
            <a:r>
              <a:rPr b="1" lang="en-US" sz="2000">
                <a:latin typeface="Times New Roman"/>
                <a:ea typeface="Times New Roman"/>
                <a:cs typeface="Times New Roman"/>
                <a:sym typeface="Times New Roman"/>
              </a:rPr>
              <a:t>Autonomía. </a:t>
            </a:r>
            <a:r>
              <a:rPr lang="en-US" sz="2000">
                <a:latin typeface="Times New Roman"/>
                <a:ea typeface="Times New Roman"/>
                <a:cs typeface="Times New Roman"/>
                <a:sym typeface="Times New Roman"/>
              </a:rPr>
              <a:t>Cada alcaldía tiene el poder de decidir sus propias políticas culturales, la propuesta es implementar la plataforma con las alcaldías e instituciones interesadas, y una vez posicionada, complementar con el resto de alcaldías e instituciones.</a:t>
            </a:r>
            <a:endParaRPr sz="2000">
              <a:latin typeface="Times New Roman"/>
              <a:ea typeface="Times New Roman"/>
              <a:cs typeface="Times New Roman"/>
              <a:sym typeface="Times New Roman"/>
            </a:endParaRPr>
          </a:p>
          <a:p>
            <a:pPr indent="0" lvl="0" marL="457200" marR="9525" rtl="0" algn="just">
              <a:lnSpc>
                <a:spcPct val="100000"/>
              </a:lnSpc>
              <a:spcBef>
                <a:spcPts val="0"/>
              </a:spcBef>
              <a:spcAft>
                <a:spcPts val="0"/>
              </a:spcAft>
              <a:buNone/>
            </a:pPr>
            <a:r>
              <a:t/>
            </a:r>
            <a:endParaRPr b="1" sz="2000">
              <a:latin typeface="Times New Roman"/>
              <a:ea typeface="Times New Roman"/>
              <a:cs typeface="Times New Roman"/>
              <a:sym typeface="Times New Roman"/>
            </a:endParaRPr>
          </a:p>
          <a:p>
            <a:pPr indent="-267335" lvl="0" marL="355600" marR="9525" rtl="0" algn="just">
              <a:lnSpc>
                <a:spcPct val="100000"/>
              </a:lnSpc>
              <a:spcBef>
                <a:spcPts val="0"/>
              </a:spcBef>
              <a:spcAft>
                <a:spcPts val="0"/>
              </a:spcAft>
              <a:buSzPts val="2000"/>
              <a:buFont typeface="Times New Roman"/>
              <a:buChar char="•"/>
            </a:pPr>
            <a:r>
              <a:rPr b="1" lang="en-US" sz="2000">
                <a:latin typeface="Times New Roman"/>
                <a:ea typeface="Times New Roman"/>
                <a:cs typeface="Times New Roman"/>
                <a:sym typeface="Times New Roman"/>
              </a:rPr>
              <a:t>Infraestructura. </a:t>
            </a:r>
            <a:r>
              <a:rPr lang="en-US" sz="2000">
                <a:latin typeface="Times New Roman"/>
                <a:ea typeface="Times New Roman"/>
                <a:cs typeface="Times New Roman"/>
                <a:sym typeface="Times New Roman"/>
              </a:rPr>
              <a:t>No se cuenta actualmente con el suficiente soporte técnico que ponga en funcionamiento la plataforma, se necesita un servidor, equipo y personal capacitado para la implementación.</a:t>
            </a:r>
            <a:endParaRPr sz="2000">
              <a:latin typeface="Times New Roman"/>
              <a:ea typeface="Times New Roman"/>
              <a:cs typeface="Times New Roman"/>
              <a:sym typeface="Times New Roman"/>
            </a:endParaRPr>
          </a:p>
          <a:p>
            <a:pPr indent="0" lvl="0" marL="457200" marR="9525" rtl="0" algn="just">
              <a:lnSpc>
                <a:spcPct val="100000"/>
              </a:lnSpc>
              <a:spcBef>
                <a:spcPts val="0"/>
              </a:spcBef>
              <a:spcAft>
                <a:spcPts val="0"/>
              </a:spcAft>
              <a:buNone/>
            </a:pPr>
            <a:r>
              <a:t/>
            </a:r>
            <a:endParaRPr sz="2000">
              <a:latin typeface="Times New Roman"/>
              <a:ea typeface="Times New Roman"/>
              <a:cs typeface="Times New Roman"/>
              <a:sym typeface="Times New Roman"/>
            </a:endParaRPr>
          </a:p>
          <a:p>
            <a:pPr indent="-267335" lvl="0" marL="355600" marR="9525" rtl="0" algn="just">
              <a:lnSpc>
                <a:spcPct val="100000"/>
              </a:lnSpc>
              <a:spcBef>
                <a:spcPts val="0"/>
              </a:spcBef>
              <a:spcAft>
                <a:spcPts val="0"/>
              </a:spcAft>
              <a:buSzPts val="2000"/>
              <a:buFont typeface="Times New Roman"/>
              <a:buChar char="•"/>
            </a:pPr>
            <a:r>
              <a:rPr b="1" lang="en-US" sz="2000">
                <a:latin typeface="Times New Roman"/>
                <a:ea typeface="Times New Roman"/>
                <a:cs typeface="Times New Roman"/>
                <a:sym typeface="Times New Roman"/>
              </a:rPr>
              <a:t>Accesibilidad. </a:t>
            </a:r>
            <a:r>
              <a:rPr lang="en-US" sz="2000">
                <a:latin typeface="Times New Roman"/>
                <a:ea typeface="Times New Roman"/>
                <a:cs typeface="Times New Roman"/>
                <a:sym typeface="Times New Roman"/>
              </a:rPr>
              <a:t>No toda la población cuenta con libre acceso a internet Promover el uso de la red libre del Gobierno de la Ciudad de México</a:t>
            </a:r>
            <a:endParaRPr sz="2000">
              <a:latin typeface="Times New Roman"/>
              <a:ea typeface="Times New Roman"/>
              <a:cs typeface="Times New Roman"/>
              <a:sym typeface="Times New Roman"/>
            </a:endParaRPr>
          </a:p>
          <a:p>
            <a:pPr indent="0" lvl="0" marL="457200" marR="0" rtl="0" algn="just">
              <a:lnSpc>
                <a:spcPct val="100000"/>
              </a:lnSpc>
              <a:spcBef>
                <a:spcPts val="605"/>
              </a:spcBef>
              <a:spcAft>
                <a:spcPts val="0"/>
              </a:spcAft>
              <a:buNone/>
            </a:pPr>
            <a:r>
              <a:t/>
            </a:r>
            <a:endParaRPr sz="2000">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74" name="Shape 74"/>
        <p:cNvGrpSpPr/>
        <p:nvPr/>
      </p:nvGrpSpPr>
      <p:grpSpPr>
        <a:xfrm>
          <a:off x="0" y="0"/>
          <a:ext cx="0" cy="0"/>
          <a:chOff x="0" y="0"/>
          <a:chExt cx="0" cy="0"/>
        </a:xfrm>
      </p:grpSpPr>
      <p:sp>
        <p:nvSpPr>
          <p:cNvPr id="75" name="Google Shape;75;p8"/>
          <p:cNvSpPr txBox="1"/>
          <p:nvPr>
            <p:ph type="title"/>
          </p:nvPr>
        </p:nvSpPr>
        <p:spPr>
          <a:xfrm>
            <a:off x="84846" y="141546"/>
            <a:ext cx="5432700" cy="629100"/>
          </a:xfrm>
          <a:prstGeom prst="rect">
            <a:avLst/>
          </a:prstGeom>
          <a:noFill/>
          <a:ln>
            <a:noFill/>
          </a:ln>
        </p:spPr>
        <p:txBody>
          <a:bodyPr anchorCtr="0" anchor="t" bIns="0" lIns="0" spcFirstLastPara="1" rIns="0" wrap="square" tIns="13325">
            <a:spAutoFit/>
          </a:bodyPr>
          <a:lstStyle/>
          <a:p>
            <a:pPr indent="0" lvl="0" marL="13334" rtl="0" algn="l">
              <a:lnSpc>
                <a:spcPct val="100000"/>
              </a:lnSpc>
              <a:spcBef>
                <a:spcPts val="0"/>
              </a:spcBef>
              <a:spcAft>
                <a:spcPts val="0"/>
              </a:spcAft>
              <a:buNone/>
            </a:pPr>
            <a:r>
              <a:rPr lang="en-US" sz="4000">
                <a:solidFill>
                  <a:srgbClr val="85200C"/>
                </a:solidFill>
              </a:rPr>
              <a:t>Plan de implementación</a:t>
            </a:r>
            <a:endParaRPr sz="4000">
              <a:solidFill>
                <a:srgbClr val="85200C"/>
              </a:solidFill>
            </a:endParaRPr>
          </a:p>
        </p:txBody>
      </p:sp>
      <p:grpSp>
        <p:nvGrpSpPr>
          <p:cNvPr id="76" name="Google Shape;76;p8"/>
          <p:cNvGrpSpPr/>
          <p:nvPr/>
        </p:nvGrpSpPr>
        <p:grpSpPr>
          <a:xfrm>
            <a:off x="770922" y="1530807"/>
            <a:ext cx="7634583" cy="4084378"/>
            <a:chOff x="618522" y="2064207"/>
            <a:chExt cx="7634583" cy="4084378"/>
          </a:xfrm>
        </p:grpSpPr>
        <p:sp>
          <p:nvSpPr>
            <p:cNvPr id="77" name="Google Shape;77;p8"/>
            <p:cNvSpPr/>
            <p:nvPr/>
          </p:nvSpPr>
          <p:spPr>
            <a:xfrm>
              <a:off x="618525" y="4982725"/>
              <a:ext cx="1170011" cy="1165860"/>
            </a:xfrm>
            <a:custGeom>
              <a:rect b="b" l="l" r="r" t="t"/>
              <a:pathLst>
                <a:path extrusionOk="0" h="1165860" w="815339">
                  <a:moveTo>
                    <a:pt x="815339" y="0"/>
                  </a:moveTo>
                  <a:lnTo>
                    <a:pt x="407669" y="407669"/>
                  </a:lnTo>
                  <a:lnTo>
                    <a:pt x="0" y="0"/>
                  </a:lnTo>
                  <a:lnTo>
                    <a:pt x="0" y="758189"/>
                  </a:lnTo>
                  <a:lnTo>
                    <a:pt x="407669" y="1165859"/>
                  </a:lnTo>
                  <a:lnTo>
                    <a:pt x="815339" y="758189"/>
                  </a:lnTo>
                  <a:lnTo>
                    <a:pt x="815339" y="0"/>
                  </a:lnTo>
                  <a:close/>
                </a:path>
              </a:pathLst>
            </a:custGeom>
            <a:solidFill>
              <a:srgbClr val="4F81B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900"/>
            </a:p>
          </p:txBody>
        </p:sp>
        <p:sp>
          <p:nvSpPr>
            <p:cNvPr id="78" name="Google Shape;78;p8"/>
            <p:cNvSpPr txBox="1"/>
            <p:nvPr/>
          </p:nvSpPr>
          <p:spPr>
            <a:xfrm>
              <a:off x="1931675" y="2210250"/>
              <a:ext cx="61323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500">
                  <a:latin typeface="Calibri"/>
                  <a:ea typeface="Calibri"/>
                  <a:cs typeface="Calibri"/>
                  <a:sym typeface="Calibri"/>
                </a:rPr>
                <a:t>Realizar un </a:t>
              </a:r>
              <a:r>
                <a:rPr lang="en-US" sz="1500">
                  <a:latin typeface="Calibri"/>
                  <a:ea typeface="Calibri"/>
                  <a:cs typeface="Calibri"/>
                  <a:sym typeface="Calibri"/>
                </a:rPr>
                <a:t>diagnóstico sobre la participación e intereses de la población juvenil que habita y visita la Ciudad de México.</a:t>
              </a:r>
              <a:endParaRPr sz="1500">
                <a:latin typeface="Calibri"/>
                <a:ea typeface="Calibri"/>
                <a:cs typeface="Calibri"/>
                <a:sym typeface="Calibri"/>
              </a:endParaRPr>
            </a:p>
          </p:txBody>
        </p:sp>
        <p:sp>
          <p:nvSpPr>
            <p:cNvPr id="79" name="Google Shape;79;p8"/>
            <p:cNvSpPr/>
            <p:nvPr/>
          </p:nvSpPr>
          <p:spPr>
            <a:xfrm>
              <a:off x="618523" y="2064207"/>
              <a:ext cx="1169848" cy="1165860"/>
            </a:xfrm>
            <a:custGeom>
              <a:rect b="b" l="l" r="r" t="t"/>
              <a:pathLst>
                <a:path extrusionOk="0" h="1165860" w="815339">
                  <a:moveTo>
                    <a:pt x="815339" y="0"/>
                  </a:moveTo>
                  <a:lnTo>
                    <a:pt x="407669" y="407669"/>
                  </a:lnTo>
                  <a:lnTo>
                    <a:pt x="0" y="0"/>
                  </a:lnTo>
                  <a:lnTo>
                    <a:pt x="0" y="758189"/>
                  </a:lnTo>
                  <a:lnTo>
                    <a:pt x="407669" y="1165859"/>
                  </a:lnTo>
                  <a:lnTo>
                    <a:pt x="815339" y="758189"/>
                  </a:lnTo>
                  <a:lnTo>
                    <a:pt x="815339" y="0"/>
                  </a:lnTo>
                  <a:close/>
                </a:path>
              </a:pathLst>
            </a:custGeom>
            <a:solidFill>
              <a:srgbClr val="4F81B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900"/>
            </a:p>
          </p:txBody>
        </p:sp>
        <p:sp>
          <p:nvSpPr>
            <p:cNvPr id="80" name="Google Shape;80;p8"/>
            <p:cNvSpPr/>
            <p:nvPr/>
          </p:nvSpPr>
          <p:spPr>
            <a:xfrm>
              <a:off x="618523" y="2064207"/>
              <a:ext cx="1169848" cy="1165860"/>
            </a:xfrm>
            <a:custGeom>
              <a:rect b="b" l="l" r="r" t="t"/>
              <a:pathLst>
                <a:path extrusionOk="0" h="1165860" w="815339">
                  <a:moveTo>
                    <a:pt x="815339" y="0"/>
                  </a:moveTo>
                  <a:lnTo>
                    <a:pt x="815339" y="758189"/>
                  </a:lnTo>
                  <a:lnTo>
                    <a:pt x="407669" y="1165859"/>
                  </a:lnTo>
                  <a:lnTo>
                    <a:pt x="0" y="758189"/>
                  </a:lnTo>
                  <a:lnTo>
                    <a:pt x="0" y="0"/>
                  </a:lnTo>
                  <a:lnTo>
                    <a:pt x="407669" y="407669"/>
                  </a:lnTo>
                  <a:lnTo>
                    <a:pt x="815339" y="0"/>
                  </a:lnTo>
                  <a:close/>
                </a:path>
              </a:pathLst>
            </a:custGeom>
            <a:noFill/>
            <a:ln cap="flat" cmpd="sng" w="25900">
              <a:solidFill>
                <a:srgbClr val="4F81BC"/>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900"/>
            </a:p>
          </p:txBody>
        </p:sp>
        <p:sp>
          <p:nvSpPr>
            <p:cNvPr id="81" name="Google Shape;81;p8"/>
            <p:cNvSpPr txBox="1"/>
            <p:nvPr/>
          </p:nvSpPr>
          <p:spPr>
            <a:xfrm>
              <a:off x="618550" y="2493350"/>
              <a:ext cx="1170000" cy="273900"/>
            </a:xfrm>
            <a:prstGeom prst="rect">
              <a:avLst/>
            </a:prstGeom>
            <a:noFill/>
            <a:ln>
              <a:noFill/>
            </a:ln>
          </p:spPr>
          <p:txBody>
            <a:bodyPr anchorCtr="0" anchor="t" bIns="0" lIns="0" spcFirstLastPara="1" rIns="0" wrap="square" tIns="12050">
              <a:spAutoFit/>
            </a:bodyPr>
            <a:lstStyle/>
            <a:p>
              <a:pPr indent="0" lvl="0" marL="12700" marR="0" rtl="0" algn="ctr">
                <a:lnSpc>
                  <a:spcPct val="100000"/>
                </a:lnSpc>
                <a:spcBef>
                  <a:spcPts val="0"/>
                </a:spcBef>
                <a:spcAft>
                  <a:spcPts val="0"/>
                </a:spcAft>
                <a:buNone/>
              </a:pPr>
              <a:r>
                <a:rPr lang="en-US" sz="1700">
                  <a:solidFill>
                    <a:srgbClr val="FFFFFF"/>
                  </a:solidFill>
                  <a:latin typeface="Times New Roman"/>
                  <a:ea typeface="Times New Roman"/>
                  <a:cs typeface="Times New Roman"/>
                  <a:sym typeface="Times New Roman"/>
                </a:rPr>
                <a:t>Paso 1</a:t>
              </a:r>
              <a:endParaRPr sz="1700">
                <a:latin typeface="Times New Roman"/>
                <a:ea typeface="Times New Roman"/>
                <a:cs typeface="Times New Roman"/>
                <a:sym typeface="Times New Roman"/>
              </a:endParaRPr>
            </a:p>
          </p:txBody>
        </p:sp>
        <p:sp>
          <p:nvSpPr>
            <p:cNvPr id="82" name="Google Shape;82;p8"/>
            <p:cNvSpPr/>
            <p:nvPr/>
          </p:nvSpPr>
          <p:spPr>
            <a:xfrm>
              <a:off x="1787401" y="2089483"/>
              <a:ext cx="6457315" cy="757554"/>
            </a:xfrm>
            <a:custGeom>
              <a:rect b="b" l="l" r="r" t="t"/>
              <a:pathLst>
                <a:path extrusionOk="0" h="757554" w="6457315">
                  <a:moveTo>
                    <a:pt x="6457188" y="126237"/>
                  </a:moveTo>
                  <a:lnTo>
                    <a:pt x="6457188" y="630935"/>
                  </a:lnTo>
                  <a:lnTo>
                    <a:pt x="6447268" y="680055"/>
                  </a:lnTo>
                  <a:lnTo>
                    <a:pt x="6420215" y="720137"/>
                  </a:lnTo>
                  <a:lnTo>
                    <a:pt x="6380089" y="747146"/>
                  </a:lnTo>
                  <a:lnTo>
                    <a:pt x="6330950" y="757046"/>
                  </a:lnTo>
                  <a:lnTo>
                    <a:pt x="0" y="757046"/>
                  </a:lnTo>
                  <a:lnTo>
                    <a:pt x="0" y="0"/>
                  </a:lnTo>
                  <a:lnTo>
                    <a:pt x="6330950" y="0"/>
                  </a:lnTo>
                  <a:lnTo>
                    <a:pt x="6380089" y="9919"/>
                  </a:lnTo>
                  <a:lnTo>
                    <a:pt x="6420215" y="36972"/>
                  </a:lnTo>
                  <a:lnTo>
                    <a:pt x="6447268" y="77098"/>
                  </a:lnTo>
                  <a:lnTo>
                    <a:pt x="6457188" y="126237"/>
                  </a:lnTo>
                  <a:close/>
                </a:path>
              </a:pathLst>
            </a:custGeom>
            <a:noFill/>
            <a:ln cap="flat" cmpd="sng" w="25900">
              <a:solidFill>
                <a:srgbClr val="4F81BC"/>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900"/>
            </a:p>
          </p:txBody>
        </p:sp>
        <p:sp>
          <p:nvSpPr>
            <p:cNvPr id="83" name="Google Shape;83;p8"/>
            <p:cNvSpPr/>
            <p:nvPr/>
          </p:nvSpPr>
          <p:spPr>
            <a:xfrm>
              <a:off x="618580" y="3027425"/>
              <a:ext cx="1170011" cy="1165860"/>
            </a:xfrm>
            <a:custGeom>
              <a:rect b="b" l="l" r="r" t="t"/>
              <a:pathLst>
                <a:path extrusionOk="0" h="1165860" w="815339">
                  <a:moveTo>
                    <a:pt x="815339" y="0"/>
                  </a:moveTo>
                  <a:lnTo>
                    <a:pt x="407669" y="407669"/>
                  </a:lnTo>
                  <a:lnTo>
                    <a:pt x="0" y="0"/>
                  </a:lnTo>
                  <a:lnTo>
                    <a:pt x="0" y="758190"/>
                  </a:lnTo>
                  <a:lnTo>
                    <a:pt x="407669" y="1165860"/>
                  </a:lnTo>
                  <a:lnTo>
                    <a:pt x="815339" y="758190"/>
                  </a:lnTo>
                  <a:lnTo>
                    <a:pt x="815339" y="0"/>
                  </a:lnTo>
                  <a:close/>
                </a:path>
              </a:pathLst>
            </a:custGeom>
            <a:solidFill>
              <a:srgbClr val="4F81B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900"/>
            </a:p>
          </p:txBody>
        </p:sp>
        <p:sp>
          <p:nvSpPr>
            <p:cNvPr id="84" name="Google Shape;84;p8"/>
            <p:cNvSpPr/>
            <p:nvPr/>
          </p:nvSpPr>
          <p:spPr>
            <a:xfrm>
              <a:off x="618580" y="3027425"/>
              <a:ext cx="1170011" cy="1165860"/>
            </a:xfrm>
            <a:custGeom>
              <a:rect b="b" l="l" r="r" t="t"/>
              <a:pathLst>
                <a:path extrusionOk="0" h="1165860" w="815339">
                  <a:moveTo>
                    <a:pt x="815339" y="0"/>
                  </a:moveTo>
                  <a:lnTo>
                    <a:pt x="815339" y="758190"/>
                  </a:lnTo>
                  <a:lnTo>
                    <a:pt x="407669" y="1165860"/>
                  </a:lnTo>
                  <a:lnTo>
                    <a:pt x="0" y="758190"/>
                  </a:lnTo>
                  <a:lnTo>
                    <a:pt x="0" y="0"/>
                  </a:lnTo>
                  <a:lnTo>
                    <a:pt x="407669" y="407669"/>
                  </a:lnTo>
                  <a:lnTo>
                    <a:pt x="815339" y="0"/>
                  </a:lnTo>
                  <a:close/>
                </a:path>
              </a:pathLst>
            </a:custGeom>
            <a:noFill/>
            <a:ln cap="flat" cmpd="sng" w="25900">
              <a:solidFill>
                <a:srgbClr val="4F81BC"/>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900"/>
            </a:p>
          </p:txBody>
        </p:sp>
        <p:sp>
          <p:nvSpPr>
            <p:cNvPr id="85" name="Google Shape;85;p8"/>
            <p:cNvSpPr txBox="1"/>
            <p:nvPr/>
          </p:nvSpPr>
          <p:spPr>
            <a:xfrm>
              <a:off x="618526" y="3381875"/>
              <a:ext cx="1170000" cy="273900"/>
            </a:xfrm>
            <a:prstGeom prst="rect">
              <a:avLst/>
            </a:prstGeom>
            <a:noFill/>
            <a:ln>
              <a:noFill/>
            </a:ln>
          </p:spPr>
          <p:txBody>
            <a:bodyPr anchorCtr="0" anchor="t" bIns="0" lIns="0" spcFirstLastPara="1" rIns="0" wrap="square" tIns="12050">
              <a:spAutoFit/>
            </a:bodyPr>
            <a:lstStyle/>
            <a:p>
              <a:pPr indent="0" lvl="0" marL="12700" marR="0" rtl="0" algn="ctr">
                <a:lnSpc>
                  <a:spcPct val="100000"/>
                </a:lnSpc>
                <a:spcBef>
                  <a:spcPts val="0"/>
                </a:spcBef>
                <a:spcAft>
                  <a:spcPts val="0"/>
                </a:spcAft>
                <a:buNone/>
              </a:pPr>
              <a:r>
                <a:rPr lang="en-US" sz="1700">
                  <a:solidFill>
                    <a:srgbClr val="FFFFFF"/>
                  </a:solidFill>
                  <a:latin typeface="Times New Roman"/>
                  <a:ea typeface="Times New Roman"/>
                  <a:cs typeface="Times New Roman"/>
                  <a:sym typeface="Times New Roman"/>
                </a:rPr>
                <a:t>Paso 2</a:t>
              </a:r>
              <a:endParaRPr sz="1700">
                <a:latin typeface="Times New Roman"/>
                <a:ea typeface="Times New Roman"/>
                <a:cs typeface="Times New Roman"/>
                <a:sym typeface="Times New Roman"/>
              </a:endParaRPr>
            </a:p>
          </p:txBody>
        </p:sp>
        <p:sp>
          <p:nvSpPr>
            <p:cNvPr id="86" name="Google Shape;86;p8"/>
            <p:cNvSpPr/>
            <p:nvPr/>
          </p:nvSpPr>
          <p:spPr>
            <a:xfrm>
              <a:off x="1786050" y="3027425"/>
              <a:ext cx="6467056" cy="757554"/>
            </a:xfrm>
            <a:custGeom>
              <a:rect b="b" l="l" r="r" t="t"/>
              <a:pathLst>
                <a:path extrusionOk="0" h="757554" w="6457315">
                  <a:moveTo>
                    <a:pt x="6457188" y="126237"/>
                  </a:moveTo>
                  <a:lnTo>
                    <a:pt x="6457188" y="630936"/>
                  </a:lnTo>
                  <a:lnTo>
                    <a:pt x="6447268" y="680055"/>
                  </a:lnTo>
                  <a:lnTo>
                    <a:pt x="6420215" y="720137"/>
                  </a:lnTo>
                  <a:lnTo>
                    <a:pt x="6380089" y="747146"/>
                  </a:lnTo>
                  <a:lnTo>
                    <a:pt x="6330950" y="757047"/>
                  </a:lnTo>
                  <a:lnTo>
                    <a:pt x="0" y="757047"/>
                  </a:lnTo>
                  <a:lnTo>
                    <a:pt x="0" y="0"/>
                  </a:lnTo>
                  <a:lnTo>
                    <a:pt x="6330950" y="0"/>
                  </a:lnTo>
                  <a:lnTo>
                    <a:pt x="6380089" y="9919"/>
                  </a:lnTo>
                  <a:lnTo>
                    <a:pt x="6420215" y="36972"/>
                  </a:lnTo>
                  <a:lnTo>
                    <a:pt x="6447268" y="77098"/>
                  </a:lnTo>
                  <a:lnTo>
                    <a:pt x="6457188" y="126237"/>
                  </a:lnTo>
                  <a:close/>
                </a:path>
              </a:pathLst>
            </a:custGeom>
            <a:noFill/>
            <a:ln cap="flat" cmpd="sng" w="25900">
              <a:solidFill>
                <a:srgbClr val="4F81BC"/>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900"/>
            </a:p>
          </p:txBody>
        </p:sp>
        <p:sp>
          <p:nvSpPr>
            <p:cNvPr id="87" name="Google Shape;87;p8"/>
            <p:cNvSpPr/>
            <p:nvPr/>
          </p:nvSpPr>
          <p:spPr>
            <a:xfrm>
              <a:off x="618525" y="3992125"/>
              <a:ext cx="1169275" cy="1165860"/>
            </a:xfrm>
            <a:custGeom>
              <a:rect b="b" l="l" r="r" t="t"/>
              <a:pathLst>
                <a:path extrusionOk="0" h="1165860" w="815339">
                  <a:moveTo>
                    <a:pt x="815339" y="0"/>
                  </a:moveTo>
                  <a:lnTo>
                    <a:pt x="407669" y="407669"/>
                  </a:lnTo>
                  <a:lnTo>
                    <a:pt x="0" y="0"/>
                  </a:lnTo>
                  <a:lnTo>
                    <a:pt x="0" y="758189"/>
                  </a:lnTo>
                  <a:lnTo>
                    <a:pt x="407669" y="1165859"/>
                  </a:lnTo>
                  <a:lnTo>
                    <a:pt x="815339" y="758189"/>
                  </a:lnTo>
                  <a:lnTo>
                    <a:pt x="815339" y="0"/>
                  </a:lnTo>
                  <a:close/>
                </a:path>
              </a:pathLst>
            </a:custGeom>
            <a:solidFill>
              <a:srgbClr val="4F81B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900"/>
            </a:p>
          </p:txBody>
        </p:sp>
        <p:sp>
          <p:nvSpPr>
            <p:cNvPr id="88" name="Google Shape;88;p8"/>
            <p:cNvSpPr/>
            <p:nvPr/>
          </p:nvSpPr>
          <p:spPr>
            <a:xfrm>
              <a:off x="618522" y="3992125"/>
              <a:ext cx="1169275" cy="1165860"/>
            </a:xfrm>
            <a:custGeom>
              <a:rect b="b" l="l" r="r" t="t"/>
              <a:pathLst>
                <a:path extrusionOk="0" h="1165860" w="815339">
                  <a:moveTo>
                    <a:pt x="815339" y="0"/>
                  </a:moveTo>
                  <a:lnTo>
                    <a:pt x="815339" y="758189"/>
                  </a:lnTo>
                  <a:lnTo>
                    <a:pt x="407669" y="1165859"/>
                  </a:lnTo>
                  <a:lnTo>
                    <a:pt x="0" y="758189"/>
                  </a:lnTo>
                  <a:lnTo>
                    <a:pt x="0" y="0"/>
                  </a:lnTo>
                  <a:lnTo>
                    <a:pt x="407669" y="407669"/>
                  </a:lnTo>
                  <a:lnTo>
                    <a:pt x="815339" y="0"/>
                  </a:lnTo>
                  <a:close/>
                </a:path>
              </a:pathLst>
            </a:custGeom>
            <a:noFill/>
            <a:ln cap="flat" cmpd="sng" w="25900">
              <a:solidFill>
                <a:srgbClr val="4F81BC"/>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900"/>
            </a:p>
          </p:txBody>
        </p:sp>
        <p:sp>
          <p:nvSpPr>
            <p:cNvPr id="89" name="Google Shape;89;p8"/>
            <p:cNvSpPr txBox="1"/>
            <p:nvPr/>
          </p:nvSpPr>
          <p:spPr>
            <a:xfrm>
              <a:off x="618575" y="4421825"/>
              <a:ext cx="1169700" cy="273900"/>
            </a:xfrm>
            <a:prstGeom prst="rect">
              <a:avLst/>
            </a:prstGeom>
            <a:noFill/>
            <a:ln>
              <a:noFill/>
            </a:ln>
          </p:spPr>
          <p:txBody>
            <a:bodyPr anchorCtr="0" anchor="t" bIns="0" lIns="0" spcFirstLastPara="1" rIns="0" wrap="square" tIns="12050">
              <a:spAutoFit/>
            </a:bodyPr>
            <a:lstStyle/>
            <a:p>
              <a:pPr indent="0" lvl="0" marL="12700" marR="0" rtl="0" algn="ctr">
                <a:lnSpc>
                  <a:spcPct val="100000"/>
                </a:lnSpc>
                <a:spcBef>
                  <a:spcPts val="0"/>
                </a:spcBef>
                <a:spcAft>
                  <a:spcPts val="0"/>
                </a:spcAft>
                <a:buNone/>
              </a:pPr>
              <a:r>
                <a:rPr lang="en-US" sz="1700">
                  <a:solidFill>
                    <a:srgbClr val="FFFFFF"/>
                  </a:solidFill>
                  <a:latin typeface="Times New Roman"/>
                  <a:ea typeface="Times New Roman"/>
                  <a:cs typeface="Times New Roman"/>
                  <a:sym typeface="Times New Roman"/>
                </a:rPr>
                <a:t>Paso 3</a:t>
              </a:r>
              <a:endParaRPr sz="1700">
                <a:latin typeface="Times New Roman"/>
                <a:ea typeface="Times New Roman"/>
                <a:cs typeface="Times New Roman"/>
                <a:sym typeface="Times New Roman"/>
              </a:endParaRPr>
            </a:p>
          </p:txBody>
        </p:sp>
        <p:sp>
          <p:nvSpPr>
            <p:cNvPr id="90" name="Google Shape;90;p8"/>
            <p:cNvSpPr/>
            <p:nvPr/>
          </p:nvSpPr>
          <p:spPr>
            <a:xfrm>
              <a:off x="1788414" y="3992118"/>
              <a:ext cx="6457315" cy="757554"/>
            </a:xfrm>
            <a:custGeom>
              <a:rect b="b" l="l" r="r" t="t"/>
              <a:pathLst>
                <a:path extrusionOk="0" h="757554" w="6457315">
                  <a:moveTo>
                    <a:pt x="6330950" y="0"/>
                  </a:moveTo>
                  <a:lnTo>
                    <a:pt x="0" y="0"/>
                  </a:lnTo>
                  <a:lnTo>
                    <a:pt x="0" y="757110"/>
                  </a:lnTo>
                  <a:lnTo>
                    <a:pt x="6330950" y="757110"/>
                  </a:lnTo>
                  <a:lnTo>
                    <a:pt x="6380089" y="747194"/>
                  </a:lnTo>
                  <a:lnTo>
                    <a:pt x="6420215" y="720153"/>
                  </a:lnTo>
                  <a:lnTo>
                    <a:pt x="6447268" y="680043"/>
                  </a:lnTo>
                  <a:lnTo>
                    <a:pt x="6457188" y="630923"/>
                  </a:lnTo>
                  <a:lnTo>
                    <a:pt x="6457188" y="126237"/>
                  </a:lnTo>
                  <a:lnTo>
                    <a:pt x="6447268" y="77098"/>
                  </a:lnTo>
                  <a:lnTo>
                    <a:pt x="6420215" y="36972"/>
                  </a:lnTo>
                  <a:lnTo>
                    <a:pt x="6380089" y="9919"/>
                  </a:lnTo>
                  <a:lnTo>
                    <a:pt x="6330950" y="0"/>
                  </a:lnTo>
                  <a:close/>
                </a:path>
              </a:pathLst>
            </a:custGeom>
            <a:solidFill>
              <a:srgbClr val="FFFFFF">
                <a:alpha val="89020"/>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900"/>
            </a:p>
          </p:txBody>
        </p:sp>
        <p:sp>
          <p:nvSpPr>
            <p:cNvPr id="91" name="Google Shape;91;p8"/>
            <p:cNvSpPr/>
            <p:nvPr/>
          </p:nvSpPr>
          <p:spPr>
            <a:xfrm>
              <a:off x="1786400" y="3992125"/>
              <a:ext cx="6457315" cy="757554"/>
            </a:xfrm>
            <a:custGeom>
              <a:rect b="b" l="l" r="r" t="t"/>
              <a:pathLst>
                <a:path extrusionOk="0" h="757554" w="6457315">
                  <a:moveTo>
                    <a:pt x="6457188" y="126237"/>
                  </a:moveTo>
                  <a:lnTo>
                    <a:pt x="6457188" y="630923"/>
                  </a:lnTo>
                  <a:lnTo>
                    <a:pt x="6447268" y="680043"/>
                  </a:lnTo>
                  <a:lnTo>
                    <a:pt x="6420215" y="720153"/>
                  </a:lnTo>
                  <a:lnTo>
                    <a:pt x="6380089" y="747194"/>
                  </a:lnTo>
                  <a:lnTo>
                    <a:pt x="6330950" y="757110"/>
                  </a:lnTo>
                  <a:lnTo>
                    <a:pt x="0" y="757110"/>
                  </a:lnTo>
                  <a:lnTo>
                    <a:pt x="0" y="0"/>
                  </a:lnTo>
                  <a:lnTo>
                    <a:pt x="6330950" y="0"/>
                  </a:lnTo>
                  <a:lnTo>
                    <a:pt x="6380089" y="9919"/>
                  </a:lnTo>
                  <a:lnTo>
                    <a:pt x="6420215" y="36972"/>
                  </a:lnTo>
                  <a:lnTo>
                    <a:pt x="6447268" y="77098"/>
                  </a:lnTo>
                  <a:lnTo>
                    <a:pt x="6457188" y="126237"/>
                  </a:lnTo>
                  <a:close/>
                </a:path>
              </a:pathLst>
            </a:custGeom>
            <a:noFill/>
            <a:ln cap="flat" cmpd="sng" w="25900">
              <a:solidFill>
                <a:srgbClr val="4F81BC"/>
              </a:solidFill>
              <a:prstDash val="solid"/>
              <a:round/>
              <a:headEnd len="sm" w="sm" type="none"/>
              <a:tailEnd len="sm" w="sm" type="none"/>
            </a:ln>
          </p:spPr>
          <p:txBody>
            <a:bodyPr anchorCtr="0" anchor="t" bIns="0" lIns="0" spcFirstLastPara="1" rIns="0" wrap="square" tIns="0">
              <a:noAutofit/>
            </a:bodyPr>
            <a:lstStyle/>
            <a:p>
              <a:pPr indent="0" lvl="0" marL="171450" rtl="0" algn="l">
                <a:spcBef>
                  <a:spcPts val="0"/>
                </a:spcBef>
                <a:spcAft>
                  <a:spcPts val="0"/>
                </a:spcAft>
                <a:buClr>
                  <a:schemeClr val="dk1"/>
                </a:buClr>
                <a:buSzPts val="1100"/>
                <a:buFont typeface="Arial"/>
                <a:buNone/>
              </a:pPr>
              <a:r>
                <a:rPr lang="en-US" sz="1500">
                  <a:solidFill>
                    <a:schemeClr val="dk1"/>
                  </a:solidFill>
                  <a:latin typeface="Calibri"/>
                  <a:ea typeface="Calibri"/>
                  <a:cs typeface="Calibri"/>
                  <a:sym typeface="Calibri"/>
                </a:rPr>
                <a:t>Crear e implementar el soporte de la Plataforma Cultural desde la Secretaría de Cultura de la Ciudad de México, pero alimentada a través de las alcaldías participantes.</a:t>
              </a:r>
              <a:endParaRPr sz="1900"/>
            </a:p>
          </p:txBody>
        </p:sp>
        <p:sp>
          <p:nvSpPr>
            <p:cNvPr id="92" name="Google Shape;92;p8"/>
            <p:cNvSpPr txBox="1"/>
            <p:nvPr/>
          </p:nvSpPr>
          <p:spPr>
            <a:xfrm>
              <a:off x="1901075" y="2993361"/>
              <a:ext cx="61935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500">
                  <a:latin typeface="Calibri"/>
                  <a:ea typeface="Calibri"/>
                  <a:cs typeface="Calibri"/>
                  <a:sym typeface="Calibri"/>
                </a:rPr>
                <a:t>Gestionar entre la Secretaría de Cultura,  las alcaldías de la Ciudad de México, así como con instituciones culturales estatales, federales e internacionales el Plan de Acción para integrarlo al contenido de la Plataforma</a:t>
              </a:r>
              <a:endParaRPr sz="1500">
                <a:latin typeface="Calibri"/>
                <a:ea typeface="Calibri"/>
                <a:cs typeface="Calibri"/>
                <a:sym typeface="Calibri"/>
              </a:endParaRPr>
            </a:p>
          </p:txBody>
        </p:sp>
        <p:sp>
          <p:nvSpPr>
            <p:cNvPr id="93" name="Google Shape;93;p8"/>
            <p:cNvSpPr/>
            <p:nvPr/>
          </p:nvSpPr>
          <p:spPr>
            <a:xfrm>
              <a:off x="618523" y="4959807"/>
              <a:ext cx="1170011" cy="1165860"/>
            </a:xfrm>
            <a:custGeom>
              <a:rect b="b" l="l" r="r" t="t"/>
              <a:pathLst>
                <a:path extrusionOk="0" h="1165860" w="815339">
                  <a:moveTo>
                    <a:pt x="815339" y="0"/>
                  </a:moveTo>
                  <a:lnTo>
                    <a:pt x="815339" y="758189"/>
                  </a:lnTo>
                  <a:lnTo>
                    <a:pt x="407669" y="1165859"/>
                  </a:lnTo>
                  <a:lnTo>
                    <a:pt x="0" y="758189"/>
                  </a:lnTo>
                  <a:lnTo>
                    <a:pt x="0" y="0"/>
                  </a:lnTo>
                  <a:lnTo>
                    <a:pt x="407669" y="407669"/>
                  </a:lnTo>
                  <a:lnTo>
                    <a:pt x="815339" y="0"/>
                  </a:lnTo>
                  <a:close/>
                </a:path>
              </a:pathLst>
            </a:custGeom>
            <a:noFill/>
            <a:ln cap="flat" cmpd="sng" w="25900">
              <a:solidFill>
                <a:srgbClr val="4F81BC"/>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900"/>
            </a:p>
          </p:txBody>
        </p:sp>
        <p:sp>
          <p:nvSpPr>
            <p:cNvPr id="94" name="Google Shape;94;p8"/>
            <p:cNvSpPr/>
            <p:nvPr/>
          </p:nvSpPr>
          <p:spPr>
            <a:xfrm>
              <a:off x="1786400" y="4982725"/>
              <a:ext cx="6457315" cy="757554"/>
            </a:xfrm>
            <a:custGeom>
              <a:rect b="b" l="l" r="r" t="t"/>
              <a:pathLst>
                <a:path extrusionOk="0" h="757554" w="6457315">
                  <a:moveTo>
                    <a:pt x="6457188" y="126237"/>
                  </a:moveTo>
                  <a:lnTo>
                    <a:pt x="6457188" y="630923"/>
                  </a:lnTo>
                  <a:lnTo>
                    <a:pt x="6447268" y="680043"/>
                  </a:lnTo>
                  <a:lnTo>
                    <a:pt x="6420215" y="720153"/>
                  </a:lnTo>
                  <a:lnTo>
                    <a:pt x="6380089" y="747194"/>
                  </a:lnTo>
                  <a:lnTo>
                    <a:pt x="6330950" y="757110"/>
                  </a:lnTo>
                  <a:lnTo>
                    <a:pt x="0" y="757110"/>
                  </a:lnTo>
                  <a:lnTo>
                    <a:pt x="0" y="0"/>
                  </a:lnTo>
                  <a:lnTo>
                    <a:pt x="6330950" y="0"/>
                  </a:lnTo>
                  <a:lnTo>
                    <a:pt x="6380089" y="9919"/>
                  </a:lnTo>
                  <a:lnTo>
                    <a:pt x="6420215" y="36972"/>
                  </a:lnTo>
                  <a:lnTo>
                    <a:pt x="6447268" y="77098"/>
                  </a:lnTo>
                  <a:lnTo>
                    <a:pt x="6457188" y="126237"/>
                  </a:lnTo>
                  <a:close/>
                </a:path>
              </a:pathLst>
            </a:custGeom>
            <a:noFill/>
            <a:ln cap="flat" cmpd="sng" w="25900">
              <a:solidFill>
                <a:srgbClr val="4F81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en-US" sz="1500">
                  <a:solidFill>
                    <a:schemeClr val="dk1"/>
                  </a:solidFill>
                  <a:latin typeface="Calibri"/>
                  <a:ea typeface="Calibri"/>
                  <a:cs typeface="Calibri"/>
                  <a:sym typeface="Calibri"/>
                </a:rPr>
                <a:t>Diseñar una estrategia integral de difusión de las actividades culturales y de la Plataforma en sí misma.</a:t>
              </a:r>
              <a:endParaRPr sz="1900"/>
            </a:p>
          </p:txBody>
        </p:sp>
        <p:sp>
          <p:nvSpPr>
            <p:cNvPr id="95" name="Google Shape;95;p8"/>
            <p:cNvSpPr txBox="1"/>
            <p:nvPr/>
          </p:nvSpPr>
          <p:spPr>
            <a:xfrm>
              <a:off x="618550" y="5388950"/>
              <a:ext cx="1170000" cy="273900"/>
            </a:xfrm>
            <a:prstGeom prst="rect">
              <a:avLst/>
            </a:prstGeom>
            <a:noFill/>
            <a:ln>
              <a:noFill/>
            </a:ln>
          </p:spPr>
          <p:txBody>
            <a:bodyPr anchorCtr="0" anchor="t" bIns="0" lIns="0" spcFirstLastPara="1" rIns="0" wrap="square" tIns="12050">
              <a:spAutoFit/>
            </a:bodyPr>
            <a:lstStyle/>
            <a:p>
              <a:pPr indent="0" lvl="0" marL="12700" marR="0" rtl="0" algn="ctr">
                <a:lnSpc>
                  <a:spcPct val="100000"/>
                </a:lnSpc>
                <a:spcBef>
                  <a:spcPts val="0"/>
                </a:spcBef>
                <a:spcAft>
                  <a:spcPts val="0"/>
                </a:spcAft>
                <a:buNone/>
              </a:pPr>
              <a:r>
                <a:rPr lang="en-US" sz="1700">
                  <a:solidFill>
                    <a:srgbClr val="FFFFFF"/>
                  </a:solidFill>
                  <a:latin typeface="Times New Roman"/>
                  <a:ea typeface="Times New Roman"/>
                  <a:cs typeface="Times New Roman"/>
                  <a:sym typeface="Times New Roman"/>
                </a:rPr>
                <a:t>Paso 4</a:t>
              </a:r>
              <a:endParaRPr sz="1700">
                <a:latin typeface="Times New Roman"/>
                <a:ea typeface="Times New Roman"/>
                <a:cs typeface="Times New Roman"/>
                <a:sym typeface="Times New Roman"/>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99" name="Shape 99"/>
        <p:cNvGrpSpPr/>
        <p:nvPr/>
      </p:nvGrpSpPr>
      <p:grpSpPr>
        <a:xfrm>
          <a:off x="0" y="0"/>
          <a:ext cx="0" cy="0"/>
          <a:chOff x="0" y="0"/>
          <a:chExt cx="0" cy="0"/>
        </a:xfrm>
      </p:grpSpPr>
      <p:sp>
        <p:nvSpPr>
          <p:cNvPr id="100" name="Google Shape;100;p9"/>
          <p:cNvSpPr txBox="1"/>
          <p:nvPr>
            <p:ph type="title"/>
          </p:nvPr>
        </p:nvSpPr>
        <p:spPr>
          <a:xfrm>
            <a:off x="294280" y="166846"/>
            <a:ext cx="2263800" cy="629100"/>
          </a:xfrm>
          <a:prstGeom prst="rect">
            <a:avLst/>
          </a:prstGeom>
          <a:noFill/>
          <a:ln>
            <a:noFill/>
          </a:ln>
        </p:spPr>
        <p:txBody>
          <a:bodyPr anchorCtr="0" anchor="t" bIns="0" lIns="0" spcFirstLastPara="1" rIns="0" wrap="square" tIns="13325">
            <a:spAutoFit/>
          </a:bodyPr>
          <a:lstStyle/>
          <a:p>
            <a:pPr indent="0" lvl="0" marL="12700" rtl="0" algn="l">
              <a:lnSpc>
                <a:spcPct val="100000"/>
              </a:lnSpc>
              <a:spcBef>
                <a:spcPts val="0"/>
              </a:spcBef>
              <a:spcAft>
                <a:spcPts val="0"/>
              </a:spcAft>
              <a:buNone/>
            </a:pPr>
            <a:r>
              <a:rPr lang="en-US" sz="4000">
                <a:solidFill>
                  <a:srgbClr val="85200C"/>
                </a:solidFill>
              </a:rPr>
              <a:t>Resultado</a:t>
            </a:r>
            <a:endParaRPr sz="4000">
              <a:solidFill>
                <a:srgbClr val="85200C"/>
              </a:solidFill>
            </a:endParaRPr>
          </a:p>
        </p:txBody>
      </p:sp>
      <p:sp>
        <p:nvSpPr>
          <p:cNvPr id="101" name="Google Shape;101;p9"/>
          <p:cNvSpPr txBox="1"/>
          <p:nvPr/>
        </p:nvSpPr>
        <p:spPr>
          <a:xfrm>
            <a:off x="295500" y="952100"/>
            <a:ext cx="8553000" cy="5939400"/>
          </a:xfrm>
          <a:prstGeom prst="rect">
            <a:avLst/>
          </a:prstGeom>
          <a:noFill/>
          <a:ln>
            <a:noFill/>
          </a:ln>
        </p:spPr>
        <p:txBody>
          <a:bodyPr anchorCtr="0" anchor="t" bIns="0" lIns="0" spcFirstLastPara="1" rIns="0" wrap="square" tIns="13325">
            <a:spAutoFit/>
          </a:bodyPr>
          <a:lstStyle/>
          <a:p>
            <a:pPr indent="0" lvl="0" marL="0" marR="5080" rtl="0" algn="just">
              <a:lnSpc>
                <a:spcPct val="100000"/>
              </a:lnSpc>
              <a:spcBef>
                <a:spcPts val="0"/>
              </a:spcBef>
              <a:spcAft>
                <a:spcPts val="0"/>
              </a:spcAft>
              <a:buNone/>
            </a:pPr>
            <a:r>
              <a:rPr b="1" lang="en-US" sz="2000">
                <a:latin typeface="Times New Roman"/>
                <a:ea typeface="Times New Roman"/>
                <a:cs typeface="Times New Roman"/>
                <a:sym typeface="Times New Roman"/>
              </a:rPr>
              <a:t>Describa los efectos positivos de la política  sugerida en la perspectiva de la administración  gubernamental, la economía, el bienestar del  ciudadano, etc.</a:t>
            </a:r>
            <a:endParaRPr b="1" sz="2000">
              <a:latin typeface="Times New Roman"/>
              <a:ea typeface="Times New Roman"/>
              <a:cs typeface="Times New Roman"/>
              <a:sym typeface="Times New Roman"/>
            </a:endParaRPr>
          </a:p>
          <a:p>
            <a:pPr indent="-267335" lvl="0" marL="812800" marR="5080" rtl="0" algn="just">
              <a:lnSpc>
                <a:spcPct val="100000"/>
              </a:lnSpc>
              <a:spcBef>
                <a:spcPts val="0"/>
              </a:spcBef>
              <a:spcAft>
                <a:spcPts val="0"/>
              </a:spcAft>
              <a:buSzPts val="2000"/>
              <a:buFont typeface="Arial"/>
              <a:buChar char="●"/>
            </a:pPr>
            <a:r>
              <a:rPr lang="en-US" sz="2000">
                <a:latin typeface="Times New Roman"/>
                <a:ea typeface="Times New Roman"/>
                <a:cs typeface="Times New Roman"/>
                <a:sym typeface="Times New Roman"/>
              </a:rPr>
              <a:t>Integración y apropiación de los jóvenes a las actividades y programas culturales de la ciudad.</a:t>
            </a:r>
            <a:endParaRPr sz="2000">
              <a:latin typeface="Times New Roman"/>
              <a:ea typeface="Times New Roman"/>
              <a:cs typeface="Times New Roman"/>
              <a:sym typeface="Times New Roman"/>
            </a:endParaRPr>
          </a:p>
          <a:p>
            <a:pPr indent="-267335" lvl="0" marL="812800" marR="5080" rtl="0" algn="just">
              <a:lnSpc>
                <a:spcPct val="100000"/>
              </a:lnSpc>
              <a:spcBef>
                <a:spcPts val="0"/>
              </a:spcBef>
              <a:spcAft>
                <a:spcPts val="0"/>
              </a:spcAft>
              <a:buSzPts val="2000"/>
              <a:buFont typeface="Arial"/>
              <a:buChar char="●"/>
            </a:pPr>
            <a:r>
              <a:rPr lang="en-US" sz="2000">
                <a:latin typeface="Times New Roman"/>
                <a:ea typeface="Times New Roman"/>
                <a:cs typeface="Times New Roman"/>
                <a:sym typeface="Times New Roman"/>
              </a:rPr>
              <a:t>Implementación de una política pública cultural que abarque todo el territorio de la Ciudad de México, respetando e integrando la diversidad cultural.</a:t>
            </a:r>
            <a:endParaRPr sz="2000">
              <a:latin typeface="Times New Roman"/>
              <a:ea typeface="Times New Roman"/>
              <a:cs typeface="Times New Roman"/>
              <a:sym typeface="Times New Roman"/>
            </a:endParaRPr>
          </a:p>
          <a:p>
            <a:pPr indent="-267335" lvl="0" marL="812800" marR="5080" rtl="0" algn="just">
              <a:lnSpc>
                <a:spcPct val="100000"/>
              </a:lnSpc>
              <a:spcBef>
                <a:spcPts val="0"/>
              </a:spcBef>
              <a:spcAft>
                <a:spcPts val="0"/>
              </a:spcAft>
              <a:buSzPts val="2000"/>
              <a:buFont typeface="Times New Roman"/>
              <a:buChar char="●"/>
            </a:pPr>
            <a:r>
              <a:rPr lang="en-US" sz="2000">
                <a:latin typeface="Times New Roman"/>
                <a:ea typeface="Times New Roman"/>
                <a:cs typeface="Times New Roman"/>
                <a:sym typeface="Times New Roman"/>
              </a:rPr>
              <a:t>Derrama económica generada a consecuencia de la difusión y acceso a eventos culturales.</a:t>
            </a:r>
            <a:endParaRPr sz="2000">
              <a:latin typeface="Times New Roman"/>
              <a:ea typeface="Times New Roman"/>
              <a:cs typeface="Times New Roman"/>
              <a:sym typeface="Times New Roman"/>
            </a:endParaRPr>
          </a:p>
          <a:p>
            <a:pPr indent="-267335" lvl="0" marL="812800" marR="5080" rtl="0" algn="just">
              <a:lnSpc>
                <a:spcPct val="100000"/>
              </a:lnSpc>
              <a:spcBef>
                <a:spcPts val="0"/>
              </a:spcBef>
              <a:spcAft>
                <a:spcPts val="0"/>
              </a:spcAft>
              <a:buSzPts val="2000"/>
              <a:buFont typeface="Times New Roman"/>
              <a:buChar char="●"/>
            </a:pPr>
            <a:r>
              <a:rPr lang="en-US" sz="2000">
                <a:latin typeface="Times New Roman"/>
                <a:ea typeface="Times New Roman"/>
                <a:cs typeface="Times New Roman"/>
                <a:sym typeface="Times New Roman"/>
              </a:rPr>
              <a:t>Mejor calidad de vida.</a:t>
            </a:r>
            <a:endParaRPr sz="2000">
              <a:latin typeface="Times New Roman"/>
              <a:ea typeface="Times New Roman"/>
              <a:cs typeface="Times New Roman"/>
              <a:sym typeface="Times New Roman"/>
            </a:endParaRPr>
          </a:p>
          <a:p>
            <a:pPr indent="0" lvl="0" marL="457200" marR="5080" rtl="0" algn="just">
              <a:lnSpc>
                <a:spcPct val="100000"/>
              </a:lnSpc>
              <a:spcBef>
                <a:spcPts val="0"/>
              </a:spcBef>
              <a:spcAft>
                <a:spcPts val="0"/>
              </a:spcAft>
              <a:buNone/>
            </a:pPr>
            <a:r>
              <a:t/>
            </a:r>
            <a:endParaRPr sz="2000">
              <a:latin typeface="Times New Roman"/>
              <a:ea typeface="Times New Roman"/>
              <a:cs typeface="Times New Roman"/>
              <a:sym typeface="Times New Roman"/>
            </a:endParaRPr>
          </a:p>
          <a:p>
            <a:pPr indent="0" lvl="0" marL="0" marR="7620" rtl="0" algn="just">
              <a:lnSpc>
                <a:spcPct val="100000"/>
              </a:lnSpc>
              <a:spcBef>
                <a:spcPts val="600"/>
              </a:spcBef>
              <a:spcAft>
                <a:spcPts val="0"/>
              </a:spcAft>
              <a:buNone/>
            </a:pPr>
            <a:r>
              <a:rPr b="1" lang="en-US" sz="2000">
                <a:latin typeface="Times New Roman"/>
                <a:ea typeface="Times New Roman"/>
                <a:cs typeface="Times New Roman"/>
                <a:sym typeface="Times New Roman"/>
              </a:rPr>
              <a:t>Describa cuál será el mayor desafío y riesgo en  el futuro.</a:t>
            </a:r>
            <a:endParaRPr b="1" sz="2000">
              <a:latin typeface="Times New Roman"/>
              <a:ea typeface="Times New Roman"/>
              <a:cs typeface="Times New Roman"/>
              <a:sym typeface="Times New Roman"/>
            </a:endParaRPr>
          </a:p>
          <a:p>
            <a:pPr indent="-267335" lvl="0" marL="812800" marR="7620" rtl="0" algn="just">
              <a:lnSpc>
                <a:spcPct val="100000"/>
              </a:lnSpc>
              <a:spcBef>
                <a:spcPts val="600"/>
              </a:spcBef>
              <a:spcAft>
                <a:spcPts val="0"/>
              </a:spcAft>
              <a:buSzPts val="2000"/>
              <a:buFont typeface="Times New Roman"/>
              <a:buChar char="●"/>
            </a:pPr>
            <a:r>
              <a:rPr lang="en-US" sz="2000">
                <a:latin typeface="Times New Roman"/>
                <a:ea typeface="Times New Roman"/>
                <a:cs typeface="Times New Roman"/>
                <a:sym typeface="Times New Roman"/>
              </a:rPr>
              <a:t>Dar</a:t>
            </a:r>
            <a:r>
              <a:rPr lang="en-US" sz="2000">
                <a:latin typeface="Times New Roman"/>
                <a:ea typeface="Times New Roman"/>
                <a:cs typeface="Times New Roman"/>
                <a:sym typeface="Times New Roman"/>
              </a:rPr>
              <a:t> continuidad a la Plataforma Cultural independientemente de los cambios a nivel de Gobierno.</a:t>
            </a:r>
            <a:endParaRPr sz="2000">
              <a:latin typeface="Times New Roman"/>
              <a:ea typeface="Times New Roman"/>
              <a:cs typeface="Times New Roman"/>
              <a:sym typeface="Times New Roman"/>
            </a:endParaRPr>
          </a:p>
          <a:p>
            <a:pPr indent="-267335" lvl="0" marL="812800" marR="7620" rtl="0" algn="just">
              <a:lnSpc>
                <a:spcPct val="100000"/>
              </a:lnSpc>
              <a:spcBef>
                <a:spcPts val="600"/>
              </a:spcBef>
              <a:spcAft>
                <a:spcPts val="0"/>
              </a:spcAft>
              <a:buSzPts val="2000"/>
              <a:buFont typeface="Times New Roman"/>
              <a:buChar char="●"/>
            </a:pPr>
            <a:r>
              <a:rPr lang="en-US" sz="2000">
                <a:latin typeface="Times New Roman"/>
                <a:ea typeface="Times New Roman"/>
                <a:cs typeface="Times New Roman"/>
                <a:sym typeface="Times New Roman"/>
              </a:rPr>
              <a:t>Contar con un presupuesto para el </a:t>
            </a:r>
            <a:r>
              <a:rPr lang="en-US" sz="2000">
                <a:latin typeface="Times New Roman"/>
                <a:ea typeface="Times New Roman"/>
                <a:cs typeface="Times New Roman"/>
                <a:sym typeface="Times New Roman"/>
              </a:rPr>
              <a:t>mantenimiento</a:t>
            </a:r>
            <a:r>
              <a:rPr lang="en-US" sz="2000">
                <a:latin typeface="Times New Roman"/>
                <a:ea typeface="Times New Roman"/>
                <a:cs typeface="Times New Roman"/>
                <a:sym typeface="Times New Roman"/>
              </a:rPr>
              <a:t> de la Plataforma Cultural.</a:t>
            </a:r>
            <a:endParaRPr sz="2000">
              <a:latin typeface="Times New Roman"/>
              <a:ea typeface="Times New Roman"/>
              <a:cs typeface="Times New Roman"/>
              <a:sym typeface="Times New Roman"/>
            </a:endParaRPr>
          </a:p>
          <a:p>
            <a:pPr indent="-267335" lvl="0" marL="812800" marR="7620" rtl="0" algn="just">
              <a:lnSpc>
                <a:spcPct val="100000"/>
              </a:lnSpc>
              <a:spcBef>
                <a:spcPts val="600"/>
              </a:spcBef>
              <a:spcAft>
                <a:spcPts val="0"/>
              </a:spcAft>
              <a:buSzPts val="2000"/>
              <a:buFont typeface="Times New Roman"/>
              <a:buChar char="●"/>
            </a:pPr>
            <a:r>
              <a:rPr lang="en-US" sz="2000">
                <a:latin typeface="Times New Roman"/>
                <a:ea typeface="Times New Roman"/>
                <a:cs typeface="Times New Roman"/>
                <a:sym typeface="Times New Roman"/>
              </a:rPr>
              <a:t>Alimentar la Plataforma de manera constante.</a:t>
            </a:r>
            <a:endParaRPr sz="2000">
              <a:latin typeface="Times New Roman"/>
              <a:ea typeface="Times New Roman"/>
              <a:cs typeface="Times New Roman"/>
              <a:sym typeface="Times New Roman"/>
            </a:endParaRPr>
          </a:p>
          <a:p>
            <a:pPr indent="0" lvl="0" marL="457200" marR="7620" rtl="0" algn="just">
              <a:lnSpc>
                <a:spcPct val="100000"/>
              </a:lnSpc>
              <a:spcBef>
                <a:spcPts val="600"/>
              </a:spcBef>
              <a:spcAft>
                <a:spcPts val="0"/>
              </a:spcAft>
              <a:buNone/>
            </a:pPr>
            <a:r>
              <a:t/>
            </a:r>
            <a:endParaRPr sz="20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2023-02-21T00:05:02Z</dcterms:created>
  <dc:creator>USER;SHRDC</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2023-02-09T00:00:00Z</vt:filetime>
  </property>
  <property fmtid="{D5CDD505-2E9C-101B-9397-08002B2CF9AE}" pid="3" name="Creator">
    <vt:lpwstr>Microsoft® PowerPoint® 2013</vt:lpwstr>
  </property>
  <property fmtid="{D5CDD505-2E9C-101B-9397-08002B2CF9AE}" pid="4" name="LastSaved">
    <vt:filetime>2023-02-21T00:00:00Z</vt:filetime>
  </property>
</Properties>
</file>