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299" r:id="rId2"/>
    <p:sldId id="305" r:id="rId3"/>
    <p:sldId id="302" r:id="rId4"/>
    <p:sldId id="292" r:id="rId5"/>
    <p:sldId id="274" r:id="rId6"/>
    <p:sldId id="269" r:id="rId7"/>
    <p:sldId id="303" r:id="rId8"/>
    <p:sldId id="307" r:id="rId9"/>
    <p:sldId id="308" r:id="rId10"/>
    <p:sldId id="309" r:id="rId11"/>
    <p:sldId id="310" r:id="rId12"/>
    <p:sldId id="306"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90"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657BEF7-55E5-4B4F-B6D6-AFB30BB42262}" type="datetimeFigureOut">
              <a:rPr lang="es-ES" smtClean="0"/>
              <a:pPr/>
              <a:t>10/12/2012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AAA83B-991D-4C47-814A-19D87D011C2C}" type="slidenum">
              <a:rPr lang="es-ES" smtClean="0"/>
              <a:pPr/>
              <a:t>‹Nº›</a:t>
            </a:fld>
            <a:endParaRPr lang="es-ES"/>
          </a:p>
        </p:txBody>
      </p:sp>
    </p:spTree>
    <p:extLst>
      <p:ext uri="{BB962C8B-B14F-4D97-AF65-F5344CB8AC3E}">
        <p14:creationId xmlns:p14="http://schemas.microsoft.com/office/powerpoint/2010/main" xmlns="" val="199876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657BEF7-55E5-4B4F-B6D6-AFB30BB42262}" type="datetimeFigureOut">
              <a:rPr lang="es-ES" smtClean="0"/>
              <a:pPr/>
              <a:t>10/12/2012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AAA83B-991D-4C47-814A-19D87D011C2C}" type="slidenum">
              <a:rPr lang="es-ES" smtClean="0"/>
              <a:pPr/>
              <a:t>‹Nº›</a:t>
            </a:fld>
            <a:endParaRPr lang="es-ES"/>
          </a:p>
        </p:txBody>
      </p:sp>
    </p:spTree>
    <p:extLst>
      <p:ext uri="{BB962C8B-B14F-4D97-AF65-F5344CB8AC3E}">
        <p14:creationId xmlns:p14="http://schemas.microsoft.com/office/powerpoint/2010/main" xmlns="" val="304007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657BEF7-55E5-4B4F-B6D6-AFB30BB42262}" type="datetimeFigureOut">
              <a:rPr lang="es-ES" smtClean="0"/>
              <a:pPr/>
              <a:t>10/12/2012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AAA83B-991D-4C47-814A-19D87D011C2C}" type="slidenum">
              <a:rPr lang="es-ES" smtClean="0"/>
              <a:pPr/>
              <a:t>‹Nº›</a:t>
            </a:fld>
            <a:endParaRPr lang="es-ES"/>
          </a:p>
        </p:txBody>
      </p:sp>
    </p:spTree>
    <p:extLst>
      <p:ext uri="{BB962C8B-B14F-4D97-AF65-F5344CB8AC3E}">
        <p14:creationId xmlns:p14="http://schemas.microsoft.com/office/powerpoint/2010/main" xmlns="" val="198372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657BEF7-55E5-4B4F-B6D6-AFB30BB42262}" type="datetimeFigureOut">
              <a:rPr lang="es-ES" smtClean="0"/>
              <a:pPr/>
              <a:t>10/12/2012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AAA83B-991D-4C47-814A-19D87D011C2C}" type="slidenum">
              <a:rPr lang="es-ES" smtClean="0"/>
              <a:pPr/>
              <a:t>‹Nº›</a:t>
            </a:fld>
            <a:endParaRPr lang="es-ES"/>
          </a:p>
        </p:txBody>
      </p:sp>
    </p:spTree>
    <p:extLst>
      <p:ext uri="{BB962C8B-B14F-4D97-AF65-F5344CB8AC3E}">
        <p14:creationId xmlns:p14="http://schemas.microsoft.com/office/powerpoint/2010/main" xmlns="" val="200646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657BEF7-55E5-4B4F-B6D6-AFB30BB42262}" type="datetimeFigureOut">
              <a:rPr lang="es-ES" smtClean="0"/>
              <a:pPr/>
              <a:t>10/12/2012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AAA83B-991D-4C47-814A-19D87D011C2C}" type="slidenum">
              <a:rPr lang="es-ES" smtClean="0"/>
              <a:pPr/>
              <a:t>‹Nº›</a:t>
            </a:fld>
            <a:endParaRPr lang="es-ES"/>
          </a:p>
        </p:txBody>
      </p:sp>
    </p:spTree>
    <p:extLst>
      <p:ext uri="{BB962C8B-B14F-4D97-AF65-F5344CB8AC3E}">
        <p14:creationId xmlns:p14="http://schemas.microsoft.com/office/powerpoint/2010/main" xmlns="" val="401454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657BEF7-55E5-4B4F-B6D6-AFB30BB42262}" type="datetimeFigureOut">
              <a:rPr lang="es-ES" smtClean="0"/>
              <a:pPr/>
              <a:t>10/12/2012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5AAA83B-991D-4C47-814A-19D87D011C2C}" type="slidenum">
              <a:rPr lang="es-ES" smtClean="0"/>
              <a:pPr/>
              <a:t>‹Nº›</a:t>
            </a:fld>
            <a:endParaRPr lang="es-ES"/>
          </a:p>
        </p:txBody>
      </p:sp>
    </p:spTree>
    <p:extLst>
      <p:ext uri="{BB962C8B-B14F-4D97-AF65-F5344CB8AC3E}">
        <p14:creationId xmlns:p14="http://schemas.microsoft.com/office/powerpoint/2010/main" xmlns="" val="1291328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657BEF7-55E5-4B4F-B6D6-AFB30BB42262}" type="datetimeFigureOut">
              <a:rPr lang="es-ES" smtClean="0"/>
              <a:pPr/>
              <a:t>10/12/2012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5AAA83B-991D-4C47-814A-19D87D011C2C}" type="slidenum">
              <a:rPr lang="es-ES" smtClean="0"/>
              <a:pPr/>
              <a:t>‹Nº›</a:t>
            </a:fld>
            <a:endParaRPr lang="es-ES"/>
          </a:p>
        </p:txBody>
      </p:sp>
    </p:spTree>
    <p:extLst>
      <p:ext uri="{BB962C8B-B14F-4D97-AF65-F5344CB8AC3E}">
        <p14:creationId xmlns:p14="http://schemas.microsoft.com/office/powerpoint/2010/main" xmlns="" val="73816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657BEF7-55E5-4B4F-B6D6-AFB30BB42262}" type="datetimeFigureOut">
              <a:rPr lang="es-ES" smtClean="0"/>
              <a:pPr/>
              <a:t>10/12/2012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5AAA83B-991D-4C47-814A-19D87D011C2C}" type="slidenum">
              <a:rPr lang="es-ES" smtClean="0"/>
              <a:pPr/>
              <a:t>‹Nº›</a:t>
            </a:fld>
            <a:endParaRPr lang="es-ES"/>
          </a:p>
        </p:txBody>
      </p:sp>
    </p:spTree>
    <p:extLst>
      <p:ext uri="{BB962C8B-B14F-4D97-AF65-F5344CB8AC3E}">
        <p14:creationId xmlns:p14="http://schemas.microsoft.com/office/powerpoint/2010/main" xmlns="" val="415256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657BEF7-55E5-4B4F-B6D6-AFB30BB42262}" type="datetimeFigureOut">
              <a:rPr lang="es-ES" smtClean="0"/>
              <a:pPr/>
              <a:t>10/12/2012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5AAA83B-991D-4C47-814A-19D87D011C2C}" type="slidenum">
              <a:rPr lang="es-ES" smtClean="0"/>
              <a:pPr/>
              <a:t>‹Nº›</a:t>
            </a:fld>
            <a:endParaRPr lang="es-ES"/>
          </a:p>
        </p:txBody>
      </p:sp>
    </p:spTree>
    <p:extLst>
      <p:ext uri="{BB962C8B-B14F-4D97-AF65-F5344CB8AC3E}">
        <p14:creationId xmlns:p14="http://schemas.microsoft.com/office/powerpoint/2010/main" xmlns="" val="23547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657BEF7-55E5-4B4F-B6D6-AFB30BB42262}" type="datetimeFigureOut">
              <a:rPr lang="es-ES" smtClean="0"/>
              <a:pPr/>
              <a:t>10/12/2012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5AAA83B-991D-4C47-814A-19D87D011C2C}" type="slidenum">
              <a:rPr lang="es-ES" smtClean="0"/>
              <a:pPr/>
              <a:t>‹Nº›</a:t>
            </a:fld>
            <a:endParaRPr lang="es-ES"/>
          </a:p>
        </p:txBody>
      </p:sp>
    </p:spTree>
    <p:extLst>
      <p:ext uri="{BB962C8B-B14F-4D97-AF65-F5344CB8AC3E}">
        <p14:creationId xmlns:p14="http://schemas.microsoft.com/office/powerpoint/2010/main" xmlns="" val="277353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657BEF7-55E5-4B4F-B6D6-AFB30BB42262}" type="datetimeFigureOut">
              <a:rPr lang="es-ES" smtClean="0"/>
              <a:pPr/>
              <a:t>10/12/2012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5AAA83B-991D-4C47-814A-19D87D011C2C}" type="slidenum">
              <a:rPr lang="es-ES" smtClean="0"/>
              <a:pPr/>
              <a:t>‹Nº›</a:t>
            </a:fld>
            <a:endParaRPr lang="es-ES"/>
          </a:p>
        </p:txBody>
      </p:sp>
    </p:spTree>
    <p:extLst>
      <p:ext uri="{BB962C8B-B14F-4D97-AF65-F5344CB8AC3E}">
        <p14:creationId xmlns:p14="http://schemas.microsoft.com/office/powerpoint/2010/main" xmlns="" val="345222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7BEF7-55E5-4B4F-B6D6-AFB30BB42262}" type="datetimeFigureOut">
              <a:rPr lang="es-ES" smtClean="0"/>
              <a:pPr/>
              <a:t>10/12/2012</a:t>
            </a:fld>
            <a:endParaRPr lang="es-ES"/>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AA83B-991D-4C47-814A-19D87D011C2C}" type="slidenum">
              <a:rPr lang="es-ES" smtClean="0"/>
              <a:pPr/>
              <a:t>‹Nº›</a:t>
            </a:fld>
            <a:endParaRPr lang="es-ES"/>
          </a:p>
        </p:txBody>
      </p:sp>
    </p:spTree>
    <p:extLst>
      <p:ext uri="{BB962C8B-B14F-4D97-AF65-F5344CB8AC3E}">
        <p14:creationId xmlns:p14="http://schemas.microsoft.com/office/powerpoint/2010/main" xmlns="" val="7990360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115617" y="2060848"/>
            <a:ext cx="6840761" cy="3960440"/>
          </a:xfrm>
        </p:spPr>
        <p:txBody>
          <a:bodyPr>
            <a:normAutofit/>
          </a:bodyPr>
          <a:lstStyle/>
          <a:p>
            <a:endParaRPr lang="es-ES" sz="1400" dirty="0">
              <a:solidFill>
                <a:schemeClr val="tx2">
                  <a:lumMod val="50000"/>
                </a:schemeClr>
              </a:solidFill>
            </a:endParaRPr>
          </a:p>
          <a:p>
            <a:endParaRPr lang="es-ES" sz="1400" dirty="0">
              <a:solidFill>
                <a:schemeClr val="tx2">
                  <a:lumMod val="50000"/>
                </a:schemeClr>
              </a:solidFill>
            </a:endParaRPr>
          </a:p>
          <a:p>
            <a:endParaRPr lang="es-ES" sz="3600" dirty="0" smtClean="0">
              <a:solidFill>
                <a:schemeClr val="tx2">
                  <a:lumMod val="50000"/>
                </a:schemeClr>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smtClean="0">
              <a:solidFill>
                <a:schemeClr val="tx1"/>
              </a:solidFill>
            </a:endParaRPr>
          </a:p>
        </p:txBody>
      </p:sp>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745208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2 Marcador de texto"/>
          <p:cNvSpPr>
            <a:spLocks noGrp="1"/>
          </p:cNvSpPr>
          <p:nvPr>
            <p:ph type="body" idx="1"/>
          </p:nvPr>
        </p:nvSpPr>
        <p:spPr>
          <a:xfrm>
            <a:off x="1115617" y="2060848"/>
            <a:ext cx="6840761" cy="3960440"/>
          </a:xfrm>
        </p:spPr>
        <p:txBody>
          <a:bodyPr>
            <a:normAutofit/>
          </a:bodyPr>
          <a:lstStyle/>
          <a:p>
            <a:endParaRPr lang="es-ES" sz="1400" dirty="0">
              <a:solidFill>
                <a:schemeClr val="tx2">
                  <a:lumMod val="50000"/>
                </a:schemeClr>
              </a:solidFill>
            </a:endParaRPr>
          </a:p>
          <a:p>
            <a:endParaRPr lang="es-ES" sz="1400" dirty="0">
              <a:solidFill>
                <a:schemeClr val="tx2">
                  <a:lumMod val="50000"/>
                </a:schemeClr>
              </a:solidFill>
            </a:endParaRPr>
          </a:p>
          <a:p>
            <a:endParaRPr lang="es-ES" sz="3600" dirty="0" smtClean="0">
              <a:solidFill>
                <a:schemeClr val="tx2">
                  <a:lumMod val="50000"/>
                </a:schemeClr>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smtClean="0">
              <a:solidFill>
                <a:schemeClr val="tx1"/>
              </a:solidFill>
            </a:endParaRPr>
          </a:p>
        </p:txBody>
      </p:sp>
      <p:sp>
        <p:nvSpPr>
          <p:cNvPr id="2" name="1 CuadroTexto"/>
          <p:cNvSpPr txBox="1"/>
          <p:nvPr/>
        </p:nvSpPr>
        <p:spPr>
          <a:xfrm>
            <a:off x="1835696" y="980729"/>
            <a:ext cx="5112568" cy="5816977"/>
          </a:xfrm>
          <a:prstGeom prst="rect">
            <a:avLst/>
          </a:prstGeom>
          <a:noFill/>
        </p:spPr>
        <p:txBody>
          <a:bodyPr wrap="square" rtlCol="0">
            <a:spAutoFit/>
          </a:bodyPr>
          <a:lstStyle/>
          <a:p>
            <a:r>
              <a:rPr lang="es-ES" sz="1300" dirty="0">
                <a:solidFill>
                  <a:prstClr val="black"/>
                </a:solidFill>
              </a:rPr>
              <a:t>Actuación en la E.A.T. del INBA generación 1972-76</a:t>
            </a:r>
          </a:p>
          <a:p>
            <a:r>
              <a:rPr lang="es-ES" sz="1300" dirty="0" smtClean="0">
                <a:solidFill>
                  <a:prstClr val="black"/>
                </a:solidFill>
              </a:rPr>
              <a:t>En </a:t>
            </a:r>
            <a:r>
              <a:rPr lang="es-ES" sz="1300" dirty="0">
                <a:solidFill>
                  <a:prstClr val="black"/>
                </a:solidFill>
              </a:rPr>
              <a:t>Teatro ha colaborado, entre otros, con los siguientes directores: Martha Luna, Juan José Gurrola, José Tamayo, </a:t>
            </a:r>
            <a:r>
              <a:rPr lang="es-ES" sz="1300" dirty="0" err="1">
                <a:solidFill>
                  <a:prstClr val="black"/>
                </a:solidFill>
              </a:rPr>
              <a:t>Krzystof</a:t>
            </a:r>
            <a:r>
              <a:rPr lang="es-ES" sz="1300" dirty="0">
                <a:solidFill>
                  <a:prstClr val="black"/>
                </a:solidFill>
              </a:rPr>
              <a:t> </a:t>
            </a:r>
            <a:r>
              <a:rPr lang="es-ES" sz="1300" dirty="0" err="1">
                <a:solidFill>
                  <a:prstClr val="black"/>
                </a:solidFill>
              </a:rPr>
              <a:t>Jasinsky</a:t>
            </a:r>
            <a:r>
              <a:rPr lang="es-ES" sz="1300" dirty="0">
                <a:solidFill>
                  <a:prstClr val="black"/>
                </a:solidFill>
              </a:rPr>
              <a:t>, Lorenzo de Rodas, Nancy Cárdenas, Julio Castillo, Mercedes de la Cruz, Estela Leñero, </a:t>
            </a:r>
            <a:r>
              <a:rPr lang="es-ES" sz="1300" dirty="0" err="1">
                <a:solidFill>
                  <a:prstClr val="black"/>
                </a:solidFill>
              </a:rPr>
              <a:t>Maruxa</a:t>
            </a:r>
            <a:r>
              <a:rPr lang="es-ES" sz="1300" dirty="0">
                <a:solidFill>
                  <a:prstClr val="black"/>
                </a:solidFill>
              </a:rPr>
              <a:t> </a:t>
            </a:r>
            <a:r>
              <a:rPr lang="es-ES" sz="1300" dirty="0" err="1">
                <a:solidFill>
                  <a:prstClr val="black"/>
                </a:solidFill>
              </a:rPr>
              <a:t>Vilalta</a:t>
            </a:r>
            <a:r>
              <a:rPr lang="es-ES" sz="1300" dirty="0">
                <a:solidFill>
                  <a:prstClr val="black"/>
                </a:solidFill>
              </a:rPr>
              <a:t>, Carmina Narro.</a:t>
            </a:r>
          </a:p>
          <a:p>
            <a:r>
              <a:rPr lang="es-ES" sz="800" dirty="0">
                <a:solidFill>
                  <a:prstClr val="black"/>
                </a:solidFill>
              </a:rPr>
              <a:t> </a:t>
            </a:r>
          </a:p>
          <a:p>
            <a:r>
              <a:rPr lang="es-ES" sz="1300" dirty="0">
                <a:solidFill>
                  <a:prstClr val="black"/>
                </a:solidFill>
              </a:rPr>
              <a:t>En su trayectoria ha trabajado en múltiples proyectos escénicos con productores de toda índole y con las instituciones del estado que difunden la </a:t>
            </a:r>
            <a:r>
              <a:rPr lang="es-ES" sz="1300" dirty="0" smtClean="0">
                <a:solidFill>
                  <a:prstClr val="black"/>
                </a:solidFill>
              </a:rPr>
              <a:t>cultura. Participa </a:t>
            </a:r>
            <a:r>
              <a:rPr lang="es-ES" sz="1300" dirty="0">
                <a:solidFill>
                  <a:prstClr val="black"/>
                </a:solidFill>
              </a:rPr>
              <a:t>como actor para la Televisión Educativa: UTE, ILCE, CANAL 11.</a:t>
            </a:r>
          </a:p>
          <a:p>
            <a:r>
              <a:rPr lang="es-ES" sz="800" dirty="0">
                <a:solidFill>
                  <a:prstClr val="black"/>
                </a:solidFill>
              </a:rPr>
              <a:t> </a:t>
            </a:r>
          </a:p>
          <a:p>
            <a:r>
              <a:rPr lang="es-ES" sz="1300" dirty="0">
                <a:solidFill>
                  <a:prstClr val="black"/>
                </a:solidFill>
              </a:rPr>
              <a:t>Actúa en diversos roles secundarios en telenovelas y proyectos especiales de </a:t>
            </a:r>
            <a:r>
              <a:rPr lang="es-ES" sz="1300" dirty="0" smtClean="0">
                <a:solidFill>
                  <a:prstClr val="black"/>
                </a:solidFill>
              </a:rPr>
              <a:t>Televisa. Participa </a:t>
            </a:r>
            <a:r>
              <a:rPr lang="es-ES" sz="1300" dirty="0">
                <a:solidFill>
                  <a:prstClr val="black"/>
                </a:solidFill>
              </a:rPr>
              <a:t>en videos de ficción con universidades públicas y privadas, en programas con formato y distribución diversa para productoras independientes, así como en programas didácticos para la televisión Estadounidense.  </a:t>
            </a:r>
          </a:p>
          <a:p>
            <a:r>
              <a:rPr lang="es-ES" sz="800" dirty="0">
                <a:solidFill>
                  <a:prstClr val="black"/>
                </a:solidFill>
              </a:rPr>
              <a:t> </a:t>
            </a:r>
          </a:p>
          <a:p>
            <a:r>
              <a:rPr lang="es-ES" sz="1300" dirty="0">
                <a:solidFill>
                  <a:prstClr val="black"/>
                </a:solidFill>
              </a:rPr>
              <a:t>Es especialista en la corriente de la mima contemporánea y la expresión corporal. </a:t>
            </a:r>
            <a:r>
              <a:rPr lang="es-ES" sz="1300" dirty="0" smtClean="0">
                <a:solidFill>
                  <a:prstClr val="black"/>
                </a:solidFill>
              </a:rPr>
              <a:t>En </a:t>
            </a:r>
            <a:r>
              <a:rPr lang="es-ES" sz="1300" dirty="0">
                <a:solidFill>
                  <a:prstClr val="black"/>
                </a:solidFill>
              </a:rPr>
              <a:t>cine ha participado en largometrajes de Rafael Montero, Cristian González, Gabriel Soriano, Alejandro </a:t>
            </a:r>
            <a:r>
              <a:rPr lang="es-ES" sz="1300" dirty="0" err="1">
                <a:solidFill>
                  <a:prstClr val="black"/>
                </a:solidFill>
              </a:rPr>
              <a:t>Springal</a:t>
            </a:r>
            <a:r>
              <a:rPr lang="es-ES" sz="1300" dirty="0">
                <a:solidFill>
                  <a:prstClr val="black"/>
                </a:solidFill>
              </a:rPr>
              <a:t> y Amir Galván, así mismo en seis cortometrajes de CUEC- UNAM </a:t>
            </a:r>
          </a:p>
          <a:p>
            <a:r>
              <a:rPr lang="es-ES" sz="800" dirty="0">
                <a:solidFill>
                  <a:prstClr val="black"/>
                </a:solidFill>
              </a:rPr>
              <a:t> </a:t>
            </a:r>
          </a:p>
          <a:p>
            <a:r>
              <a:rPr lang="es-ES" sz="1300" dirty="0">
                <a:solidFill>
                  <a:prstClr val="black"/>
                </a:solidFill>
              </a:rPr>
              <a:t>Su labor abarca: Teatro formal, musical, de muñecos, ritual, escolar, callejero, animación, performance, cabaret, doblaje, videoclip, diseño coreográfico, dirección escénica, televisión y cine. </a:t>
            </a:r>
          </a:p>
          <a:p>
            <a:r>
              <a:rPr lang="es-ES" sz="800" dirty="0">
                <a:solidFill>
                  <a:prstClr val="black"/>
                </a:solidFill>
              </a:rPr>
              <a:t> </a:t>
            </a:r>
          </a:p>
          <a:p>
            <a:r>
              <a:rPr lang="es-ES" sz="1300" dirty="0">
                <a:solidFill>
                  <a:prstClr val="black"/>
                </a:solidFill>
              </a:rPr>
              <a:t>Actor en activo, su labor como ejecutante y su participación en los procesos de producción continúa</a:t>
            </a:r>
            <a:r>
              <a:rPr lang="es-ES" sz="1300" dirty="0" smtClean="0">
                <a:solidFill>
                  <a:prstClr val="black"/>
                </a:solidFill>
              </a:rPr>
              <a:t>. Actuación en </a:t>
            </a:r>
            <a:r>
              <a:rPr lang="es-ES" sz="1400" dirty="0">
                <a:solidFill>
                  <a:prstClr val="black"/>
                </a:solidFill>
              </a:rPr>
              <a:t>“Agarrados por la Cola!”.</a:t>
            </a:r>
          </a:p>
          <a:p>
            <a:endParaRPr lang="es-ES" sz="1300" dirty="0">
              <a:solidFill>
                <a:prstClr val="black"/>
              </a:solidFill>
            </a:endParaRPr>
          </a:p>
        </p:txBody>
      </p:sp>
      <p:sp>
        <p:nvSpPr>
          <p:cNvPr id="6" name="5 CuadroTexto"/>
          <p:cNvSpPr txBox="1"/>
          <p:nvPr/>
        </p:nvSpPr>
        <p:spPr>
          <a:xfrm>
            <a:off x="1870406" y="404665"/>
            <a:ext cx="2748573" cy="461665"/>
          </a:xfrm>
          <a:prstGeom prst="rect">
            <a:avLst/>
          </a:prstGeom>
          <a:noFill/>
        </p:spPr>
        <p:txBody>
          <a:bodyPr wrap="none" rtlCol="0">
            <a:spAutoFit/>
          </a:bodyPr>
          <a:lstStyle/>
          <a:p>
            <a:r>
              <a:rPr lang="es-MX" sz="2400" dirty="0" smtClean="0">
                <a:solidFill>
                  <a:prstClr val="black"/>
                </a:solidFill>
              </a:rPr>
              <a:t>EVARISTO VALVERDE</a:t>
            </a:r>
          </a:p>
        </p:txBody>
      </p:sp>
      <p:pic>
        <p:nvPicPr>
          <p:cNvPr id="8" name="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20272" y="980729"/>
            <a:ext cx="1732976" cy="2598869"/>
          </a:xfrm>
          <a:prstGeom prst="rect">
            <a:avLst/>
          </a:prstGeom>
          <a:effectLst/>
        </p:spPr>
      </p:pic>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20272" y="4005065"/>
            <a:ext cx="1732979" cy="2049760"/>
          </a:xfrm>
          <a:prstGeom prst="rect">
            <a:avLst/>
          </a:prstGeom>
        </p:spPr>
      </p:pic>
      <p:sp>
        <p:nvSpPr>
          <p:cNvPr id="9" name="8 CuadroTexto"/>
          <p:cNvSpPr txBox="1"/>
          <p:nvPr/>
        </p:nvSpPr>
        <p:spPr>
          <a:xfrm>
            <a:off x="107504" y="2780928"/>
            <a:ext cx="1555234" cy="3939540"/>
          </a:xfrm>
          <a:prstGeom prst="rect">
            <a:avLst/>
          </a:prstGeom>
          <a:noFill/>
        </p:spPr>
        <p:txBody>
          <a:bodyPr wrap="none" rtlCol="0">
            <a:spAutoFit/>
          </a:bodyPr>
          <a:lstStyle/>
          <a:p>
            <a:r>
              <a:rPr lang="es-MX" sz="1000" dirty="0" smtClean="0"/>
              <a:t>Lic. María Montaño</a:t>
            </a:r>
          </a:p>
          <a:p>
            <a:r>
              <a:rPr lang="es-MX" sz="1000" dirty="0" smtClean="0"/>
              <a:t>Presidente</a:t>
            </a:r>
          </a:p>
          <a:p>
            <a:endParaRPr lang="es-MX" sz="1000" dirty="0" smtClean="0"/>
          </a:p>
          <a:p>
            <a:r>
              <a:rPr lang="es-MX" sz="1000" dirty="0" smtClean="0"/>
              <a:t>Lic. Luis Arturo Trejo</a:t>
            </a:r>
          </a:p>
          <a:p>
            <a:r>
              <a:rPr lang="es-MX" sz="1000" dirty="0" smtClean="0"/>
              <a:t>Director Asesor</a:t>
            </a:r>
          </a:p>
          <a:p>
            <a:endParaRPr lang="es-MX" sz="1000" dirty="0" smtClean="0"/>
          </a:p>
          <a:p>
            <a:r>
              <a:rPr lang="es-MX" sz="1000" dirty="0" smtClean="0"/>
              <a:t>Lic. Daniel Castillo Villeda</a:t>
            </a:r>
          </a:p>
          <a:p>
            <a:r>
              <a:rPr lang="es-MX" sz="1000" dirty="0" smtClean="0"/>
              <a:t>Relaciones Públicas</a:t>
            </a:r>
          </a:p>
          <a:p>
            <a:endParaRPr lang="es-MX" sz="1000" dirty="0" smtClean="0"/>
          </a:p>
          <a:p>
            <a:r>
              <a:rPr lang="es-MX" sz="1000" dirty="0" smtClean="0"/>
              <a:t>Lic. Ernesto Partida</a:t>
            </a:r>
          </a:p>
          <a:p>
            <a:r>
              <a:rPr lang="es-MX" sz="1000" dirty="0" smtClean="0"/>
              <a:t>Reseña Histórica</a:t>
            </a:r>
          </a:p>
          <a:p>
            <a:endParaRPr lang="es-MX" sz="1000" dirty="0" smtClean="0"/>
          </a:p>
          <a:p>
            <a:r>
              <a:rPr lang="es-MX" sz="1000" dirty="0" smtClean="0"/>
              <a:t>Lic. Marco Antonio Guerra</a:t>
            </a:r>
          </a:p>
          <a:p>
            <a:r>
              <a:rPr lang="es-MX" sz="1000" dirty="0" smtClean="0"/>
              <a:t>Asesor Académico</a:t>
            </a:r>
          </a:p>
          <a:p>
            <a:endParaRPr lang="es-MX" sz="1000" dirty="0" smtClean="0"/>
          </a:p>
          <a:p>
            <a:r>
              <a:rPr lang="es-MX" sz="1000" dirty="0" smtClean="0"/>
              <a:t>Domingo García</a:t>
            </a:r>
          </a:p>
          <a:p>
            <a:r>
              <a:rPr lang="es-MX" sz="1000" dirty="0" smtClean="0"/>
              <a:t>Impresión Gráfica</a:t>
            </a:r>
          </a:p>
          <a:p>
            <a:endParaRPr lang="es-MX" sz="800" dirty="0" smtClean="0"/>
          </a:p>
          <a:p>
            <a:endParaRPr lang="es-MX" sz="800" dirty="0" smtClean="0"/>
          </a:p>
          <a:p>
            <a:endParaRPr lang="es-MX" sz="800" dirty="0" smtClean="0"/>
          </a:p>
          <a:p>
            <a:endParaRPr lang="es-MX" sz="800" dirty="0" smtClean="0"/>
          </a:p>
          <a:p>
            <a:r>
              <a:rPr lang="es-MX" sz="800" dirty="0" smtClean="0"/>
              <a:t>Altamirano 105 Despacho 10</a:t>
            </a:r>
          </a:p>
          <a:p>
            <a:r>
              <a:rPr lang="es-MX" sz="800" dirty="0" smtClean="0"/>
              <a:t>Col. San Rafael, C.P. 06470</a:t>
            </a:r>
          </a:p>
          <a:p>
            <a:r>
              <a:rPr lang="es-MX" sz="800" dirty="0" smtClean="0"/>
              <a:t>Del. Cuauhtémoc. México D.F.</a:t>
            </a:r>
          </a:p>
          <a:p>
            <a:r>
              <a:rPr lang="es-MX" sz="800" dirty="0" smtClean="0"/>
              <a:t>Tel: 5535-9597  </a:t>
            </a:r>
          </a:p>
          <a:p>
            <a:r>
              <a:rPr lang="es-MX" sz="800" dirty="0" smtClean="0"/>
              <a:t>04455 1233-6272</a:t>
            </a:r>
          </a:p>
          <a:p>
            <a:r>
              <a:rPr lang="es-MX" sz="800" dirty="0" smtClean="0"/>
              <a:t>04455 1193-6982</a:t>
            </a:r>
            <a:endParaRPr lang="es-ES" sz="1000" dirty="0"/>
          </a:p>
        </p:txBody>
      </p:sp>
    </p:spTree>
    <p:extLst>
      <p:ext uri="{BB962C8B-B14F-4D97-AF65-F5344CB8AC3E}">
        <p14:creationId xmlns:p14="http://schemas.microsoft.com/office/powerpoint/2010/main" xmlns="" val="182767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1 CuadroTexto"/>
          <p:cNvSpPr txBox="1"/>
          <p:nvPr/>
        </p:nvSpPr>
        <p:spPr>
          <a:xfrm>
            <a:off x="1907706" y="794321"/>
            <a:ext cx="4910295" cy="6001643"/>
          </a:xfrm>
          <a:prstGeom prst="rect">
            <a:avLst/>
          </a:prstGeom>
          <a:noFill/>
        </p:spPr>
        <p:txBody>
          <a:bodyPr wrap="square" rtlCol="0">
            <a:spAutoFit/>
          </a:bodyPr>
          <a:lstStyle/>
          <a:p>
            <a:r>
              <a:rPr lang="es-ES" sz="1600" dirty="0" smtClean="0">
                <a:solidFill>
                  <a:prstClr val="black"/>
                </a:solidFill>
              </a:rPr>
              <a:t>Gran actor y productor de teatro desde niño, hijo del gran comediante </a:t>
            </a:r>
            <a:r>
              <a:rPr lang="es-ES" sz="1600" dirty="0">
                <a:solidFill>
                  <a:prstClr val="black"/>
                </a:solidFill>
              </a:rPr>
              <a:t>M</a:t>
            </a:r>
            <a:r>
              <a:rPr lang="es-ES" sz="1600" dirty="0" smtClean="0">
                <a:solidFill>
                  <a:prstClr val="black"/>
                </a:solidFill>
              </a:rPr>
              <a:t>auricio Herrera, heredó su talento y capacidad empresarial.</a:t>
            </a:r>
          </a:p>
          <a:p>
            <a:r>
              <a:rPr lang="es-ES" sz="800" dirty="0" smtClean="0">
                <a:solidFill>
                  <a:prstClr val="black"/>
                </a:solidFill>
              </a:rPr>
              <a:t> </a:t>
            </a:r>
          </a:p>
          <a:p>
            <a:r>
              <a:rPr lang="es-ES" sz="1600" b="1" dirty="0" smtClean="0">
                <a:solidFill>
                  <a:prstClr val="black"/>
                </a:solidFill>
              </a:rPr>
              <a:t>TEATRO:</a:t>
            </a:r>
          </a:p>
          <a:p>
            <a:r>
              <a:rPr lang="es-ES" sz="1600" dirty="0" smtClean="0">
                <a:solidFill>
                  <a:prstClr val="black"/>
                </a:solidFill>
              </a:rPr>
              <a:t>“Divorciémonos mi amor”, </a:t>
            </a:r>
            <a:r>
              <a:rPr lang="es-ES" sz="1600" dirty="0" err="1">
                <a:solidFill>
                  <a:prstClr val="black"/>
                </a:solidFill>
              </a:rPr>
              <a:t>D</a:t>
            </a:r>
            <a:r>
              <a:rPr lang="es-ES" sz="1600" dirty="0" err="1" smtClean="0">
                <a:solidFill>
                  <a:prstClr val="black"/>
                </a:solidFill>
              </a:rPr>
              <a:t>¨buffo</a:t>
            </a:r>
            <a:r>
              <a:rPr lang="es-ES" sz="1600" dirty="0" smtClean="0">
                <a:solidFill>
                  <a:prstClr val="black"/>
                </a:solidFill>
              </a:rPr>
              <a:t> para </a:t>
            </a:r>
            <a:r>
              <a:rPr lang="es-ES" sz="1600" dirty="0" err="1">
                <a:solidFill>
                  <a:prstClr val="black"/>
                </a:solidFill>
              </a:rPr>
              <a:t>F</a:t>
            </a:r>
            <a:r>
              <a:rPr lang="es-ES" sz="1600" dirty="0" err="1" smtClean="0">
                <a:solidFill>
                  <a:prstClr val="black"/>
                </a:solidFill>
              </a:rPr>
              <a:t>rankenstein</a:t>
            </a:r>
            <a:r>
              <a:rPr lang="es-ES" sz="1600" dirty="0" smtClean="0">
                <a:solidFill>
                  <a:prstClr val="black"/>
                </a:solidFill>
              </a:rPr>
              <a:t>”, “Un amante a la medida”, “Tres parejas disparejas”, “Abracadabra”, “La leyenda de </a:t>
            </a:r>
            <a:r>
              <a:rPr lang="es-ES" sz="1600" dirty="0" err="1">
                <a:solidFill>
                  <a:prstClr val="black"/>
                </a:solidFill>
              </a:rPr>
              <a:t>G</a:t>
            </a:r>
            <a:r>
              <a:rPr lang="es-ES" sz="1600" dirty="0" err="1" smtClean="0">
                <a:solidFill>
                  <a:prstClr val="black"/>
                </a:solidFill>
              </a:rPr>
              <a:t>urutaka</a:t>
            </a:r>
            <a:r>
              <a:rPr lang="es-ES" sz="1600" dirty="0" smtClean="0">
                <a:solidFill>
                  <a:prstClr val="black"/>
                </a:solidFill>
              </a:rPr>
              <a:t>”, “Por eso seguimos como seguimos”, “Un cuento de navidad”, “Sueños de </a:t>
            </a:r>
            <a:r>
              <a:rPr lang="es-ES" sz="1600" dirty="0">
                <a:solidFill>
                  <a:prstClr val="black"/>
                </a:solidFill>
              </a:rPr>
              <a:t>E</a:t>
            </a:r>
            <a:r>
              <a:rPr lang="es-ES" sz="1600" dirty="0" smtClean="0">
                <a:solidFill>
                  <a:prstClr val="black"/>
                </a:solidFill>
              </a:rPr>
              <a:t>instein”, “</a:t>
            </a:r>
            <a:r>
              <a:rPr lang="es-ES" sz="1600" dirty="0" err="1">
                <a:solidFill>
                  <a:prstClr val="black"/>
                </a:solidFill>
              </a:rPr>
              <a:t>F</a:t>
            </a:r>
            <a:r>
              <a:rPr lang="es-ES" sz="1600" dirty="0" err="1" smtClean="0">
                <a:solidFill>
                  <a:prstClr val="black"/>
                </a:solidFill>
              </a:rPr>
              <a:t>oxestein</a:t>
            </a:r>
            <a:r>
              <a:rPr lang="es-ES" sz="1600" dirty="0" smtClean="0">
                <a:solidFill>
                  <a:prstClr val="black"/>
                </a:solidFill>
              </a:rPr>
              <a:t>”, “El mercader de </a:t>
            </a:r>
            <a:r>
              <a:rPr lang="es-ES" sz="1600" dirty="0">
                <a:solidFill>
                  <a:prstClr val="black"/>
                </a:solidFill>
              </a:rPr>
              <a:t>V</a:t>
            </a:r>
            <a:r>
              <a:rPr lang="es-ES" sz="1600" dirty="0" smtClean="0">
                <a:solidFill>
                  <a:prstClr val="black"/>
                </a:solidFill>
              </a:rPr>
              <a:t>enecia”, “10” El marido perfecto”, “las Reinas”,  “Se infiel y no mires con quién”, “Ahí va la novia</a:t>
            </a:r>
            <a:r>
              <a:rPr lang="es-ES" sz="1600" dirty="0">
                <a:solidFill>
                  <a:prstClr val="black"/>
                </a:solidFill>
              </a:rPr>
              <a:t>”, “Agarrados por la Cola!”.</a:t>
            </a:r>
          </a:p>
          <a:p>
            <a:r>
              <a:rPr lang="es-ES" sz="800" dirty="0" smtClean="0">
                <a:solidFill>
                  <a:srgbClr val="FF0000"/>
                </a:solidFill>
              </a:rPr>
              <a:t> </a:t>
            </a:r>
          </a:p>
          <a:p>
            <a:r>
              <a:rPr lang="es-ES" sz="1600" b="1" dirty="0" smtClean="0">
                <a:solidFill>
                  <a:prstClr val="black"/>
                </a:solidFill>
              </a:rPr>
              <a:t>TELEVISION:</a:t>
            </a:r>
          </a:p>
          <a:p>
            <a:r>
              <a:rPr lang="es-ES" sz="1600" dirty="0" smtClean="0">
                <a:solidFill>
                  <a:prstClr val="black"/>
                </a:solidFill>
              </a:rPr>
              <a:t>“</a:t>
            </a:r>
            <a:r>
              <a:rPr lang="es-ES" sz="1600" dirty="0" err="1" smtClean="0">
                <a:solidFill>
                  <a:prstClr val="black"/>
                </a:solidFill>
              </a:rPr>
              <a:t>Futshow</a:t>
            </a:r>
            <a:r>
              <a:rPr lang="es-ES" sz="1600" dirty="0" smtClean="0">
                <a:solidFill>
                  <a:prstClr val="black"/>
                </a:solidFill>
              </a:rPr>
              <a:t>”, “</a:t>
            </a:r>
            <a:r>
              <a:rPr lang="es-ES" sz="1600" dirty="0" err="1">
                <a:solidFill>
                  <a:prstClr val="black"/>
                </a:solidFill>
              </a:rPr>
              <a:t>C</a:t>
            </a:r>
            <a:r>
              <a:rPr lang="es-ES" sz="1600" dirty="0" err="1" smtClean="0">
                <a:solidFill>
                  <a:prstClr val="black"/>
                </a:solidFill>
              </a:rPr>
              <a:t>hiquitibum</a:t>
            </a:r>
            <a:r>
              <a:rPr lang="es-ES" sz="1600" dirty="0" smtClean="0">
                <a:solidFill>
                  <a:prstClr val="black"/>
                </a:solidFill>
              </a:rPr>
              <a:t>”, “La parodia”. “Estrellas  TV L.A.”, “Hoy”, “</a:t>
            </a:r>
            <a:r>
              <a:rPr lang="es-ES" sz="1600" dirty="0" err="1" smtClean="0">
                <a:solidFill>
                  <a:prstClr val="black"/>
                </a:solidFill>
              </a:rPr>
              <a:t>Jeopardy</a:t>
            </a:r>
            <a:r>
              <a:rPr lang="es-ES" sz="1600" dirty="0" smtClean="0">
                <a:solidFill>
                  <a:prstClr val="black"/>
                </a:solidFill>
              </a:rPr>
              <a:t>!” y varios más.</a:t>
            </a:r>
            <a:endParaRPr lang="es-ES" sz="1600" dirty="0" smtClean="0">
              <a:solidFill>
                <a:srgbClr val="FF0000"/>
              </a:solidFill>
            </a:endParaRPr>
          </a:p>
          <a:p>
            <a:r>
              <a:rPr lang="es-ES" sz="800" dirty="0" smtClean="0">
                <a:solidFill>
                  <a:prstClr val="black"/>
                </a:solidFill>
              </a:rPr>
              <a:t>  </a:t>
            </a:r>
          </a:p>
          <a:p>
            <a:r>
              <a:rPr lang="es-ES" sz="1600" b="1" dirty="0" smtClean="0">
                <a:solidFill>
                  <a:prstClr val="black"/>
                </a:solidFill>
              </a:rPr>
              <a:t>CINE:</a:t>
            </a:r>
          </a:p>
          <a:p>
            <a:r>
              <a:rPr lang="es-ES" sz="1600" dirty="0" smtClean="0">
                <a:solidFill>
                  <a:prstClr val="black"/>
                </a:solidFill>
              </a:rPr>
              <a:t>“Qué vivan los muertos”, “Espinas”, “La Tregua”, “Maltrato”, “Oye!”, “La Espiritista”, “manos arriba”, “El Bar”, “Extremos por ella” y varias producciones más.</a:t>
            </a:r>
          </a:p>
          <a:p>
            <a:r>
              <a:rPr lang="es-ES" sz="800" dirty="0" smtClean="0">
                <a:solidFill>
                  <a:prstClr val="black"/>
                </a:solidFill>
              </a:rPr>
              <a:t> </a:t>
            </a:r>
          </a:p>
          <a:p>
            <a:r>
              <a:rPr lang="es-ES" sz="1600" dirty="0" smtClean="0">
                <a:solidFill>
                  <a:prstClr val="black"/>
                </a:solidFill>
              </a:rPr>
              <a:t>Su experiencia en producción teatral lo a llevado a producir 13 puestas en escena de las cuales han sido premiadas y reconocidas por los críticos de teatro.</a:t>
            </a:r>
            <a:endParaRPr lang="es-ES" sz="1600" dirty="0">
              <a:solidFill>
                <a:prstClr val="black"/>
              </a:solidFill>
            </a:endParaRPr>
          </a:p>
        </p:txBody>
      </p:sp>
      <p:sp>
        <p:nvSpPr>
          <p:cNvPr id="6" name="5 CuadroTexto"/>
          <p:cNvSpPr txBox="1"/>
          <p:nvPr/>
        </p:nvSpPr>
        <p:spPr>
          <a:xfrm>
            <a:off x="1887823" y="332657"/>
            <a:ext cx="2909514" cy="461665"/>
          </a:xfrm>
          <a:prstGeom prst="rect">
            <a:avLst/>
          </a:prstGeom>
          <a:noFill/>
        </p:spPr>
        <p:txBody>
          <a:bodyPr wrap="none" rtlCol="0">
            <a:spAutoFit/>
          </a:bodyPr>
          <a:lstStyle/>
          <a:p>
            <a:r>
              <a:rPr lang="es-MX" sz="2400" dirty="0" smtClean="0">
                <a:solidFill>
                  <a:prstClr val="black"/>
                </a:solidFill>
              </a:rPr>
              <a:t>ALEJANDRO HERRERA</a:t>
            </a:r>
            <a:endParaRPr lang="es-ES" sz="2400" dirty="0">
              <a:solidFill>
                <a:prstClr val="black"/>
              </a:solidFill>
            </a:endParaRPr>
          </a:p>
        </p:txBody>
      </p:sp>
      <p:pic>
        <p:nvPicPr>
          <p:cNvPr id="1026" name="Picture 2" descr="C:\Users\hp\SkyDrive\Documentos\EMPRESAS\CUENTAS\Maria Montaño\Elenco\Alejandro Herrera\JMS_044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4248" y="548680"/>
            <a:ext cx="1872208" cy="281904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hp\SkyDrive\Documentos\EMPRESAS\CUENTAS\Maria Montaño\Elenco\Alejandro Herrera\JMS_044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18001" y="3582994"/>
            <a:ext cx="1858457" cy="279833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CuadroTexto"/>
          <p:cNvSpPr txBox="1"/>
          <p:nvPr/>
        </p:nvSpPr>
        <p:spPr>
          <a:xfrm>
            <a:off x="107504" y="2780928"/>
            <a:ext cx="1555234" cy="3939540"/>
          </a:xfrm>
          <a:prstGeom prst="rect">
            <a:avLst/>
          </a:prstGeom>
          <a:noFill/>
        </p:spPr>
        <p:txBody>
          <a:bodyPr wrap="none" rtlCol="0">
            <a:spAutoFit/>
          </a:bodyPr>
          <a:lstStyle/>
          <a:p>
            <a:r>
              <a:rPr lang="es-MX" sz="1000" dirty="0" smtClean="0"/>
              <a:t>Lic. María Montaño</a:t>
            </a:r>
          </a:p>
          <a:p>
            <a:r>
              <a:rPr lang="es-MX" sz="1000" dirty="0" smtClean="0"/>
              <a:t>Presidente</a:t>
            </a:r>
          </a:p>
          <a:p>
            <a:endParaRPr lang="es-MX" sz="1000" dirty="0" smtClean="0"/>
          </a:p>
          <a:p>
            <a:r>
              <a:rPr lang="es-MX" sz="1000" dirty="0" smtClean="0"/>
              <a:t>Lic. Luis Arturo Trejo</a:t>
            </a:r>
          </a:p>
          <a:p>
            <a:r>
              <a:rPr lang="es-MX" sz="1000" dirty="0" smtClean="0"/>
              <a:t>Director Asesor</a:t>
            </a:r>
          </a:p>
          <a:p>
            <a:endParaRPr lang="es-MX" sz="1000" dirty="0" smtClean="0"/>
          </a:p>
          <a:p>
            <a:r>
              <a:rPr lang="es-MX" sz="1000" dirty="0" smtClean="0"/>
              <a:t>Lic. Daniel Castillo Villeda</a:t>
            </a:r>
          </a:p>
          <a:p>
            <a:r>
              <a:rPr lang="es-MX" sz="1000" dirty="0" smtClean="0"/>
              <a:t>Relaciones Públicas</a:t>
            </a:r>
          </a:p>
          <a:p>
            <a:endParaRPr lang="es-MX" sz="1000" dirty="0" smtClean="0"/>
          </a:p>
          <a:p>
            <a:r>
              <a:rPr lang="es-MX" sz="1000" dirty="0" smtClean="0"/>
              <a:t>Lic. Ernesto Partida</a:t>
            </a:r>
          </a:p>
          <a:p>
            <a:r>
              <a:rPr lang="es-MX" sz="1000" dirty="0" smtClean="0"/>
              <a:t>Reseña Histórica</a:t>
            </a:r>
          </a:p>
          <a:p>
            <a:endParaRPr lang="es-MX" sz="1000" dirty="0" smtClean="0"/>
          </a:p>
          <a:p>
            <a:r>
              <a:rPr lang="es-MX" sz="1000" dirty="0" smtClean="0"/>
              <a:t>Lic. Marco Antonio Guerra</a:t>
            </a:r>
          </a:p>
          <a:p>
            <a:r>
              <a:rPr lang="es-MX" sz="1000" dirty="0" smtClean="0"/>
              <a:t>Asesor Académico</a:t>
            </a:r>
          </a:p>
          <a:p>
            <a:endParaRPr lang="es-MX" sz="1000" dirty="0" smtClean="0"/>
          </a:p>
          <a:p>
            <a:r>
              <a:rPr lang="es-MX" sz="1000" dirty="0" smtClean="0"/>
              <a:t>Domingo García</a:t>
            </a:r>
          </a:p>
          <a:p>
            <a:r>
              <a:rPr lang="es-MX" sz="1000" dirty="0" smtClean="0"/>
              <a:t>Impresión Gráfica</a:t>
            </a:r>
          </a:p>
          <a:p>
            <a:endParaRPr lang="es-MX" sz="800" dirty="0" smtClean="0"/>
          </a:p>
          <a:p>
            <a:endParaRPr lang="es-MX" sz="800" dirty="0" smtClean="0"/>
          </a:p>
          <a:p>
            <a:endParaRPr lang="es-MX" sz="800" dirty="0" smtClean="0"/>
          </a:p>
          <a:p>
            <a:endParaRPr lang="es-MX" sz="800" dirty="0" smtClean="0"/>
          </a:p>
          <a:p>
            <a:r>
              <a:rPr lang="es-MX" sz="800" dirty="0" smtClean="0"/>
              <a:t>Altamirano 105 Despacho 10</a:t>
            </a:r>
          </a:p>
          <a:p>
            <a:r>
              <a:rPr lang="es-MX" sz="800" dirty="0" smtClean="0"/>
              <a:t>Col. San Rafael, C.P. 06470</a:t>
            </a:r>
          </a:p>
          <a:p>
            <a:r>
              <a:rPr lang="es-MX" sz="800" dirty="0" smtClean="0"/>
              <a:t>Del. Cuauhtémoc. México D.F.</a:t>
            </a:r>
          </a:p>
          <a:p>
            <a:r>
              <a:rPr lang="es-MX" sz="800" dirty="0" smtClean="0"/>
              <a:t>Tel: 5535-9597  </a:t>
            </a:r>
          </a:p>
          <a:p>
            <a:r>
              <a:rPr lang="es-MX" sz="800" dirty="0" smtClean="0"/>
              <a:t>04455 1233-6272</a:t>
            </a:r>
          </a:p>
          <a:p>
            <a:r>
              <a:rPr lang="es-MX" sz="800" dirty="0" smtClean="0"/>
              <a:t>04455 1193-6982</a:t>
            </a:r>
            <a:endParaRPr lang="es-ES" sz="1000" dirty="0"/>
          </a:p>
        </p:txBody>
      </p:sp>
    </p:spTree>
    <p:extLst>
      <p:ext uri="{BB962C8B-B14F-4D97-AF65-F5344CB8AC3E}">
        <p14:creationId xmlns:p14="http://schemas.microsoft.com/office/powerpoint/2010/main" xmlns="" val="685016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1 CuadroTexto"/>
          <p:cNvSpPr txBox="1"/>
          <p:nvPr/>
        </p:nvSpPr>
        <p:spPr>
          <a:xfrm>
            <a:off x="1915119" y="908721"/>
            <a:ext cx="4896543" cy="5570756"/>
          </a:xfrm>
          <a:prstGeom prst="rect">
            <a:avLst/>
          </a:prstGeom>
          <a:noFill/>
        </p:spPr>
        <p:txBody>
          <a:bodyPr wrap="square" rtlCol="0">
            <a:spAutoFit/>
          </a:bodyPr>
          <a:lstStyle/>
          <a:p>
            <a:r>
              <a:rPr lang="es-ES" sz="1500" dirty="0" smtClean="0"/>
              <a:t>Modelo, conductor, actor y cantante</a:t>
            </a:r>
          </a:p>
          <a:p>
            <a:r>
              <a:rPr lang="es-ES" sz="800" dirty="0" smtClean="0"/>
              <a:t> </a:t>
            </a:r>
          </a:p>
          <a:p>
            <a:r>
              <a:rPr lang="es-ES" sz="1500" b="1" dirty="0" smtClean="0"/>
              <a:t>CINE:</a:t>
            </a:r>
          </a:p>
          <a:p>
            <a:r>
              <a:rPr lang="es-ES" sz="1500" dirty="0" smtClean="0"/>
              <a:t>“</a:t>
            </a:r>
            <a:r>
              <a:rPr lang="es-ES" sz="1500" dirty="0" err="1"/>
              <a:t>S</a:t>
            </a:r>
            <a:r>
              <a:rPr lang="es-ES" sz="1500" dirty="0" err="1" smtClean="0"/>
              <a:t>crabble</a:t>
            </a:r>
            <a:r>
              <a:rPr lang="es-ES" sz="1500" dirty="0" smtClean="0"/>
              <a:t> testosterona”, “Después del invierno”, “Recuerdo del mar”, “La </a:t>
            </a:r>
            <a:r>
              <a:rPr lang="es-ES" sz="1500" dirty="0" err="1" smtClean="0"/>
              <a:t>fulícula</a:t>
            </a:r>
            <a:r>
              <a:rPr lang="es-ES" sz="1500" dirty="0" smtClean="0"/>
              <a:t>”, “</a:t>
            </a:r>
            <a:r>
              <a:rPr lang="es-ES" sz="1500" dirty="0"/>
              <a:t>C</a:t>
            </a:r>
            <a:r>
              <a:rPr lang="es-ES" sz="1500" dirty="0" smtClean="0"/>
              <a:t>amila”, “Corazón </a:t>
            </a:r>
            <a:r>
              <a:rPr lang="es-ES" sz="1500" dirty="0"/>
              <a:t>P</a:t>
            </a:r>
            <a:r>
              <a:rPr lang="es-ES" sz="1500" dirty="0" smtClean="0"/>
              <a:t>ayaso”, “El Nahual”</a:t>
            </a:r>
          </a:p>
          <a:p>
            <a:r>
              <a:rPr lang="es-ES" sz="800" dirty="0" smtClean="0"/>
              <a:t> </a:t>
            </a:r>
          </a:p>
          <a:p>
            <a:r>
              <a:rPr lang="es-ES" sz="1500" b="1" dirty="0" smtClean="0"/>
              <a:t>TELEVISION:</a:t>
            </a:r>
          </a:p>
          <a:p>
            <a:r>
              <a:rPr lang="es-ES" sz="1500" dirty="0" smtClean="0"/>
              <a:t>“Niño de la calle" </a:t>
            </a:r>
            <a:r>
              <a:rPr lang="es-ES" sz="1500" dirty="0" err="1"/>
              <a:t>A</a:t>
            </a:r>
            <a:r>
              <a:rPr lang="es-ES" sz="1500" dirty="0" err="1" smtClean="0"/>
              <a:t>my</a:t>
            </a:r>
            <a:r>
              <a:rPr lang="es-ES" sz="1500" dirty="0" smtClean="0"/>
              <a:t>, la niña de la mochila azul" “Misión </a:t>
            </a:r>
            <a:r>
              <a:rPr lang="es-ES" sz="1500" dirty="0"/>
              <a:t>S</a:t>
            </a:r>
            <a:r>
              <a:rPr lang="es-ES" sz="1500" dirty="0" smtClean="0"/>
              <a:t>.O.S." "Sueños y caramelos", “Mujer casos de la vida real"  “La rosa de </a:t>
            </a:r>
            <a:r>
              <a:rPr lang="es-ES" sz="1500" dirty="0"/>
              <a:t>G</a:t>
            </a:r>
            <a:r>
              <a:rPr lang="es-ES" sz="1500" dirty="0" smtClean="0"/>
              <a:t>uadalupe"</a:t>
            </a:r>
          </a:p>
          <a:p>
            <a:r>
              <a:rPr lang="es-ES" sz="800" dirty="0" smtClean="0"/>
              <a:t> </a:t>
            </a:r>
          </a:p>
          <a:p>
            <a:r>
              <a:rPr lang="es-ES" sz="1500" b="1" dirty="0" smtClean="0"/>
              <a:t>TEATRO:</a:t>
            </a:r>
          </a:p>
          <a:p>
            <a:r>
              <a:rPr lang="es-ES" sz="1500" dirty="0" smtClean="0"/>
              <a:t>“Harry Potter" “Peter Pan" “El Extraño Mundo de Jack" “Alucinaciones" " </a:t>
            </a:r>
            <a:r>
              <a:rPr lang="es-ES" sz="1500" dirty="0" err="1"/>
              <a:t>W</a:t>
            </a:r>
            <a:r>
              <a:rPr lang="es-ES" sz="1500" dirty="0" err="1" smtClean="0"/>
              <a:t>inie</a:t>
            </a:r>
            <a:r>
              <a:rPr lang="es-ES" sz="1500" dirty="0" smtClean="0"/>
              <a:t> </a:t>
            </a:r>
            <a:r>
              <a:rPr lang="es-ES" sz="1500" dirty="0" err="1" smtClean="0"/>
              <a:t>Pooh</a:t>
            </a:r>
            <a:r>
              <a:rPr lang="es-ES" sz="1500" dirty="0" smtClean="0"/>
              <a:t>" “El Diccionario Sentimental“</a:t>
            </a:r>
          </a:p>
          <a:p>
            <a:r>
              <a:rPr lang="es-ES" sz="1600" dirty="0"/>
              <a:t>“Agarrados por la Cola!”.</a:t>
            </a:r>
          </a:p>
          <a:p>
            <a:r>
              <a:rPr lang="es-ES" sz="800" dirty="0" smtClean="0"/>
              <a:t> </a:t>
            </a:r>
          </a:p>
          <a:p>
            <a:r>
              <a:rPr lang="es-ES" sz="1500" b="1" dirty="0" smtClean="0"/>
              <a:t>OBRAS MUSICALES:</a:t>
            </a:r>
          </a:p>
          <a:p>
            <a:r>
              <a:rPr lang="es-ES" sz="1500" dirty="0" smtClean="0"/>
              <a:t>“</a:t>
            </a:r>
            <a:r>
              <a:rPr lang="es-ES" sz="1500" dirty="0" err="1" smtClean="0"/>
              <a:t>Scrooge</a:t>
            </a:r>
            <a:r>
              <a:rPr lang="es-ES" sz="1500" dirty="0" smtClean="0"/>
              <a:t> el Avaro" “Pastorelas" “La luna y el gran Mitote" “El </a:t>
            </a:r>
            <a:r>
              <a:rPr lang="es-ES" sz="1500" dirty="0"/>
              <a:t>C</a:t>
            </a:r>
            <a:r>
              <a:rPr lang="es-ES" sz="1500" dirty="0" smtClean="0"/>
              <a:t>ascanueces" “El </a:t>
            </a:r>
            <a:r>
              <a:rPr lang="es-ES" sz="1500" dirty="0"/>
              <a:t>R</a:t>
            </a:r>
            <a:r>
              <a:rPr lang="es-ES" sz="1500" dirty="0" smtClean="0"/>
              <a:t>ey León" y muchas mas.</a:t>
            </a:r>
          </a:p>
          <a:p>
            <a:r>
              <a:rPr lang="es-ES" sz="800" dirty="0" smtClean="0"/>
              <a:t> </a:t>
            </a:r>
          </a:p>
          <a:p>
            <a:r>
              <a:rPr lang="es-ES" sz="1500" dirty="0" smtClean="0"/>
              <a:t>A participado en varios festivales musicales tiene en</a:t>
            </a:r>
          </a:p>
          <a:p>
            <a:r>
              <a:rPr lang="es-ES" sz="1500" dirty="0" smtClean="0"/>
              <a:t>Su haber 15 discografías musicales en cumbia y ritmo duranguense. A sido galardonado con varios premios como el micrófono de oro, en plaza de las estrellas, las palmas de oro, el sol de oro como mejor actor infantil y  juvenil.</a:t>
            </a:r>
            <a:endParaRPr lang="es-ES" sz="1500" dirty="0"/>
          </a:p>
        </p:txBody>
      </p:sp>
      <p:sp>
        <p:nvSpPr>
          <p:cNvPr id="6" name="5 CuadroTexto"/>
          <p:cNvSpPr txBox="1"/>
          <p:nvPr/>
        </p:nvSpPr>
        <p:spPr>
          <a:xfrm>
            <a:off x="1915119" y="332657"/>
            <a:ext cx="2524665" cy="461665"/>
          </a:xfrm>
          <a:prstGeom prst="rect">
            <a:avLst/>
          </a:prstGeom>
          <a:noFill/>
        </p:spPr>
        <p:txBody>
          <a:bodyPr wrap="none" rtlCol="0">
            <a:spAutoFit/>
          </a:bodyPr>
          <a:lstStyle/>
          <a:p>
            <a:r>
              <a:rPr lang="es-MX" sz="2400" dirty="0" smtClean="0"/>
              <a:t>JEANPAUL LANDER</a:t>
            </a:r>
            <a:endParaRPr lang="es-ES" sz="2400" dirty="0"/>
          </a:p>
        </p:txBody>
      </p:sp>
      <p:pic>
        <p:nvPicPr>
          <p:cNvPr id="2050" name="Picture 2" descr="C:\Users\hp\SkyDrive\Documentos\EMPRESAS\CUENTAS\Maria Montaño\Elenco\Jeanpaul Lander\IMG_709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0233" y="904415"/>
            <a:ext cx="2070280" cy="3388681"/>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hp\SkyDrive\Documentos\EMPRESAS\CUENTAS\Maria Montaño\Elenco\Jeanpaul Lander\IMG_7064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79541" y="4792649"/>
            <a:ext cx="1950971" cy="130064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CuadroTexto"/>
          <p:cNvSpPr txBox="1"/>
          <p:nvPr/>
        </p:nvSpPr>
        <p:spPr>
          <a:xfrm>
            <a:off x="107504" y="2780928"/>
            <a:ext cx="1555234" cy="3939540"/>
          </a:xfrm>
          <a:prstGeom prst="rect">
            <a:avLst/>
          </a:prstGeom>
          <a:noFill/>
        </p:spPr>
        <p:txBody>
          <a:bodyPr wrap="none" rtlCol="0">
            <a:spAutoFit/>
          </a:bodyPr>
          <a:lstStyle/>
          <a:p>
            <a:r>
              <a:rPr lang="es-MX" sz="1000" dirty="0" smtClean="0"/>
              <a:t>Lic. María Montaño</a:t>
            </a:r>
          </a:p>
          <a:p>
            <a:r>
              <a:rPr lang="es-MX" sz="1000" dirty="0" smtClean="0"/>
              <a:t>Presidente</a:t>
            </a:r>
          </a:p>
          <a:p>
            <a:endParaRPr lang="es-MX" sz="1000" dirty="0" smtClean="0"/>
          </a:p>
          <a:p>
            <a:r>
              <a:rPr lang="es-MX" sz="1000" dirty="0" smtClean="0"/>
              <a:t>Lic. Luis Arturo Trejo</a:t>
            </a:r>
          </a:p>
          <a:p>
            <a:r>
              <a:rPr lang="es-MX" sz="1000" dirty="0" smtClean="0"/>
              <a:t>Director Asesor</a:t>
            </a:r>
          </a:p>
          <a:p>
            <a:endParaRPr lang="es-MX" sz="1000" dirty="0" smtClean="0"/>
          </a:p>
          <a:p>
            <a:r>
              <a:rPr lang="es-MX" sz="1000" dirty="0" smtClean="0"/>
              <a:t>Lic. Daniel Castillo Villeda</a:t>
            </a:r>
          </a:p>
          <a:p>
            <a:r>
              <a:rPr lang="es-MX" sz="1000" dirty="0" smtClean="0"/>
              <a:t>Relaciones Públicas</a:t>
            </a:r>
          </a:p>
          <a:p>
            <a:endParaRPr lang="es-MX" sz="1000" dirty="0" smtClean="0"/>
          </a:p>
          <a:p>
            <a:r>
              <a:rPr lang="es-MX" sz="1000" dirty="0" smtClean="0"/>
              <a:t>Lic. Ernesto Partida</a:t>
            </a:r>
          </a:p>
          <a:p>
            <a:r>
              <a:rPr lang="es-MX" sz="1000" dirty="0" smtClean="0"/>
              <a:t>Reseña Histórica</a:t>
            </a:r>
          </a:p>
          <a:p>
            <a:endParaRPr lang="es-MX" sz="1000" dirty="0" smtClean="0"/>
          </a:p>
          <a:p>
            <a:r>
              <a:rPr lang="es-MX" sz="1000" dirty="0" smtClean="0"/>
              <a:t>Lic. Marco Antonio Guerra</a:t>
            </a:r>
          </a:p>
          <a:p>
            <a:r>
              <a:rPr lang="es-MX" sz="1000" dirty="0" smtClean="0"/>
              <a:t>Asesor Académico</a:t>
            </a:r>
          </a:p>
          <a:p>
            <a:endParaRPr lang="es-MX" sz="1000" dirty="0" smtClean="0"/>
          </a:p>
          <a:p>
            <a:r>
              <a:rPr lang="es-MX" sz="1000" dirty="0" smtClean="0"/>
              <a:t>Domingo García</a:t>
            </a:r>
          </a:p>
          <a:p>
            <a:r>
              <a:rPr lang="es-MX" sz="1000" dirty="0" smtClean="0"/>
              <a:t>Impresión Gráfica</a:t>
            </a:r>
          </a:p>
          <a:p>
            <a:endParaRPr lang="es-MX" sz="800" dirty="0" smtClean="0"/>
          </a:p>
          <a:p>
            <a:endParaRPr lang="es-MX" sz="800" dirty="0" smtClean="0"/>
          </a:p>
          <a:p>
            <a:endParaRPr lang="es-MX" sz="800" dirty="0" smtClean="0"/>
          </a:p>
          <a:p>
            <a:endParaRPr lang="es-MX" sz="800" dirty="0" smtClean="0"/>
          </a:p>
          <a:p>
            <a:r>
              <a:rPr lang="es-MX" sz="800" dirty="0" smtClean="0"/>
              <a:t>Altamirano 105 Despacho 10</a:t>
            </a:r>
          </a:p>
          <a:p>
            <a:r>
              <a:rPr lang="es-MX" sz="800" dirty="0" smtClean="0"/>
              <a:t>Col. San Rafael, C.P. 06470</a:t>
            </a:r>
          </a:p>
          <a:p>
            <a:r>
              <a:rPr lang="es-MX" sz="800" dirty="0" smtClean="0"/>
              <a:t>Del. Cuauhtémoc. México D.F.</a:t>
            </a:r>
          </a:p>
          <a:p>
            <a:r>
              <a:rPr lang="es-MX" sz="800" dirty="0" smtClean="0"/>
              <a:t>Tel: 5535-9597  </a:t>
            </a:r>
          </a:p>
          <a:p>
            <a:r>
              <a:rPr lang="es-MX" sz="800" dirty="0" smtClean="0"/>
              <a:t>04455 1233-6272</a:t>
            </a:r>
          </a:p>
          <a:p>
            <a:r>
              <a:rPr lang="es-MX" sz="800" dirty="0" smtClean="0"/>
              <a:t>04455 1193-6982</a:t>
            </a:r>
            <a:endParaRPr lang="es-ES" sz="1000" dirty="0"/>
          </a:p>
        </p:txBody>
      </p:sp>
    </p:spTree>
    <p:extLst>
      <p:ext uri="{BB962C8B-B14F-4D97-AF65-F5344CB8AC3E}">
        <p14:creationId xmlns:p14="http://schemas.microsoft.com/office/powerpoint/2010/main" xmlns="" val="2369683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17" y="0"/>
            <a:ext cx="9144000" cy="6858000"/>
          </a:xfrm>
          <a:prstGeom prst="rect">
            <a:avLst/>
          </a:prstGeom>
        </p:spPr>
      </p:pic>
      <p:sp>
        <p:nvSpPr>
          <p:cNvPr id="3" name="2 Marcador de texto"/>
          <p:cNvSpPr>
            <a:spLocks noGrp="1"/>
          </p:cNvSpPr>
          <p:nvPr>
            <p:ph type="body" idx="1"/>
          </p:nvPr>
        </p:nvSpPr>
        <p:spPr>
          <a:xfrm>
            <a:off x="1115617" y="2060848"/>
            <a:ext cx="6840761" cy="3960440"/>
          </a:xfrm>
        </p:spPr>
        <p:txBody>
          <a:bodyPr>
            <a:normAutofit/>
          </a:bodyPr>
          <a:lstStyle/>
          <a:p>
            <a:endParaRPr lang="es-ES" sz="1400" dirty="0">
              <a:solidFill>
                <a:schemeClr val="tx2">
                  <a:lumMod val="50000"/>
                </a:schemeClr>
              </a:solidFill>
            </a:endParaRPr>
          </a:p>
          <a:p>
            <a:endParaRPr lang="es-ES" sz="1400" dirty="0">
              <a:solidFill>
                <a:schemeClr val="tx2">
                  <a:lumMod val="50000"/>
                </a:schemeClr>
              </a:solidFill>
            </a:endParaRPr>
          </a:p>
          <a:p>
            <a:endParaRPr lang="es-ES" sz="3600" dirty="0" smtClean="0">
              <a:solidFill>
                <a:schemeClr val="tx2">
                  <a:lumMod val="50000"/>
                </a:schemeClr>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smtClean="0">
              <a:solidFill>
                <a:schemeClr val="tx1"/>
              </a:solidFill>
            </a:endParaRPr>
          </a:p>
        </p:txBody>
      </p:sp>
      <p:sp>
        <p:nvSpPr>
          <p:cNvPr id="2" name="1 CuadroTexto"/>
          <p:cNvSpPr txBox="1"/>
          <p:nvPr/>
        </p:nvSpPr>
        <p:spPr>
          <a:xfrm>
            <a:off x="1691680" y="397402"/>
            <a:ext cx="5116613" cy="6524863"/>
          </a:xfrm>
          <a:prstGeom prst="rect">
            <a:avLst/>
          </a:prstGeom>
          <a:noFill/>
        </p:spPr>
        <p:txBody>
          <a:bodyPr wrap="square" rtlCol="0">
            <a:spAutoFit/>
          </a:bodyPr>
          <a:lstStyle/>
          <a:p>
            <a:r>
              <a:rPr lang="es-ES" sz="3600" dirty="0" smtClean="0"/>
              <a:t>INTRODUCCION</a:t>
            </a:r>
            <a:endParaRPr lang="es-ES" sz="3600" dirty="0"/>
          </a:p>
          <a:p>
            <a:r>
              <a:rPr lang="es-ES" dirty="0" smtClean="0"/>
              <a:t>Esta obra fue creada e inspirada por la imperiosa necesidad que se tiene en tiempo presente de recuperar los valores. Ya que es tiempo de volver la vista hacia lo que nos engrandece como personas y sociedad. Tenemos la firme convicción de que no hay persona en el mundo que no pueda tener un nuevo comienzo contando con las herramientas  adecuadas para lograrlo.</a:t>
            </a:r>
          </a:p>
          <a:p>
            <a:endParaRPr lang="es-ES" sz="800" dirty="0"/>
          </a:p>
          <a:p>
            <a:r>
              <a:rPr lang="es-ES" dirty="0" smtClean="0"/>
              <a:t>Cuando creemos que todo está bien, nos reímos de nuestras aberraciones sin medir consecuencias, lo único que se necesita para que triunfe el mal es que la gente de buena voluntad no haga nada.</a:t>
            </a:r>
          </a:p>
          <a:p>
            <a:endParaRPr lang="es-ES" sz="800" dirty="0" smtClean="0"/>
          </a:p>
          <a:p>
            <a:r>
              <a:rPr lang="es-ES" dirty="0" smtClean="0"/>
              <a:t>Nos hemos dado a la tarea de plantar islas de cordura en el entorno ya que esta obra nos lleva a tomar conciencia sobre nuestros comportamientos “normales” y aberrados provocando emociones divertidas y encontradas de nuestra personalidad. </a:t>
            </a:r>
          </a:p>
          <a:p>
            <a:endParaRPr lang="es-ES" sz="800" dirty="0"/>
          </a:p>
          <a:p>
            <a:r>
              <a:rPr lang="es-ES" dirty="0" smtClean="0"/>
              <a:t>Apta para todo público sin importar religión, estrato social, edad ni raza. </a:t>
            </a:r>
            <a:endParaRPr lang="es-ES" dirty="0"/>
          </a:p>
          <a:p>
            <a:r>
              <a:rPr lang="es-ES" sz="1600" dirty="0" smtClean="0"/>
              <a:t> </a:t>
            </a:r>
          </a:p>
        </p:txBody>
      </p:sp>
      <p:pic>
        <p:nvPicPr>
          <p:cNvPr id="1026" name="Picture 2" descr="C:\Users\hp\Dropbox\Toño y Marcy\Maria Monaño pics TWTH\violencia_[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8294" y="959874"/>
            <a:ext cx="1876253" cy="167129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hp\Dropbox\Toño y Marcy\Maria Monaño pics TWTH\estadisticas-sobre-drogadiccion-L-2.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04248" y="2631163"/>
            <a:ext cx="1876253" cy="182934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hp\Dropbox\Toño y Marcy\Maria Monaño pics TWTH\violencia 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08293" y="4446630"/>
            <a:ext cx="1872208" cy="160385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CuadroTexto"/>
          <p:cNvSpPr txBox="1"/>
          <p:nvPr/>
        </p:nvSpPr>
        <p:spPr>
          <a:xfrm>
            <a:off x="107504" y="2780928"/>
            <a:ext cx="1555234" cy="3939540"/>
          </a:xfrm>
          <a:prstGeom prst="rect">
            <a:avLst/>
          </a:prstGeom>
          <a:noFill/>
        </p:spPr>
        <p:txBody>
          <a:bodyPr wrap="none" rtlCol="0">
            <a:spAutoFit/>
          </a:bodyPr>
          <a:lstStyle/>
          <a:p>
            <a:r>
              <a:rPr lang="es-MX" sz="1000" dirty="0" smtClean="0"/>
              <a:t>Lic. María Montaño</a:t>
            </a:r>
          </a:p>
          <a:p>
            <a:r>
              <a:rPr lang="es-MX" sz="1000" dirty="0" smtClean="0"/>
              <a:t>Presidente</a:t>
            </a:r>
          </a:p>
          <a:p>
            <a:endParaRPr lang="es-MX" sz="1000" dirty="0" smtClean="0"/>
          </a:p>
          <a:p>
            <a:r>
              <a:rPr lang="es-MX" sz="1000" dirty="0" smtClean="0"/>
              <a:t>Lic. Luis Arturo Trejo</a:t>
            </a:r>
          </a:p>
          <a:p>
            <a:r>
              <a:rPr lang="es-MX" sz="1000" dirty="0" smtClean="0"/>
              <a:t>Director Asesor</a:t>
            </a:r>
          </a:p>
          <a:p>
            <a:endParaRPr lang="es-MX" sz="1000" dirty="0" smtClean="0"/>
          </a:p>
          <a:p>
            <a:r>
              <a:rPr lang="es-MX" sz="1000" dirty="0" smtClean="0"/>
              <a:t>Lic. Daniel Castillo Villeda</a:t>
            </a:r>
          </a:p>
          <a:p>
            <a:r>
              <a:rPr lang="es-MX" sz="1000" dirty="0" smtClean="0"/>
              <a:t>Relaciones Públicas</a:t>
            </a:r>
          </a:p>
          <a:p>
            <a:endParaRPr lang="es-MX" sz="1000" dirty="0" smtClean="0"/>
          </a:p>
          <a:p>
            <a:r>
              <a:rPr lang="es-MX" sz="1000" dirty="0" smtClean="0"/>
              <a:t>Lic. Ernesto Partida</a:t>
            </a:r>
          </a:p>
          <a:p>
            <a:r>
              <a:rPr lang="es-MX" sz="1000" dirty="0" smtClean="0"/>
              <a:t>Reseña Histórica</a:t>
            </a:r>
          </a:p>
          <a:p>
            <a:endParaRPr lang="es-MX" sz="1000" dirty="0" smtClean="0"/>
          </a:p>
          <a:p>
            <a:r>
              <a:rPr lang="es-MX" sz="1000" dirty="0" smtClean="0"/>
              <a:t>Lic. Marco Antonio Guerra</a:t>
            </a:r>
          </a:p>
          <a:p>
            <a:r>
              <a:rPr lang="es-MX" sz="1000" dirty="0" smtClean="0"/>
              <a:t>Asesor Académico</a:t>
            </a:r>
          </a:p>
          <a:p>
            <a:endParaRPr lang="es-MX" sz="1000" dirty="0" smtClean="0"/>
          </a:p>
          <a:p>
            <a:r>
              <a:rPr lang="es-MX" sz="1000" dirty="0" smtClean="0"/>
              <a:t>Domingo García</a:t>
            </a:r>
          </a:p>
          <a:p>
            <a:r>
              <a:rPr lang="es-MX" sz="1000" dirty="0" smtClean="0"/>
              <a:t>Impresión Gráfica</a:t>
            </a:r>
          </a:p>
          <a:p>
            <a:endParaRPr lang="es-MX" sz="800" dirty="0" smtClean="0"/>
          </a:p>
          <a:p>
            <a:endParaRPr lang="es-MX" sz="800" dirty="0" smtClean="0"/>
          </a:p>
          <a:p>
            <a:endParaRPr lang="es-MX" sz="800" dirty="0" smtClean="0"/>
          </a:p>
          <a:p>
            <a:endParaRPr lang="es-MX" sz="800" dirty="0" smtClean="0"/>
          </a:p>
          <a:p>
            <a:r>
              <a:rPr lang="es-MX" sz="800" dirty="0" smtClean="0"/>
              <a:t>Altamirano 105 Despacho 10</a:t>
            </a:r>
          </a:p>
          <a:p>
            <a:r>
              <a:rPr lang="es-MX" sz="800" dirty="0" smtClean="0"/>
              <a:t>Col. San Rafael, C.P. 06470</a:t>
            </a:r>
          </a:p>
          <a:p>
            <a:r>
              <a:rPr lang="es-MX" sz="800" dirty="0" smtClean="0"/>
              <a:t>Del. Cuauhtémoc. México D.F.</a:t>
            </a:r>
          </a:p>
          <a:p>
            <a:r>
              <a:rPr lang="es-MX" sz="800" dirty="0" smtClean="0"/>
              <a:t>Tel: 5535-9597  </a:t>
            </a:r>
          </a:p>
          <a:p>
            <a:r>
              <a:rPr lang="es-MX" sz="800" dirty="0" smtClean="0"/>
              <a:t>04455 1233-6272</a:t>
            </a:r>
          </a:p>
          <a:p>
            <a:r>
              <a:rPr lang="es-MX" sz="800" dirty="0" smtClean="0"/>
              <a:t>04455 1193-6982</a:t>
            </a:r>
            <a:endParaRPr lang="es-ES" sz="1000" dirty="0"/>
          </a:p>
        </p:txBody>
      </p:sp>
    </p:spTree>
    <p:extLst>
      <p:ext uri="{BB962C8B-B14F-4D97-AF65-F5344CB8AC3E}">
        <p14:creationId xmlns:p14="http://schemas.microsoft.com/office/powerpoint/2010/main" xmlns="" val="491063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2 Marcador de texto"/>
          <p:cNvSpPr>
            <a:spLocks noGrp="1"/>
          </p:cNvSpPr>
          <p:nvPr>
            <p:ph type="body" idx="1"/>
          </p:nvPr>
        </p:nvSpPr>
        <p:spPr>
          <a:xfrm>
            <a:off x="1115617" y="2060848"/>
            <a:ext cx="6840761" cy="3960440"/>
          </a:xfrm>
        </p:spPr>
        <p:txBody>
          <a:bodyPr>
            <a:normAutofit/>
          </a:bodyPr>
          <a:lstStyle/>
          <a:p>
            <a:endParaRPr lang="es-ES" sz="1400" dirty="0">
              <a:solidFill>
                <a:schemeClr val="tx2">
                  <a:lumMod val="50000"/>
                </a:schemeClr>
              </a:solidFill>
            </a:endParaRPr>
          </a:p>
          <a:p>
            <a:endParaRPr lang="es-ES" sz="1400" dirty="0">
              <a:solidFill>
                <a:schemeClr val="tx2">
                  <a:lumMod val="50000"/>
                </a:schemeClr>
              </a:solidFill>
            </a:endParaRPr>
          </a:p>
          <a:p>
            <a:endParaRPr lang="es-ES" sz="3600" dirty="0" smtClean="0">
              <a:solidFill>
                <a:schemeClr val="tx2">
                  <a:lumMod val="50000"/>
                </a:schemeClr>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smtClean="0">
              <a:solidFill>
                <a:schemeClr val="tx1"/>
              </a:solidFill>
            </a:endParaRPr>
          </a:p>
        </p:txBody>
      </p:sp>
      <p:sp>
        <p:nvSpPr>
          <p:cNvPr id="2" name="1 CuadroTexto"/>
          <p:cNvSpPr txBox="1"/>
          <p:nvPr/>
        </p:nvSpPr>
        <p:spPr>
          <a:xfrm>
            <a:off x="1835696" y="318141"/>
            <a:ext cx="6768752" cy="5062924"/>
          </a:xfrm>
          <a:prstGeom prst="rect">
            <a:avLst/>
          </a:prstGeom>
          <a:noFill/>
        </p:spPr>
        <p:txBody>
          <a:bodyPr wrap="square" rtlCol="0">
            <a:spAutoFit/>
          </a:bodyPr>
          <a:lstStyle/>
          <a:p>
            <a:pPr algn="ctr"/>
            <a:r>
              <a:rPr lang="es-ES" sz="3600" dirty="0" smtClean="0"/>
              <a:t>OBJETIVO PRINCIPAL</a:t>
            </a:r>
          </a:p>
          <a:p>
            <a:endParaRPr lang="es-ES" sz="800" dirty="0"/>
          </a:p>
          <a:p>
            <a:pPr marL="177800"/>
            <a:r>
              <a:rPr lang="es-ES" sz="2500" b="1" i="1" dirty="0" smtClean="0"/>
              <a:t>“Crear </a:t>
            </a:r>
            <a:r>
              <a:rPr lang="es-ES" sz="2500" b="1" i="1" dirty="0"/>
              <a:t>un México con ciudadanos profundamente conscientes de la importancia de </a:t>
            </a:r>
            <a:r>
              <a:rPr lang="es-ES" sz="2500" b="1" i="1" dirty="0" smtClean="0"/>
              <a:t>aplicar los valores en su vida personal y familiar, </a:t>
            </a:r>
            <a:r>
              <a:rPr lang="es-ES" sz="2500" b="1" i="1" dirty="0"/>
              <a:t>y como consecuencia </a:t>
            </a:r>
            <a:r>
              <a:rPr lang="es-ES" sz="2500" b="1" i="1" dirty="0" smtClean="0"/>
              <a:t>la recuperación de la armonía, el respeto, la dignidad, la salud y la eficiencia en nuestras comunidades. Así como la </a:t>
            </a:r>
            <a:r>
              <a:rPr lang="es-ES" sz="2500" b="1" i="1" dirty="0"/>
              <a:t>prevención del delito, </a:t>
            </a:r>
            <a:r>
              <a:rPr lang="es-ES" sz="2500" b="1" i="1" dirty="0" smtClean="0"/>
              <a:t>que nos comprometan </a:t>
            </a:r>
            <a:r>
              <a:rPr lang="es-ES" sz="2500" b="1" i="1" dirty="0"/>
              <a:t>con el desarrollo </a:t>
            </a:r>
            <a:r>
              <a:rPr lang="es-ES" sz="2500" b="1" i="1" dirty="0" smtClean="0"/>
              <a:t>y evolución de </a:t>
            </a:r>
            <a:r>
              <a:rPr lang="es-ES" sz="2500" b="1" i="1" dirty="0"/>
              <a:t>la educación en </a:t>
            </a:r>
            <a:r>
              <a:rPr lang="es-ES" sz="2500" b="1" i="1" dirty="0" smtClean="0"/>
              <a:t>nuestra sociedad</a:t>
            </a:r>
          </a:p>
          <a:p>
            <a:pPr marL="177800"/>
            <a:r>
              <a:rPr lang="es-ES" sz="2500" b="1" i="1" dirty="0" smtClean="0"/>
              <a:t>y haciéndolo de una manera muy divertida con nuestra obra de teatro”.</a:t>
            </a:r>
            <a:endParaRPr lang="es-ES" sz="2500" b="1" dirty="0"/>
          </a:p>
        </p:txBody>
      </p:sp>
      <p:pic>
        <p:nvPicPr>
          <p:cNvPr id="6" name="5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62944" y="5367741"/>
            <a:ext cx="1760984" cy="1259104"/>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79404" y="5367741"/>
            <a:ext cx="1676773" cy="1259104"/>
          </a:xfrm>
          <a:prstGeom prst="rect">
            <a:avLst/>
          </a:prstGeom>
        </p:spPr>
      </p:pic>
      <p:pic>
        <p:nvPicPr>
          <p:cNvPr id="8" name="7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32240" y="5373217"/>
            <a:ext cx="1728192" cy="1232917"/>
          </a:xfrm>
          <a:prstGeom prst="rect">
            <a:avLst/>
          </a:prstGeom>
        </p:spPr>
      </p:pic>
      <p:sp>
        <p:nvSpPr>
          <p:cNvPr id="9" name="8 CuadroTexto"/>
          <p:cNvSpPr txBox="1"/>
          <p:nvPr/>
        </p:nvSpPr>
        <p:spPr>
          <a:xfrm>
            <a:off x="107504" y="2780928"/>
            <a:ext cx="1555234" cy="3939540"/>
          </a:xfrm>
          <a:prstGeom prst="rect">
            <a:avLst/>
          </a:prstGeom>
          <a:noFill/>
        </p:spPr>
        <p:txBody>
          <a:bodyPr wrap="none" rtlCol="0">
            <a:spAutoFit/>
          </a:bodyPr>
          <a:lstStyle/>
          <a:p>
            <a:r>
              <a:rPr lang="es-MX" sz="1000" dirty="0" smtClean="0"/>
              <a:t>Lic. María Montaño</a:t>
            </a:r>
          </a:p>
          <a:p>
            <a:r>
              <a:rPr lang="es-MX" sz="1000" dirty="0" smtClean="0"/>
              <a:t>Presidente</a:t>
            </a:r>
          </a:p>
          <a:p>
            <a:endParaRPr lang="es-MX" sz="1000" dirty="0" smtClean="0"/>
          </a:p>
          <a:p>
            <a:r>
              <a:rPr lang="es-MX" sz="1000" dirty="0" smtClean="0"/>
              <a:t>Lic. Luis Arturo Trejo</a:t>
            </a:r>
          </a:p>
          <a:p>
            <a:r>
              <a:rPr lang="es-MX" sz="1000" dirty="0" smtClean="0"/>
              <a:t>Director Asesor</a:t>
            </a:r>
          </a:p>
          <a:p>
            <a:endParaRPr lang="es-MX" sz="1000" dirty="0" smtClean="0"/>
          </a:p>
          <a:p>
            <a:r>
              <a:rPr lang="es-MX" sz="1000" dirty="0" smtClean="0"/>
              <a:t>Lic. Daniel Castillo Villeda</a:t>
            </a:r>
          </a:p>
          <a:p>
            <a:r>
              <a:rPr lang="es-MX" sz="1000" dirty="0" smtClean="0"/>
              <a:t>Relaciones Públicas</a:t>
            </a:r>
          </a:p>
          <a:p>
            <a:endParaRPr lang="es-MX" sz="1000" dirty="0" smtClean="0"/>
          </a:p>
          <a:p>
            <a:r>
              <a:rPr lang="es-MX" sz="1000" dirty="0" smtClean="0"/>
              <a:t>Lic. Ernesto Partida</a:t>
            </a:r>
          </a:p>
          <a:p>
            <a:r>
              <a:rPr lang="es-MX" sz="1000" dirty="0" smtClean="0"/>
              <a:t>Reseña Histórica</a:t>
            </a:r>
          </a:p>
          <a:p>
            <a:endParaRPr lang="es-MX" sz="1000" dirty="0" smtClean="0"/>
          </a:p>
          <a:p>
            <a:r>
              <a:rPr lang="es-MX" sz="1000" dirty="0" smtClean="0"/>
              <a:t>Lic. Marco Antonio Guerra</a:t>
            </a:r>
          </a:p>
          <a:p>
            <a:r>
              <a:rPr lang="es-MX" sz="1000" dirty="0" smtClean="0"/>
              <a:t>Asesor Académico</a:t>
            </a:r>
          </a:p>
          <a:p>
            <a:endParaRPr lang="es-MX" sz="1000" dirty="0" smtClean="0"/>
          </a:p>
          <a:p>
            <a:r>
              <a:rPr lang="es-MX" sz="1000" dirty="0" smtClean="0"/>
              <a:t>Domingo García</a:t>
            </a:r>
          </a:p>
          <a:p>
            <a:r>
              <a:rPr lang="es-MX" sz="1000" dirty="0" smtClean="0"/>
              <a:t>Impresión Gráfica</a:t>
            </a:r>
          </a:p>
          <a:p>
            <a:endParaRPr lang="es-MX" sz="800" dirty="0" smtClean="0"/>
          </a:p>
          <a:p>
            <a:endParaRPr lang="es-MX" sz="800" dirty="0" smtClean="0"/>
          </a:p>
          <a:p>
            <a:endParaRPr lang="es-MX" sz="800" dirty="0" smtClean="0"/>
          </a:p>
          <a:p>
            <a:endParaRPr lang="es-MX" sz="800" dirty="0" smtClean="0"/>
          </a:p>
          <a:p>
            <a:r>
              <a:rPr lang="es-MX" sz="800" dirty="0" smtClean="0"/>
              <a:t>Altamirano 105 Despacho 10</a:t>
            </a:r>
          </a:p>
          <a:p>
            <a:r>
              <a:rPr lang="es-MX" sz="800" dirty="0" smtClean="0"/>
              <a:t>Col. San Rafael, C.P. 06470</a:t>
            </a:r>
          </a:p>
          <a:p>
            <a:r>
              <a:rPr lang="es-MX" sz="800" dirty="0" smtClean="0"/>
              <a:t>Del. Cuauhtémoc. México D.F.</a:t>
            </a:r>
          </a:p>
          <a:p>
            <a:r>
              <a:rPr lang="es-MX" sz="800" dirty="0" smtClean="0"/>
              <a:t>Tel: 5535-9597  </a:t>
            </a:r>
          </a:p>
          <a:p>
            <a:r>
              <a:rPr lang="es-MX" sz="800" dirty="0" smtClean="0"/>
              <a:t>04455 1233-6272</a:t>
            </a:r>
          </a:p>
          <a:p>
            <a:r>
              <a:rPr lang="es-MX" sz="800" dirty="0" smtClean="0"/>
              <a:t>04455 1193-6982</a:t>
            </a:r>
            <a:endParaRPr lang="es-ES" sz="1000" dirty="0"/>
          </a:p>
        </p:txBody>
      </p:sp>
    </p:spTree>
    <p:extLst>
      <p:ext uri="{BB962C8B-B14F-4D97-AF65-F5344CB8AC3E}">
        <p14:creationId xmlns:p14="http://schemas.microsoft.com/office/powerpoint/2010/main" xmlns="" val="614509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2 Marcador de texto"/>
          <p:cNvSpPr>
            <a:spLocks noGrp="1"/>
          </p:cNvSpPr>
          <p:nvPr>
            <p:ph type="body" idx="1"/>
          </p:nvPr>
        </p:nvSpPr>
        <p:spPr>
          <a:xfrm>
            <a:off x="1115617" y="2060848"/>
            <a:ext cx="6840761" cy="3960440"/>
          </a:xfrm>
        </p:spPr>
        <p:txBody>
          <a:bodyPr>
            <a:normAutofit/>
          </a:bodyPr>
          <a:lstStyle/>
          <a:p>
            <a:endParaRPr lang="es-ES" sz="1400" dirty="0">
              <a:solidFill>
                <a:schemeClr val="tx2">
                  <a:lumMod val="50000"/>
                </a:schemeClr>
              </a:solidFill>
            </a:endParaRPr>
          </a:p>
          <a:p>
            <a:endParaRPr lang="es-ES" sz="1400" dirty="0">
              <a:solidFill>
                <a:schemeClr val="tx2">
                  <a:lumMod val="50000"/>
                </a:schemeClr>
              </a:solidFill>
            </a:endParaRPr>
          </a:p>
          <a:p>
            <a:endParaRPr lang="es-ES" sz="3600" dirty="0" smtClean="0">
              <a:solidFill>
                <a:schemeClr val="tx2">
                  <a:lumMod val="50000"/>
                </a:schemeClr>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smtClean="0">
              <a:solidFill>
                <a:schemeClr val="tx1"/>
              </a:solidFill>
            </a:endParaRPr>
          </a:p>
        </p:txBody>
      </p:sp>
      <p:sp>
        <p:nvSpPr>
          <p:cNvPr id="2" name="1 CuadroTexto"/>
          <p:cNvSpPr txBox="1"/>
          <p:nvPr/>
        </p:nvSpPr>
        <p:spPr>
          <a:xfrm>
            <a:off x="1957098" y="289679"/>
            <a:ext cx="6704593" cy="6278642"/>
          </a:xfrm>
          <a:prstGeom prst="rect">
            <a:avLst/>
          </a:prstGeom>
          <a:noFill/>
        </p:spPr>
        <p:txBody>
          <a:bodyPr wrap="square" rtlCol="0">
            <a:spAutoFit/>
          </a:bodyPr>
          <a:lstStyle/>
          <a:p>
            <a:pPr algn="ctr"/>
            <a:r>
              <a:rPr lang="es-ES" sz="3600" dirty="0" smtClean="0"/>
              <a:t>PROYECCIÓN</a:t>
            </a:r>
          </a:p>
          <a:p>
            <a:endParaRPr lang="es-ES" sz="800" dirty="0" smtClean="0"/>
          </a:p>
          <a:p>
            <a:r>
              <a:rPr lang="es-ES" sz="1900" dirty="0" smtClean="0"/>
              <a:t>ARTE Y CULTURA DE VALOR-ES logra este objetivo por medio de Obras de teatro. Las cuales se llevan a cabo con la siguiente proyección:</a:t>
            </a:r>
          </a:p>
          <a:p>
            <a:endParaRPr lang="es-MX" sz="800" dirty="0" smtClean="0"/>
          </a:p>
          <a:p>
            <a:r>
              <a:rPr lang="es-MX" sz="1900" dirty="0" smtClean="0"/>
              <a:t>Atendiendo a la necesidad de crear consciencia y reflexión de las vivencias que tiene una familia común, por los problemas que viven en el medio ambiente que los rodea y observando la importancia que tiene recuperar y usar los valores que siempre han existido y que no se aplican, por lo cual ha traído una decadencia a nuestra sociedad al existir delincuencia, drogadicción, prostitución, pornografía infantil, violaciones, deterioro del medio ambiente, analfabetismo, corrupción, falta de respeto a autoridades a maestros y padres de familia. </a:t>
            </a:r>
          </a:p>
          <a:p>
            <a:endParaRPr lang="es-MX" sz="800" dirty="0" smtClean="0"/>
          </a:p>
          <a:p>
            <a:r>
              <a:rPr lang="es-MX" sz="1900" dirty="0" smtClean="0"/>
              <a:t>La compañía teatral de INADAC y su proyecto ARTE  Y CULTURA DE VALOR-ES tiene el compromiso de ofrecerles una obra de teatro de comedia con tintes de farsa.  Haciendo que el público la disfrute y experimente sensaciones y emociones que lo harán reflexionar sobre las equivocaciones que se dan en la vida de una familia disfuncional que creen que tienen una vida normal.   </a:t>
            </a:r>
            <a:endParaRPr lang="es-ES" sz="1900" dirty="0" smtClean="0"/>
          </a:p>
        </p:txBody>
      </p:sp>
      <p:sp>
        <p:nvSpPr>
          <p:cNvPr id="6" name="5 CuadroTexto"/>
          <p:cNvSpPr txBox="1"/>
          <p:nvPr/>
        </p:nvSpPr>
        <p:spPr>
          <a:xfrm>
            <a:off x="107504" y="2780928"/>
            <a:ext cx="1555234" cy="3939540"/>
          </a:xfrm>
          <a:prstGeom prst="rect">
            <a:avLst/>
          </a:prstGeom>
          <a:noFill/>
        </p:spPr>
        <p:txBody>
          <a:bodyPr wrap="none" rtlCol="0">
            <a:spAutoFit/>
          </a:bodyPr>
          <a:lstStyle/>
          <a:p>
            <a:r>
              <a:rPr lang="es-MX" sz="1000" dirty="0" smtClean="0"/>
              <a:t>Lic. María Montaño</a:t>
            </a:r>
          </a:p>
          <a:p>
            <a:r>
              <a:rPr lang="es-MX" sz="1000" dirty="0" smtClean="0"/>
              <a:t>Presidente</a:t>
            </a:r>
          </a:p>
          <a:p>
            <a:endParaRPr lang="es-MX" sz="1000" dirty="0" smtClean="0"/>
          </a:p>
          <a:p>
            <a:r>
              <a:rPr lang="es-MX" sz="1000" dirty="0" smtClean="0"/>
              <a:t>Lic. Luis Arturo Trejo</a:t>
            </a:r>
          </a:p>
          <a:p>
            <a:r>
              <a:rPr lang="es-MX" sz="1000" dirty="0" smtClean="0"/>
              <a:t>Director Asesor</a:t>
            </a:r>
          </a:p>
          <a:p>
            <a:endParaRPr lang="es-MX" sz="1000" dirty="0" smtClean="0"/>
          </a:p>
          <a:p>
            <a:r>
              <a:rPr lang="es-MX" sz="1000" dirty="0" smtClean="0"/>
              <a:t>Lic. Daniel Castillo Villeda</a:t>
            </a:r>
          </a:p>
          <a:p>
            <a:r>
              <a:rPr lang="es-MX" sz="1000" dirty="0" smtClean="0"/>
              <a:t>Relaciones Públicas</a:t>
            </a:r>
          </a:p>
          <a:p>
            <a:endParaRPr lang="es-MX" sz="1000" dirty="0" smtClean="0"/>
          </a:p>
          <a:p>
            <a:r>
              <a:rPr lang="es-MX" sz="1000" dirty="0" smtClean="0"/>
              <a:t>Lic. Ernesto Partida</a:t>
            </a:r>
          </a:p>
          <a:p>
            <a:r>
              <a:rPr lang="es-MX" sz="1000" dirty="0" smtClean="0"/>
              <a:t>Reseña Histórica</a:t>
            </a:r>
          </a:p>
          <a:p>
            <a:endParaRPr lang="es-MX" sz="1000" dirty="0" smtClean="0"/>
          </a:p>
          <a:p>
            <a:r>
              <a:rPr lang="es-MX" sz="1000" dirty="0" smtClean="0"/>
              <a:t>Lic. Marco Antonio Guerra</a:t>
            </a:r>
          </a:p>
          <a:p>
            <a:r>
              <a:rPr lang="es-MX" sz="1000" dirty="0" smtClean="0"/>
              <a:t>Asesor Académico</a:t>
            </a:r>
          </a:p>
          <a:p>
            <a:endParaRPr lang="es-MX" sz="1000" dirty="0" smtClean="0"/>
          </a:p>
          <a:p>
            <a:r>
              <a:rPr lang="es-MX" sz="1000" dirty="0" smtClean="0"/>
              <a:t>Domingo García</a:t>
            </a:r>
          </a:p>
          <a:p>
            <a:r>
              <a:rPr lang="es-MX" sz="1000" dirty="0" smtClean="0"/>
              <a:t>Impresión Gráfica</a:t>
            </a:r>
          </a:p>
          <a:p>
            <a:endParaRPr lang="es-MX" sz="800" dirty="0" smtClean="0"/>
          </a:p>
          <a:p>
            <a:endParaRPr lang="es-MX" sz="800" dirty="0" smtClean="0"/>
          </a:p>
          <a:p>
            <a:endParaRPr lang="es-MX" sz="800" dirty="0" smtClean="0"/>
          </a:p>
          <a:p>
            <a:endParaRPr lang="es-MX" sz="800" dirty="0" smtClean="0"/>
          </a:p>
          <a:p>
            <a:r>
              <a:rPr lang="es-MX" sz="800" dirty="0" smtClean="0"/>
              <a:t>Altamirano 105 Despacho 10</a:t>
            </a:r>
          </a:p>
          <a:p>
            <a:r>
              <a:rPr lang="es-MX" sz="800" dirty="0" smtClean="0"/>
              <a:t>Col. San Rafael, C.P. 06470</a:t>
            </a:r>
          </a:p>
          <a:p>
            <a:r>
              <a:rPr lang="es-MX" sz="800" dirty="0" smtClean="0"/>
              <a:t>Del. Cuauhtémoc. México D.F.</a:t>
            </a:r>
          </a:p>
          <a:p>
            <a:r>
              <a:rPr lang="es-MX" sz="800" dirty="0" smtClean="0"/>
              <a:t>Tel: 5535-9597  </a:t>
            </a:r>
          </a:p>
          <a:p>
            <a:r>
              <a:rPr lang="es-MX" sz="800" dirty="0" smtClean="0"/>
              <a:t>04455 1233-6272</a:t>
            </a:r>
          </a:p>
          <a:p>
            <a:r>
              <a:rPr lang="es-MX" sz="800" dirty="0" smtClean="0"/>
              <a:t>04455 1193-6982</a:t>
            </a:r>
            <a:endParaRPr lang="es-ES" sz="1000" dirty="0"/>
          </a:p>
        </p:txBody>
      </p:sp>
    </p:spTree>
    <p:extLst>
      <p:ext uri="{BB962C8B-B14F-4D97-AF65-F5344CB8AC3E}">
        <p14:creationId xmlns:p14="http://schemas.microsoft.com/office/powerpoint/2010/main" xmlns="" val="3348585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2 Marcador de texto"/>
          <p:cNvSpPr>
            <a:spLocks noGrp="1"/>
          </p:cNvSpPr>
          <p:nvPr>
            <p:ph type="body" idx="1"/>
          </p:nvPr>
        </p:nvSpPr>
        <p:spPr>
          <a:xfrm>
            <a:off x="1115617" y="2060848"/>
            <a:ext cx="6840761" cy="3960440"/>
          </a:xfrm>
        </p:spPr>
        <p:txBody>
          <a:bodyPr>
            <a:normAutofit/>
          </a:bodyPr>
          <a:lstStyle/>
          <a:p>
            <a:endParaRPr lang="es-ES" sz="1400" dirty="0">
              <a:solidFill>
                <a:schemeClr val="tx2">
                  <a:lumMod val="50000"/>
                </a:schemeClr>
              </a:solidFill>
            </a:endParaRPr>
          </a:p>
          <a:p>
            <a:endParaRPr lang="es-ES" sz="1400" dirty="0">
              <a:solidFill>
                <a:schemeClr val="tx2">
                  <a:lumMod val="50000"/>
                </a:schemeClr>
              </a:solidFill>
            </a:endParaRPr>
          </a:p>
          <a:p>
            <a:endParaRPr lang="es-ES" sz="3600" dirty="0" smtClean="0">
              <a:solidFill>
                <a:schemeClr val="tx2">
                  <a:lumMod val="50000"/>
                </a:schemeClr>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smtClean="0">
              <a:solidFill>
                <a:schemeClr val="tx1"/>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95736" y="917978"/>
            <a:ext cx="6192688" cy="971681"/>
          </a:xfrm>
          <a:prstGeom prst="rect">
            <a:avLst/>
          </a:prstGeom>
        </p:spPr>
      </p:pic>
      <p:sp>
        <p:nvSpPr>
          <p:cNvPr id="2" name="1 CuadroTexto"/>
          <p:cNvSpPr txBox="1"/>
          <p:nvPr/>
        </p:nvSpPr>
        <p:spPr>
          <a:xfrm>
            <a:off x="1979712" y="683247"/>
            <a:ext cx="6408712" cy="406265"/>
          </a:xfrm>
          <a:prstGeom prst="rect">
            <a:avLst/>
          </a:prstGeom>
          <a:noFill/>
        </p:spPr>
        <p:txBody>
          <a:bodyPr wrap="square" rtlCol="0">
            <a:spAutoFit/>
          </a:bodyPr>
          <a:lstStyle/>
          <a:p>
            <a:pPr algn="ctr">
              <a:lnSpc>
                <a:spcPct val="80000"/>
              </a:lnSpc>
              <a:buFontTx/>
              <a:buNone/>
            </a:pPr>
            <a:r>
              <a:rPr lang="es-MX" sz="2400" dirty="0" smtClean="0"/>
              <a:t>SINOPSIS DE LA</a:t>
            </a:r>
            <a:endParaRPr lang="es-MX" sz="6000" b="1" dirty="0">
              <a:latin typeface="Edwardian Script ITC" pitchFamily="66" charset="0"/>
            </a:endParaRPr>
          </a:p>
        </p:txBody>
      </p:sp>
      <p:sp>
        <p:nvSpPr>
          <p:cNvPr id="6" name="5 CuadroTexto"/>
          <p:cNvSpPr txBox="1"/>
          <p:nvPr/>
        </p:nvSpPr>
        <p:spPr>
          <a:xfrm>
            <a:off x="1979712" y="1833271"/>
            <a:ext cx="6768752" cy="5078313"/>
          </a:xfrm>
          <a:prstGeom prst="rect">
            <a:avLst/>
          </a:prstGeom>
          <a:noFill/>
        </p:spPr>
        <p:txBody>
          <a:bodyPr wrap="square" rtlCol="0">
            <a:spAutoFit/>
          </a:bodyPr>
          <a:lstStyle/>
          <a:p>
            <a:pPr indent="263525"/>
            <a:r>
              <a:rPr lang="es-MX" sz="1900" b="1" dirty="0" smtClean="0"/>
              <a:t>“Agarrados por la cola!”  </a:t>
            </a:r>
            <a:r>
              <a:rPr lang="es-MX" sz="1900" dirty="0" smtClean="0"/>
              <a:t>Es la historia de una familia disfuncional de cualquier parte de nuestra  América  Latina.</a:t>
            </a:r>
            <a:endParaRPr lang="es-ES" sz="1900" dirty="0" smtClean="0"/>
          </a:p>
          <a:p>
            <a:pPr indent="263525"/>
            <a:r>
              <a:rPr lang="es-MX" sz="1900" dirty="0" smtClean="0"/>
              <a:t>Estos personajes representan y observan un comportamiento alejado del sentido común, en medio de picaras y divertidas acciones, su rutina cotidiana es un permanente conflicto que se desborda en inmoralidad y violencia intrafamiliar.</a:t>
            </a:r>
            <a:endParaRPr lang="es-ES" sz="1900" dirty="0" smtClean="0"/>
          </a:p>
          <a:p>
            <a:pPr indent="263525"/>
            <a:r>
              <a:rPr lang="es-MX" sz="1900" dirty="0" smtClean="0"/>
              <a:t>Polo el papá, es un señor intolerante, desobligado y mujeriego. María la mamá vive insatisfecha de su vida y se busca un amante de baja condición para divertirse. Polito el hijo, resulta ser un drogadicto de confusa personalidad.</a:t>
            </a:r>
            <a:endParaRPr lang="es-ES" sz="1900" dirty="0" smtClean="0"/>
          </a:p>
          <a:p>
            <a:pPr indent="263525"/>
            <a:r>
              <a:rPr lang="es-MX" sz="1900" dirty="0" smtClean="0"/>
              <a:t>Como si todo esto no bastara, conviven en complicidad con sus compadres involucrándose en situaciones disparatadas.</a:t>
            </a:r>
            <a:endParaRPr lang="es-ES" sz="1900" dirty="0" smtClean="0"/>
          </a:p>
          <a:p>
            <a:pPr indent="263525"/>
            <a:r>
              <a:rPr lang="es-MX" sz="1900" dirty="0" smtClean="0"/>
              <a:t>La historia se desarrolla en un tono de comedia con tintes de farsa en el que al final todos reciben lo que se merecen por efecto de sus actos.</a:t>
            </a:r>
            <a:endParaRPr lang="es-ES" sz="1900" dirty="0" smtClean="0"/>
          </a:p>
          <a:p>
            <a:pPr indent="263525"/>
            <a:r>
              <a:rPr lang="es-MX" sz="1900" dirty="0" smtClean="0"/>
              <a:t>El mensaje se engalana con divertidas participaciones musicales.</a:t>
            </a:r>
            <a:endParaRPr lang="es-ES" sz="1900" dirty="0" smtClean="0"/>
          </a:p>
          <a:p>
            <a:endParaRPr lang="es-ES" sz="1600" dirty="0"/>
          </a:p>
        </p:txBody>
      </p:sp>
      <p:sp>
        <p:nvSpPr>
          <p:cNvPr id="10" name="9 CuadroTexto"/>
          <p:cNvSpPr txBox="1"/>
          <p:nvPr/>
        </p:nvSpPr>
        <p:spPr>
          <a:xfrm>
            <a:off x="107504" y="2780928"/>
            <a:ext cx="1555234" cy="3939540"/>
          </a:xfrm>
          <a:prstGeom prst="rect">
            <a:avLst/>
          </a:prstGeom>
          <a:noFill/>
        </p:spPr>
        <p:txBody>
          <a:bodyPr wrap="none" rtlCol="0">
            <a:spAutoFit/>
          </a:bodyPr>
          <a:lstStyle/>
          <a:p>
            <a:r>
              <a:rPr lang="es-MX" sz="1000" dirty="0" smtClean="0"/>
              <a:t>Lic. María Montaño</a:t>
            </a:r>
          </a:p>
          <a:p>
            <a:r>
              <a:rPr lang="es-MX" sz="1000" dirty="0" smtClean="0"/>
              <a:t>Presidente</a:t>
            </a:r>
          </a:p>
          <a:p>
            <a:endParaRPr lang="es-MX" sz="1000" dirty="0" smtClean="0"/>
          </a:p>
          <a:p>
            <a:r>
              <a:rPr lang="es-MX" sz="1000" dirty="0" smtClean="0"/>
              <a:t>Lic. Luis Arturo Trejo</a:t>
            </a:r>
          </a:p>
          <a:p>
            <a:r>
              <a:rPr lang="es-MX" sz="1000" dirty="0" smtClean="0"/>
              <a:t>Director Asesor</a:t>
            </a:r>
          </a:p>
          <a:p>
            <a:endParaRPr lang="es-MX" sz="1000" dirty="0" smtClean="0"/>
          </a:p>
          <a:p>
            <a:r>
              <a:rPr lang="es-MX" sz="1000" dirty="0" smtClean="0"/>
              <a:t>Lic. Daniel Castillo Villeda</a:t>
            </a:r>
          </a:p>
          <a:p>
            <a:r>
              <a:rPr lang="es-MX" sz="1000" dirty="0" smtClean="0"/>
              <a:t>Relaciones Públicas</a:t>
            </a:r>
          </a:p>
          <a:p>
            <a:endParaRPr lang="es-MX" sz="1000" dirty="0" smtClean="0"/>
          </a:p>
          <a:p>
            <a:r>
              <a:rPr lang="es-MX" sz="1000" dirty="0" smtClean="0"/>
              <a:t>Lic. Ernesto Partida</a:t>
            </a:r>
          </a:p>
          <a:p>
            <a:r>
              <a:rPr lang="es-MX" sz="1000" dirty="0" smtClean="0"/>
              <a:t>Reseña Histórica</a:t>
            </a:r>
          </a:p>
          <a:p>
            <a:endParaRPr lang="es-MX" sz="1000" dirty="0" smtClean="0"/>
          </a:p>
          <a:p>
            <a:r>
              <a:rPr lang="es-MX" sz="1000" dirty="0" smtClean="0"/>
              <a:t>Lic. Marco Antonio Guerra</a:t>
            </a:r>
          </a:p>
          <a:p>
            <a:r>
              <a:rPr lang="es-MX" sz="1000" dirty="0" smtClean="0"/>
              <a:t>Asesor Académico</a:t>
            </a:r>
          </a:p>
          <a:p>
            <a:endParaRPr lang="es-MX" sz="1000" dirty="0" smtClean="0"/>
          </a:p>
          <a:p>
            <a:r>
              <a:rPr lang="es-MX" sz="1000" dirty="0" smtClean="0"/>
              <a:t>Domingo García</a:t>
            </a:r>
          </a:p>
          <a:p>
            <a:r>
              <a:rPr lang="es-MX" sz="1000" dirty="0" smtClean="0"/>
              <a:t>Impresión Gráfica</a:t>
            </a:r>
          </a:p>
          <a:p>
            <a:endParaRPr lang="es-MX" sz="800" dirty="0" smtClean="0"/>
          </a:p>
          <a:p>
            <a:endParaRPr lang="es-MX" sz="800" dirty="0" smtClean="0"/>
          </a:p>
          <a:p>
            <a:endParaRPr lang="es-MX" sz="800" dirty="0" smtClean="0"/>
          </a:p>
          <a:p>
            <a:endParaRPr lang="es-MX" sz="800" dirty="0" smtClean="0"/>
          </a:p>
          <a:p>
            <a:r>
              <a:rPr lang="es-MX" sz="800" dirty="0" smtClean="0"/>
              <a:t>Altamirano 105 Despacho 10</a:t>
            </a:r>
          </a:p>
          <a:p>
            <a:r>
              <a:rPr lang="es-MX" sz="800" dirty="0" smtClean="0"/>
              <a:t>Col. San Rafael, C.P. 06470</a:t>
            </a:r>
          </a:p>
          <a:p>
            <a:r>
              <a:rPr lang="es-MX" sz="800" dirty="0" smtClean="0"/>
              <a:t>Del. Cuauhtémoc. México D.F.</a:t>
            </a:r>
          </a:p>
          <a:p>
            <a:r>
              <a:rPr lang="es-MX" sz="800" dirty="0" smtClean="0"/>
              <a:t>Tel: 5535-9597  </a:t>
            </a:r>
          </a:p>
          <a:p>
            <a:r>
              <a:rPr lang="es-MX" sz="800" dirty="0" smtClean="0"/>
              <a:t>04455 1233-6272</a:t>
            </a:r>
          </a:p>
          <a:p>
            <a:r>
              <a:rPr lang="es-MX" sz="800" dirty="0" smtClean="0"/>
              <a:t>04455 1193-6982</a:t>
            </a:r>
            <a:endParaRPr lang="es-ES" sz="1000" dirty="0"/>
          </a:p>
        </p:txBody>
      </p:sp>
    </p:spTree>
    <p:extLst>
      <p:ext uri="{BB962C8B-B14F-4D97-AF65-F5344CB8AC3E}">
        <p14:creationId xmlns:p14="http://schemas.microsoft.com/office/powerpoint/2010/main" xmlns="" val="697364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2 Marcador de texto"/>
          <p:cNvSpPr>
            <a:spLocks noGrp="1"/>
          </p:cNvSpPr>
          <p:nvPr>
            <p:ph type="body" idx="1"/>
          </p:nvPr>
        </p:nvSpPr>
        <p:spPr>
          <a:xfrm>
            <a:off x="1115617" y="2060848"/>
            <a:ext cx="6840761" cy="3960440"/>
          </a:xfrm>
        </p:spPr>
        <p:txBody>
          <a:bodyPr>
            <a:normAutofit/>
          </a:bodyPr>
          <a:lstStyle/>
          <a:p>
            <a:endParaRPr lang="es-ES" sz="1400" dirty="0">
              <a:solidFill>
                <a:schemeClr val="tx2">
                  <a:lumMod val="50000"/>
                </a:schemeClr>
              </a:solidFill>
            </a:endParaRPr>
          </a:p>
          <a:p>
            <a:endParaRPr lang="es-ES" sz="1400" dirty="0">
              <a:solidFill>
                <a:schemeClr val="tx2">
                  <a:lumMod val="50000"/>
                </a:schemeClr>
              </a:solidFill>
            </a:endParaRPr>
          </a:p>
          <a:p>
            <a:endParaRPr lang="es-ES" sz="3600" dirty="0" smtClean="0">
              <a:solidFill>
                <a:schemeClr val="tx2">
                  <a:lumMod val="50000"/>
                </a:schemeClr>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smtClean="0">
              <a:solidFill>
                <a:schemeClr val="tx1"/>
              </a:solidFill>
            </a:endParaRPr>
          </a:p>
        </p:txBody>
      </p:sp>
      <p:sp>
        <p:nvSpPr>
          <p:cNvPr id="2" name="1 CuadroTexto"/>
          <p:cNvSpPr txBox="1"/>
          <p:nvPr/>
        </p:nvSpPr>
        <p:spPr>
          <a:xfrm>
            <a:off x="1955149" y="404665"/>
            <a:ext cx="6865323" cy="5978560"/>
          </a:xfrm>
          <a:prstGeom prst="rect">
            <a:avLst/>
          </a:prstGeom>
          <a:noFill/>
        </p:spPr>
        <p:txBody>
          <a:bodyPr wrap="square" rtlCol="0">
            <a:spAutoFit/>
          </a:bodyPr>
          <a:lstStyle/>
          <a:p>
            <a:pPr algn="ctr"/>
            <a:r>
              <a:rPr lang="es-ES" sz="3600" dirty="0" smtClean="0"/>
              <a:t>BENEFICIOS</a:t>
            </a:r>
          </a:p>
          <a:p>
            <a:endParaRPr lang="es-ES" sz="800" dirty="0" smtClean="0"/>
          </a:p>
          <a:p>
            <a:pPr marL="1588" indent="-1588"/>
            <a:r>
              <a:rPr lang="es-MX" sz="2000" dirty="0" smtClean="0"/>
              <a:t>Con la obra el espectador se mantendrá muy entretenido, divertido e interesado por todas las situaciones chuscas que suceden, mismas que le harán ver que  la vida cotidiana que vivimos de forma “natural” no es lo más adecuado para ser feliz.</a:t>
            </a:r>
          </a:p>
          <a:p>
            <a:pPr marL="1588" indent="-1588"/>
            <a:endParaRPr lang="es-MX" sz="800" dirty="0" smtClean="0"/>
          </a:p>
          <a:p>
            <a:pPr marL="1588" indent="-1588"/>
            <a:r>
              <a:rPr lang="es-MX" sz="2000" dirty="0" smtClean="0"/>
              <a:t>En la obra “Agarrados por la cola!” se les obsequiará el libro “El Camino a la Felicidad” como una herramienta de apoyo para su vida diaria.</a:t>
            </a:r>
            <a:r>
              <a:rPr lang="es-ES" sz="2000" dirty="0"/>
              <a:t> </a:t>
            </a:r>
            <a:r>
              <a:rPr lang="es-ES" sz="2000" dirty="0" smtClean="0"/>
              <a:t>Los libros pueden </a:t>
            </a:r>
            <a:r>
              <a:rPr lang="es-ES" sz="2000" dirty="0"/>
              <a:t>ser personalizados con los datos del patrocinador creando con esto publicidad en masa.</a:t>
            </a:r>
          </a:p>
          <a:p>
            <a:pPr marL="342900" indent="-342900">
              <a:buFontTx/>
              <a:buAutoNum type="arabicPeriod"/>
            </a:pPr>
            <a:endParaRPr lang="es-MX" sz="2000" dirty="0" smtClean="0"/>
          </a:p>
          <a:p>
            <a:pPr marL="177800"/>
            <a:r>
              <a:rPr lang="es-MX" sz="2000" i="1" dirty="0" smtClean="0"/>
              <a:t>“Lo único que se necesita para que triunfe el mal es que la gente de buena voluntad no haga nada al respecto.</a:t>
            </a:r>
          </a:p>
          <a:p>
            <a:pPr marL="177800"/>
            <a:r>
              <a:rPr lang="es-MX" sz="2000" i="1" dirty="0" smtClean="0"/>
              <a:t>La ciencia no tiene nada que decir sobre la validez de los valores. Es solo una presunción de un conocimiento que en realidad no se posee. </a:t>
            </a:r>
          </a:p>
          <a:p>
            <a:pPr marL="177800"/>
            <a:r>
              <a:rPr lang="es-MX" sz="2000" i="1" dirty="0" smtClean="0"/>
              <a:t>Se incurre en muchos errores y naciones enteras decaen por elegir los valores equivocados.”</a:t>
            </a:r>
            <a:endParaRPr lang="es-ES" sz="2000" i="1" dirty="0"/>
          </a:p>
        </p:txBody>
      </p:sp>
      <p:sp>
        <p:nvSpPr>
          <p:cNvPr id="9" name="8 CuadroTexto"/>
          <p:cNvSpPr txBox="1"/>
          <p:nvPr/>
        </p:nvSpPr>
        <p:spPr>
          <a:xfrm>
            <a:off x="2483769" y="980728"/>
            <a:ext cx="184731" cy="369332"/>
          </a:xfrm>
          <a:prstGeom prst="rect">
            <a:avLst/>
          </a:prstGeom>
          <a:noFill/>
        </p:spPr>
        <p:txBody>
          <a:bodyPr wrap="none" rtlCol="0">
            <a:spAutoFit/>
          </a:bodyPr>
          <a:lstStyle/>
          <a:p>
            <a:endParaRPr lang="es-ES" dirty="0"/>
          </a:p>
        </p:txBody>
      </p:sp>
      <p:sp>
        <p:nvSpPr>
          <p:cNvPr id="7" name="6 CuadroTexto"/>
          <p:cNvSpPr txBox="1"/>
          <p:nvPr/>
        </p:nvSpPr>
        <p:spPr>
          <a:xfrm>
            <a:off x="107504" y="2780928"/>
            <a:ext cx="1555234" cy="3939540"/>
          </a:xfrm>
          <a:prstGeom prst="rect">
            <a:avLst/>
          </a:prstGeom>
          <a:noFill/>
        </p:spPr>
        <p:txBody>
          <a:bodyPr wrap="none" rtlCol="0">
            <a:spAutoFit/>
          </a:bodyPr>
          <a:lstStyle/>
          <a:p>
            <a:r>
              <a:rPr lang="es-MX" sz="1000" dirty="0" smtClean="0"/>
              <a:t>Lic. María Montaño</a:t>
            </a:r>
          </a:p>
          <a:p>
            <a:r>
              <a:rPr lang="es-MX" sz="1000" dirty="0" smtClean="0"/>
              <a:t>Presidente</a:t>
            </a:r>
          </a:p>
          <a:p>
            <a:endParaRPr lang="es-MX" sz="1000" dirty="0" smtClean="0"/>
          </a:p>
          <a:p>
            <a:r>
              <a:rPr lang="es-MX" sz="1000" dirty="0" smtClean="0"/>
              <a:t>Lic. Luis Arturo Trejo</a:t>
            </a:r>
          </a:p>
          <a:p>
            <a:r>
              <a:rPr lang="es-MX" sz="1000" dirty="0" smtClean="0"/>
              <a:t>Director Asesor</a:t>
            </a:r>
          </a:p>
          <a:p>
            <a:endParaRPr lang="es-MX" sz="1000" dirty="0" smtClean="0"/>
          </a:p>
          <a:p>
            <a:r>
              <a:rPr lang="es-MX" sz="1000" dirty="0" smtClean="0"/>
              <a:t>Lic. Daniel Castillo Villeda</a:t>
            </a:r>
          </a:p>
          <a:p>
            <a:r>
              <a:rPr lang="es-MX" sz="1000" dirty="0" smtClean="0"/>
              <a:t>Relaciones Públicas</a:t>
            </a:r>
          </a:p>
          <a:p>
            <a:endParaRPr lang="es-MX" sz="1000" dirty="0" smtClean="0"/>
          </a:p>
          <a:p>
            <a:r>
              <a:rPr lang="es-MX" sz="1000" dirty="0" smtClean="0"/>
              <a:t>Lic. Ernesto Partida</a:t>
            </a:r>
          </a:p>
          <a:p>
            <a:r>
              <a:rPr lang="es-MX" sz="1000" dirty="0" smtClean="0"/>
              <a:t>Reseña Histórica</a:t>
            </a:r>
          </a:p>
          <a:p>
            <a:endParaRPr lang="es-MX" sz="1000" dirty="0" smtClean="0"/>
          </a:p>
          <a:p>
            <a:r>
              <a:rPr lang="es-MX" sz="1000" dirty="0" smtClean="0"/>
              <a:t>Lic. Marco Antonio Guerra</a:t>
            </a:r>
          </a:p>
          <a:p>
            <a:r>
              <a:rPr lang="es-MX" sz="1000" dirty="0" smtClean="0"/>
              <a:t>Asesor Académico</a:t>
            </a:r>
          </a:p>
          <a:p>
            <a:endParaRPr lang="es-MX" sz="1000" dirty="0" smtClean="0"/>
          </a:p>
          <a:p>
            <a:r>
              <a:rPr lang="es-MX" sz="1000" dirty="0" smtClean="0"/>
              <a:t>Domingo García</a:t>
            </a:r>
          </a:p>
          <a:p>
            <a:r>
              <a:rPr lang="es-MX" sz="1000" dirty="0" smtClean="0"/>
              <a:t>Impresión Gráfica</a:t>
            </a:r>
          </a:p>
          <a:p>
            <a:endParaRPr lang="es-MX" sz="800" dirty="0" smtClean="0"/>
          </a:p>
          <a:p>
            <a:endParaRPr lang="es-MX" sz="800" dirty="0" smtClean="0"/>
          </a:p>
          <a:p>
            <a:endParaRPr lang="es-MX" sz="800" dirty="0" smtClean="0"/>
          </a:p>
          <a:p>
            <a:endParaRPr lang="es-MX" sz="800" dirty="0" smtClean="0"/>
          </a:p>
          <a:p>
            <a:r>
              <a:rPr lang="es-MX" sz="800" dirty="0" smtClean="0"/>
              <a:t>Altamirano 105 Despacho 10</a:t>
            </a:r>
          </a:p>
          <a:p>
            <a:r>
              <a:rPr lang="es-MX" sz="800" dirty="0" smtClean="0"/>
              <a:t>Col. San Rafael, C.P. 06470</a:t>
            </a:r>
          </a:p>
          <a:p>
            <a:r>
              <a:rPr lang="es-MX" sz="800" dirty="0" smtClean="0"/>
              <a:t>Del. Cuauhtémoc. México D.F.</a:t>
            </a:r>
          </a:p>
          <a:p>
            <a:r>
              <a:rPr lang="es-MX" sz="800" dirty="0" smtClean="0"/>
              <a:t>Tel: 5535-9597  </a:t>
            </a:r>
          </a:p>
          <a:p>
            <a:r>
              <a:rPr lang="es-MX" sz="800" dirty="0" smtClean="0"/>
              <a:t>04455 1233-6272</a:t>
            </a:r>
          </a:p>
          <a:p>
            <a:r>
              <a:rPr lang="es-MX" sz="800" dirty="0" smtClean="0"/>
              <a:t>04455 1193-6982</a:t>
            </a:r>
            <a:endParaRPr lang="es-ES" sz="1000" dirty="0"/>
          </a:p>
        </p:txBody>
      </p:sp>
    </p:spTree>
    <p:extLst>
      <p:ext uri="{BB962C8B-B14F-4D97-AF65-F5344CB8AC3E}">
        <p14:creationId xmlns:p14="http://schemas.microsoft.com/office/powerpoint/2010/main" xmlns="" val="4162845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2 Marcador de texto"/>
          <p:cNvSpPr>
            <a:spLocks noGrp="1"/>
          </p:cNvSpPr>
          <p:nvPr>
            <p:ph type="body" idx="1"/>
          </p:nvPr>
        </p:nvSpPr>
        <p:spPr>
          <a:xfrm>
            <a:off x="1115617" y="2060848"/>
            <a:ext cx="6840761" cy="3960440"/>
          </a:xfrm>
        </p:spPr>
        <p:txBody>
          <a:bodyPr>
            <a:normAutofit/>
          </a:bodyPr>
          <a:lstStyle/>
          <a:p>
            <a:endParaRPr lang="es-ES" sz="1400" dirty="0">
              <a:solidFill>
                <a:schemeClr val="tx2">
                  <a:lumMod val="50000"/>
                </a:schemeClr>
              </a:solidFill>
            </a:endParaRPr>
          </a:p>
          <a:p>
            <a:endParaRPr lang="es-ES" sz="1400" dirty="0">
              <a:solidFill>
                <a:schemeClr val="tx2">
                  <a:lumMod val="50000"/>
                </a:schemeClr>
              </a:solidFill>
            </a:endParaRPr>
          </a:p>
          <a:p>
            <a:endParaRPr lang="es-ES" sz="3600" dirty="0" smtClean="0">
              <a:solidFill>
                <a:schemeClr val="tx2">
                  <a:lumMod val="50000"/>
                </a:schemeClr>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smtClean="0">
              <a:solidFill>
                <a:schemeClr val="tx1"/>
              </a:solidFill>
            </a:endParaRPr>
          </a:p>
        </p:txBody>
      </p:sp>
      <p:sp>
        <p:nvSpPr>
          <p:cNvPr id="2" name="1 CuadroTexto"/>
          <p:cNvSpPr txBox="1"/>
          <p:nvPr/>
        </p:nvSpPr>
        <p:spPr>
          <a:xfrm>
            <a:off x="1907704" y="620688"/>
            <a:ext cx="3816424" cy="6124754"/>
          </a:xfrm>
          <a:prstGeom prst="rect">
            <a:avLst/>
          </a:prstGeom>
          <a:noFill/>
        </p:spPr>
        <p:txBody>
          <a:bodyPr wrap="square" rtlCol="0">
            <a:spAutoFit/>
          </a:bodyPr>
          <a:lstStyle/>
          <a:p>
            <a:r>
              <a:rPr lang="es-ES" sz="2400" dirty="0" smtClean="0"/>
              <a:t>LIBROS PERSONALIZADOS</a:t>
            </a:r>
          </a:p>
          <a:p>
            <a:endParaRPr lang="es-ES" sz="800" dirty="0"/>
          </a:p>
          <a:p>
            <a:r>
              <a:rPr lang="es-ES" sz="1500" dirty="0" smtClean="0"/>
              <a:t>Además de los libros estándar del Camino a la Felicidad, usted puede usar este libro como pieza promocional en sus campañas de mercadeo y ventas. puede solicitar y obtener los libros  con portada personalizada para sus actividades (talleres  empresariales, de instituciones, organizaciones, sindicatos, corporaciones policiacas y de gobierno, escuelas y universidades así como cualquier otro producto o servicio que quiera promocionar o a nivel personal en celebraciones como bodas, bautizos, graduaciones, reuniones y fechas especificas).</a:t>
            </a:r>
          </a:p>
          <a:p>
            <a:endParaRPr lang="es-ES" sz="1500" dirty="0" smtClean="0"/>
          </a:p>
          <a:p>
            <a:r>
              <a:rPr lang="es-ES" sz="1500" dirty="0" smtClean="0"/>
              <a:t>Si usted desea  tener una empresa más próspera y productiva, puede lograrlo distribuyendo entre sus empleados, clientes, proveedores y asociados de negocios el libro de El Camino a La Felicidad. </a:t>
            </a:r>
          </a:p>
          <a:p>
            <a:endParaRPr lang="es-ES" sz="1500" dirty="0" smtClean="0"/>
          </a:p>
          <a:p>
            <a:r>
              <a:rPr lang="es-ES" sz="1500" dirty="0" smtClean="0"/>
              <a:t>De hecho el libro se vuelve una pieza promocional económica y de gran valor para proyectar su imagen personal o de su empresa.</a:t>
            </a:r>
            <a:endParaRPr lang="es-ES" sz="1500" dirty="0"/>
          </a:p>
        </p:txBody>
      </p:sp>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95955" y="620688"/>
            <a:ext cx="2088232" cy="1638778"/>
          </a:xfrm>
          <a:prstGeom prst="rect">
            <a:avLst/>
          </a:prstGeom>
          <a:effectLst/>
        </p:spPr>
      </p:pic>
      <p:pic>
        <p:nvPicPr>
          <p:cNvPr id="5" name="4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00921" y="1943786"/>
            <a:ext cx="2146521" cy="1674286"/>
          </a:xfrm>
          <a:prstGeom prst="rect">
            <a:avLst/>
          </a:prstGeom>
        </p:spPr>
      </p:pic>
      <p:pic>
        <p:nvPicPr>
          <p:cNvPr id="11" name="10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95957" y="3235040"/>
            <a:ext cx="2094087" cy="1708775"/>
          </a:xfrm>
          <a:prstGeom prst="rect">
            <a:avLst/>
          </a:prstGeom>
          <a:effectLst/>
        </p:spPr>
      </p:pic>
      <p:pic>
        <p:nvPicPr>
          <p:cNvPr id="10" name="9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724128" y="4942224"/>
            <a:ext cx="2124365" cy="1655128"/>
          </a:xfrm>
          <a:prstGeom prst="rect">
            <a:avLst/>
          </a:prstGeom>
          <a:effectLst/>
        </p:spPr>
      </p:pic>
      <p:sp>
        <p:nvSpPr>
          <p:cNvPr id="12" name="11 CuadroTexto"/>
          <p:cNvSpPr txBox="1"/>
          <p:nvPr/>
        </p:nvSpPr>
        <p:spPr>
          <a:xfrm>
            <a:off x="107504" y="2780928"/>
            <a:ext cx="1555234" cy="3939540"/>
          </a:xfrm>
          <a:prstGeom prst="rect">
            <a:avLst/>
          </a:prstGeom>
          <a:noFill/>
        </p:spPr>
        <p:txBody>
          <a:bodyPr wrap="none" rtlCol="0">
            <a:spAutoFit/>
          </a:bodyPr>
          <a:lstStyle/>
          <a:p>
            <a:r>
              <a:rPr lang="es-MX" sz="1000" dirty="0" smtClean="0"/>
              <a:t>Lic. María Montaño</a:t>
            </a:r>
          </a:p>
          <a:p>
            <a:r>
              <a:rPr lang="es-MX" sz="1000" dirty="0" smtClean="0"/>
              <a:t>Presidente</a:t>
            </a:r>
          </a:p>
          <a:p>
            <a:endParaRPr lang="es-MX" sz="1000" dirty="0" smtClean="0"/>
          </a:p>
          <a:p>
            <a:r>
              <a:rPr lang="es-MX" sz="1000" dirty="0" smtClean="0"/>
              <a:t>Lic. Luis Arturo Trejo</a:t>
            </a:r>
          </a:p>
          <a:p>
            <a:r>
              <a:rPr lang="es-MX" sz="1000" dirty="0" smtClean="0"/>
              <a:t>Director Asesor</a:t>
            </a:r>
          </a:p>
          <a:p>
            <a:endParaRPr lang="es-MX" sz="1000" dirty="0" smtClean="0"/>
          </a:p>
          <a:p>
            <a:r>
              <a:rPr lang="es-MX" sz="1000" dirty="0" smtClean="0"/>
              <a:t>Lic. Daniel Castillo Villeda</a:t>
            </a:r>
          </a:p>
          <a:p>
            <a:r>
              <a:rPr lang="es-MX" sz="1000" dirty="0" smtClean="0"/>
              <a:t>Relaciones Públicas</a:t>
            </a:r>
          </a:p>
          <a:p>
            <a:endParaRPr lang="es-MX" sz="1000" dirty="0" smtClean="0"/>
          </a:p>
          <a:p>
            <a:r>
              <a:rPr lang="es-MX" sz="1000" dirty="0" smtClean="0"/>
              <a:t>Lic. Ernesto Partida</a:t>
            </a:r>
          </a:p>
          <a:p>
            <a:r>
              <a:rPr lang="es-MX" sz="1000" dirty="0" smtClean="0"/>
              <a:t>Reseña Histórica</a:t>
            </a:r>
          </a:p>
          <a:p>
            <a:endParaRPr lang="es-MX" sz="1000" dirty="0" smtClean="0"/>
          </a:p>
          <a:p>
            <a:r>
              <a:rPr lang="es-MX" sz="1000" dirty="0" smtClean="0"/>
              <a:t>Lic. Marco Antonio Guerra</a:t>
            </a:r>
          </a:p>
          <a:p>
            <a:r>
              <a:rPr lang="es-MX" sz="1000" dirty="0" smtClean="0"/>
              <a:t>Asesor Académico</a:t>
            </a:r>
          </a:p>
          <a:p>
            <a:endParaRPr lang="es-MX" sz="1000" dirty="0" smtClean="0"/>
          </a:p>
          <a:p>
            <a:r>
              <a:rPr lang="es-MX" sz="1000" dirty="0" smtClean="0"/>
              <a:t>Domingo García</a:t>
            </a:r>
          </a:p>
          <a:p>
            <a:r>
              <a:rPr lang="es-MX" sz="1000" dirty="0" smtClean="0"/>
              <a:t>Impresión Gráfica</a:t>
            </a:r>
          </a:p>
          <a:p>
            <a:endParaRPr lang="es-MX" sz="800" dirty="0" smtClean="0"/>
          </a:p>
          <a:p>
            <a:endParaRPr lang="es-MX" sz="800" dirty="0" smtClean="0"/>
          </a:p>
          <a:p>
            <a:endParaRPr lang="es-MX" sz="800" dirty="0" smtClean="0"/>
          </a:p>
          <a:p>
            <a:endParaRPr lang="es-MX" sz="800" dirty="0" smtClean="0"/>
          </a:p>
          <a:p>
            <a:r>
              <a:rPr lang="es-MX" sz="800" dirty="0" smtClean="0"/>
              <a:t>Altamirano 105 Despacho 10</a:t>
            </a:r>
          </a:p>
          <a:p>
            <a:r>
              <a:rPr lang="es-MX" sz="800" dirty="0" smtClean="0"/>
              <a:t>Col. San Rafael, C.P. 06470</a:t>
            </a:r>
          </a:p>
          <a:p>
            <a:r>
              <a:rPr lang="es-MX" sz="800" dirty="0" smtClean="0"/>
              <a:t>Del. Cuauhtémoc. México D.F.</a:t>
            </a:r>
          </a:p>
          <a:p>
            <a:r>
              <a:rPr lang="es-MX" sz="800" dirty="0" smtClean="0"/>
              <a:t>Tel: 5535-9597  </a:t>
            </a:r>
          </a:p>
          <a:p>
            <a:r>
              <a:rPr lang="es-MX" sz="800" dirty="0" smtClean="0"/>
              <a:t>04455 1233-6272</a:t>
            </a:r>
          </a:p>
          <a:p>
            <a:r>
              <a:rPr lang="es-MX" sz="800" dirty="0" smtClean="0"/>
              <a:t>04455 1193-6982</a:t>
            </a:r>
            <a:endParaRPr lang="es-ES" sz="1000" dirty="0"/>
          </a:p>
        </p:txBody>
      </p:sp>
    </p:spTree>
    <p:extLst>
      <p:ext uri="{BB962C8B-B14F-4D97-AF65-F5344CB8AC3E}">
        <p14:creationId xmlns:p14="http://schemas.microsoft.com/office/powerpoint/2010/main" xmlns="" val="947431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2 Marcador de texto"/>
          <p:cNvSpPr>
            <a:spLocks noGrp="1"/>
          </p:cNvSpPr>
          <p:nvPr>
            <p:ph type="body" idx="1"/>
          </p:nvPr>
        </p:nvSpPr>
        <p:spPr>
          <a:xfrm>
            <a:off x="1115617" y="2060848"/>
            <a:ext cx="6840761" cy="3960440"/>
          </a:xfrm>
        </p:spPr>
        <p:txBody>
          <a:bodyPr>
            <a:normAutofit/>
          </a:bodyPr>
          <a:lstStyle/>
          <a:p>
            <a:endParaRPr lang="es-ES" sz="1400" dirty="0">
              <a:solidFill>
                <a:schemeClr val="tx2">
                  <a:lumMod val="50000"/>
                </a:schemeClr>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smtClean="0">
              <a:solidFill>
                <a:schemeClr val="tx1"/>
              </a:solidFill>
            </a:endParaRPr>
          </a:p>
        </p:txBody>
      </p:sp>
      <p:sp>
        <p:nvSpPr>
          <p:cNvPr id="8" name="7 CuadroTexto"/>
          <p:cNvSpPr txBox="1"/>
          <p:nvPr/>
        </p:nvSpPr>
        <p:spPr>
          <a:xfrm>
            <a:off x="2012229" y="476672"/>
            <a:ext cx="4648003" cy="1569660"/>
          </a:xfrm>
          <a:prstGeom prst="rect">
            <a:avLst/>
          </a:prstGeom>
          <a:noFill/>
        </p:spPr>
        <p:txBody>
          <a:bodyPr wrap="square" rtlCol="0">
            <a:spAutoFit/>
          </a:bodyPr>
          <a:lstStyle/>
          <a:p>
            <a:r>
              <a:rPr lang="es-ES" sz="2400" dirty="0" smtClean="0">
                <a:solidFill>
                  <a:prstClr val="black"/>
                </a:solidFill>
              </a:rPr>
              <a:t>MARÍA MONTAÑO</a:t>
            </a:r>
          </a:p>
          <a:p>
            <a:r>
              <a:rPr lang="es-ES" sz="1600" b="1" dirty="0">
                <a:solidFill>
                  <a:prstClr val="black"/>
                </a:solidFill>
              </a:rPr>
              <a:t>LA ACTRIZ</a:t>
            </a:r>
          </a:p>
          <a:p>
            <a:r>
              <a:rPr lang="es-ES" sz="1150" dirty="0" smtClean="0">
                <a:solidFill>
                  <a:prstClr val="black"/>
                </a:solidFill>
              </a:rPr>
              <a:t>incursiona como modelo, participa </a:t>
            </a:r>
            <a:r>
              <a:rPr lang="es-ES" sz="1150" dirty="0">
                <a:solidFill>
                  <a:prstClr val="black"/>
                </a:solidFill>
              </a:rPr>
              <a:t>en un sin número de fotonovelas y comerciales de </a:t>
            </a:r>
            <a:r>
              <a:rPr lang="es-ES" sz="1150" dirty="0" smtClean="0">
                <a:solidFill>
                  <a:prstClr val="black"/>
                </a:solidFill>
              </a:rPr>
              <a:t>televisión.  Ha </a:t>
            </a:r>
            <a:r>
              <a:rPr lang="es-ES" sz="1150" dirty="0">
                <a:solidFill>
                  <a:prstClr val="black"/>
                </a:solidFill>
              </a:rPr>
              <a:t>obtenido varios premios y reconocimientos por su talento y trayectoria.</a:t>
            </a:r>
          </a:p>
          <a:p>
            <a:endParaRPr lang="es-ES" sz="800" b="1" dirty="0">
              <a:solidFill>
                <a:prstClr val="black"/>
              </a:solidFill>
            </a:endParaRPr>
          </a:p>
          <a:p>
            <a:endParaRPr lang="es-ES" sz="1200" dirty="0">
              <a:solidFill>
                <a:prstClr val="black"/>
              </a:solidFill>
            </a:endParaRPr>
          </a:p>
        </p:txBody>
      </p:sp>
      <p:pic>
        <p:nvPicPr>
          <p:cNvPr id="14" name="Picture 2" descr="C:\Users\hp\SkyDrive\Documentos\EMPRESAS\CUENTAS\Maria Montaño\Elenco\Maria Montaño\284571_252797941398285_6747531_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4290" y="1117409"/>
            <a:ext cx="1512167" cy="234646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14 CuadroTexto"/>
          <p:cNvSpPr txBox="1"/>
          <p:nvPr/>
        </p:nvSpPr>
        <p:spPr>
          <a:xfrm>
            <a:off x="2029129" y="1711748"/>
            <a:ext cx="5135160" cy="5186035"/>
          </a:xfrm>
          <a:prstGeom prst="rect">
            <a:avLst/>
          </a:prstGeom>
          <a:noFill/>
        </p:spPr>
        <p:txBody>
          <a:bodyPr wrap="square" rtlCol="0">
            <a:spAutoFit/>
          </a:bodyPr>
          <a:lstStyle/>
          <a:p>
            <a:r>
              <a:rPr lang="es-ES" sz="1600" b="1" dirty="0" smtClean="0">
                <a:solidFill>
                  <a:prstClr val="black"/>
                </a:solidFill>
              </a:rPr>
              <a:t>TEATRO</a:t>
            </a:r>
            <a:endParaRPr lang="es-ES" sz="1600" b="1" dirty="0">
              <a:solidFill>
                <a:prstClr val="black"/>
              </a:solidFill>
            </a:endParaRPr>
          </a:p>
          <a:p>
            <a:r>
              <a:rPr lang="es-ES" sz="1150" dirty="0" smtClean="0">
                <a:solidFill>
                  <a:prstClr val="black"/>
                </a:solidFill>
              </a:rPr>
              <a:t>“¡</a:t>
            </a:r>
            <a:r>
              <a:rPr lang="es-ES" sz="1150" dirty="0">
                <a:solidFill>
                  <a:prstClr val="black"/>
                </a:solidFill>
              </a:rPr>
              <a:t>Ah! Que </a:t>
            </a:r>
            <a:r>
              <a:rPr lang="es-ES" sz="1150" dirty="0" smtClean="0">
                <a:solidFill>
                  <a:prstClr val="black"/>
                </a:solidFill>
              </a:rPr>
              <a:t>buena </a:t>
            </a:r>
            <a:r>
              <a:rPr lang="es-ES" sz="1150" dirty="0">
                <a:solidFill>
                  <a:prstClr val="black"/>
                </a:solidFill>
              </a:rPr>
              <a:t>esta mi ahijada”, “Son” de Juan </a:t>
            </a:r>
            <a:r>
              <a:rPr lang="es-ES" sz="1150" dirty="0" err="1">
                <a:solidFill>
                  <a:prstClr val="black"/>
                </a:solidFill>
              </a:rPr>
              <a:t>Ibañez</a:t>
            </a:r>
            <a:r>
              <a:rPr lang="es-ES" sz="1150" dirty="0">
                <a:solidFill>
                  <a:prstClr val="black"/>
                </a:solidFill>
              </a:rPr>
              <a:t>, “Un loco genial”, “El cojo metió la pata”, “los ojos llenos de amor”, “La maestra enseña de todo</a:t>
            </a:r>
            <a:r>
              <a:rPr lang="es-ES" sz="1150" dirty="0" smtClean="0">
                <a:solidFill>
                  <a:prstClr val="black"/>
                </a:solidFill>
              </a:rPr>
              <a:t>” “Agarrados por la Cola!”.</a:t>
            </a:r>
          </a:p>
          <a:p>
            <a:endParaRPr lang="es-ES" sz="800" dirty="0" smtClean="0">
              <a:solidFill>
                <a:prstClr val="black"/>
              </a:solidFill>
            </a:endParaRPr>
          </a:p>
          <a:p>
            <a:r>
              <a:rPr lang="es-ES" sz="1600" b="1" dirty="0" smtClean="0">
                <a:solidFill>
                  <a:prstClr val="black"/>
                </a:solidFill>
              </a:rPr>
              <a:t>TELENOVELAS</a:t>
            </a:r>
          </a:p>
          <a:p>
            <a:r>
              <a:rPr lang="es-ES" sz="1150" dirty="0" smtClean="0">
                <a:solidFill>
                  <a:prstClr val="black"/>
                </a:solidFill>
              </a:rPr>
              <a:t>“La </a:t>
            </a:r>
            <a:r>
              <a:rPr lang="es-ES" sz="1150" dirty="0">
                <a:solidFill>
                  <a:prstClr val="black"/>
                </a:solidFill>
              </a:rPr>
              <a:t>voz de la tierra”, “La comedia humana”, Bodas de odio”, </a:t>
            </a:r>
            <a:r>
              <a:rPr lang="es-ES" sz="1150" dirty="0" smtClean="0">
                <a:solidFill>
                  <a:prstClr val="black"/>
                </a:solidFill>
              </a:rPr>
              <a:t>“</a:t>
            </a:r>
            <a:r>
              <a:rPr lang="es-ES" sz="1150" dirty="0">
                <a:solidFill>
                  <a:prstClr val="black"/>
                </a:solidFill>
              </a:rPr>
              <a:t>Amor en silencio”, “</a:t>
            </a:r>
            <a:r>
              <a:rPr lang="es-ES" sz="1150" dirty="0" smtClean="0">
                <a:solidFill>
                  <a:prstClr val="black"/>
                </a:solidFill>
              </a:rPr>
              <a:t>Encadenados”, “</a:t>
            </a:r>
            <a:r>
              <a:rPr lang="es-ES" sz="1150" dirty="0">
                <a:solidFill>
                  <a:prstClr val="black"/>
                </a:solidFill>
              </a:rPr>
              <a:t>Mi destino </a:t>
            </a:r>
            <a:r>
              <a:rPr lang="es-ES" sz="1150" dirty="0" smtClean="0">
                <a:solidFill>
                  <a:prstClr val="black"/>
                </a:solidFill>
              </a:rPr>
              <a:t>eres tú”  así mismo en infinidad de programas de Televisión como</a:t>
            </a:r>
            <a:r>
              <a:rPr lang="es-ES" sz="1150" dirty="0">
                <a:solidFill>
                  <a:prstClr val="black"/>
                </a:solidFill>
              </a:rPr>
              <a:t>: “Soltero en el aire</a:t>
            </a:r>
            <a:r>
              <a:rPr lang="es-ES" sz="1150" dirty="0" smtClean="0">
                <a:solidFill>
                  <a:prstClr val="black"/>
                </a:solidFill>
              </a:rPr>
              <a:t>”, </a:t>
            </a:r>
            <a:r>
              <a:rPr lang="es-ES" sz="1150" dirty="0">
                <a:solidFill>
                  <a:prstClr val="black"/>
                </a:solidFill>
              </a:rPr>
              <a:t>“El show del loco</a:t>
            </a:r>
            <a:r>
              <a:rPr lang="es-ES" sz="1150" dirty="0" smtClean="0">
                <a:solidFill>
                  <a:prstClr val="black"/>
                </a:solidFill>
              </a:rPr>
              <a:t>”, “Qué </a:t>
            </a:r>
            <a:r>
              <a:rPr lang="es-ES" sz="1150" dirty="0">
                <a:solidFill>
                  <a:prstClr val="black"/>
                </a:solidFill>
              </a:rPr>
              <a:t>nos pasa</a:t>
            </a:r>
            <a:r>
              <a:rPr lang="es-ES" sz="1150" dirty="0" smtClean="0">
                <a:solidFill>
                  <a:prstClr val="black"/>
                </a:solidFill>
              </a:rPr>
              <a:t>”, </a:t>
            </a:r>
            <a:r>
              <a:rPr lang="es-ES" sz="1150" dirty="0">
                <a:solidFill>
                  <a:prstClr val="black"/>
                </a:solidFill>
              </a:rPr>
              <a:t>“Hogar dulce hogar”, “Mi secretaria”, “El show de Luis de Alba”, “La criada bien criada”, “El show del </a:t>
            </a:r>
            <a:r>
              <a:rPr lang="es-ES" sz="1150" dirty="0" err="1">
                <a:solidFill>
                  <a:prstClr val="black"/>
                </a:solidFill>
              </a:rPr>
              <a:t>polivoz</a:t>
            </a:r>
            <a:r>
              <a:rPr lang="es-ES" sz="1150" dirty="0" smtClean="0">
                <a:solidFill>
                  <a:prstClr val="black"/>
                </a:solidFill>
              </a:rPr>
              <a:t>”,</a:t>
            </a:r>
            <a:r>
              <a:rPr lang="es-ES" sz="1150" dirty="0">
                <a:solidFill>
                  <a:prstClr val="black"/>
                </a:solidFill>
              </a:rPr>
              <a:t> “Mujer casos de la vida real</a:t>
            </a:r>
            <a:r>
              <a:rPr lang="es-ES" sz="1150" dirty="0" smtClean="0">
                <a:solidFill>
                  <a:prstClr val="black"/>
                </a:solidFill>
              </a:rPr>
              <a:t>” y muchos  más.</a:t>
            </a:r>
          </a:p>
          <a:p>
            <a:endParaRPr lang="es-ES" sz="800" dirty="0">
              <a:solidFill>
                <a:prstClr val="black"/>
              </a:solidFill>
            </a:endParaRPr>
          </a:p>
          <a:p>
            <a:r>
              <a:rPr lang="es-ES" sz="1600" b="1" dirty="0">
                <a:solidFill>
                  <a:prstClr val="black"/>
                </a:solidFill>
              </a:rPr>
              <a:t>CINE </a:t>
            </a:r>
          </a:p>
          <a:p>
            <a:r>
              <a:rPr lang="es-ES" sz="1150" dirty="0" smtClean="0">
                <a:solidFill>
                  <a:prstClr val="black"/>
                </a:solidFill>
              </a:rPr>
              <a:t>“</a:t>
            </a:r>
            <a:r>
              <a:rPr lang="es-ES" sz="1150" dirty="0">
                <a:solidFill>
                  <a:prstClr val="black"/>
                </a:solidFill>
              </a:rPr>
              <a:t>Una noche embarazosa” “La muerte de un gallego”, “El sexo me da risa”, “El patrullero 777” “El héroe desconocido” “El Chanfle” “Carnada” “Esa es mi raza” “Antonieta” “Los japoneses no esperan” “Guerra de sexos” “Sexo contra sexo” “Amor a la mexicana” “No tiene la culpa el indio” “Matar  o morir” “Barrio bravo” “Con el cuerpo prestado” “El mil hijos” </a:t>
            </a:r>
            <a:r>
              <a:rPr lang="es-ES" sz="1150" dirty="0" err="1">
                <a:solidFill>
                  <a:prstClr val="black"/>
                </a:solidFill>
              </a:rPr>
              <a:t>Keiko</a:t>
            </a:r>
            <a:r>
              <a:rPr lang="es-ES" sz="1150" dirty="0">
                <a:solidFill>
                  <a:prstClr val="black"/>
                </a:solidFill>
              </a:rPr>
              <a:t> en peligro” “Me lleva el tren” “Las siete fugas del capitán fantasma” “Las </a:t>
            </a:r>
            <a:r>
              <a:rPr lang="es-ES" sz="1150" dirty="0" err="1">
                <a:solidFill>
                  <a:prstClr val="black"/>
                </a:solidFill>
              </a:rPr>
              <a:t>baileras</a:t>
            </a:r>
            <a:r>
              <a:rPr lang="es-ES" sz="1150" dirty="0">
                <a:solidFill>
                  <a:prstClr val="black"/>
                </a:solidFill>
              </a:rPr>
              <a:t>” “Chaparrito cumplidor” “Vestidas y alborotadas” “Estrella negra” “Lucha a muerte” “Juana la cubana” </a:t>
            </a:r>
            <a:r>
              <a:rPr lang="es-ES" sz="1150" dirty="0" smtClean="0">
                <a:solidFill>
                  <a:prstClr val="black"/>
                </a:solidFill>
              </a:rPr>
              <a:t>“</a:t>
            </a:r>
            <a:r>
              <a:rPr lang="es-ES" sz="1150" dirty="0">
                <a:solidFill>
                  <a:prstClr val="black"/>
                </a:solidFill>
              </a:rPr>
              <a:t>No necesito clave” “Los barbaros” “La sangre al río” “El caporal” “Mujeres bravas” “Engaño mortal”  </a:t>
            </a:r>
            <a:r>
              <a:rPr lang="es-ES" sz="1150" dirty="0" smtClean="0">
                <a:solidFill>
                  <a:prstClr val="black"/>
                </a:solidFill>
              </a:rPr>
              <a:t>“Criando </a:t>
            </a:r>
            <a:r>
              <a:rPr lang="es-ES" sz="1150" dirty="0">
                <a:solidFill>
                  <a:prstClr val="black"/>
                </a:solidFill>
              </a:rPr>
              <a:t>cuervos” “20 años después” “Juegos de poder” “Michoacano hasta la muerte” “Pandilla de </a:t>
            </a:r>
            <a:r>
              <a:rPr lang="es-ES" sz="1150" dirty="0" err="1">
                <a:solidFill>
                  <a:prstClr val="black"/>
                </a:solidFill>
              </a:rPr>
              <a:t>caifanes</a:t>
            </a:r>
            <a:r>
              <a:rPr lang="es-ES" sz="1150" dirty="0">
                <a:solidFill>
                  <a:prstClr val="black"/>
                </a:solidFill>
              </a:rPr>
              <a:t>” </a:t>
            </a:r>
            <a:r>
              <a:rPr lang="es-ES" sz="1150" dirty="0" smtClean="0">
                <a:solidFill>
                  <a:prstClr val="black"/>
                </a:solidFill>
              </a:rPr>
              <a:t>“</a:t>
            </a:r>
            <a:r>
              <a:rPr lang="es-ES" sz="1150" dirty="0">
                <a:solidFill>
                  <a:prstClr val="black"/>
                </a:solidFill>
              </a:rPr>
              <a:t>Los dos perrones de Michoacán</a:t>
            </a:r>
            <a:r>
              <a:rPr lang="es-ES" sz="1150" dirty="0" smtClean="0">
                <a:solidFill>
                  <a:prstClr val="black"/>
                </a:solidFill>
              </a:rPr>
              <a:t>” y varias más.</a:t>
            </a:r>
          </a:p>
          <a:p>
            <a:endParaRPr lang="es-ES" sz="1150" dirty="0">
              <a:solidFill>
                <a:prstClr val="black"/>
              </a:solidFill>
            </a:endParaRPr>
          </a:p>
          <a:p>
            <a:r>
              <a:rPr lang="es-ES" sz="1150" dirty="0" smtClean="0">
                <a:solidFill>
                  <a:prstClr val="black"/>
                </a:solidFill>
              </a:rPr>
              <a:t>Como cantante ha hecho infinidad de giras  a nivel nacional e internacional.  Como embajadora de México en el Vaticano, le fue a cantar al Papa Juan Pablo II. </a:t>
            </a:r>
            <a:endParaRPr lang="es-ES" sz="1150" dirty="0">
              <a:solidFill>
                <a:prstClr val="black"/>
              </a:solidFill>
            </a:endParaRPr>
          </a:p>
          <a:p>
            <a:endParaRPr lang="es-MX" sz="1000" dirty="0">
              <a:solidFill>
                <a:prstClr val="black"/>
              </a:solidFill>
            </a:endParaRPr>
          </a:p>
        </p:txBody>
      </p:sp>
      <p:pic>
        <p:nvPicPr>
          <p:cNvPr id="6" name="5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155098" y="3861048"/>
            <a:ext cx="1512167" cy="2341420"/>
          </a:xfrm>
          <a:prstGeom prst="rect">
            <a:avLst/>
          </a:prstGeom>
        </p:spPr>
      </p:pic>
      <p:sp>
        <p:nvSpPr>
          <p:cNvPr id="9" name="8 CuadroTexto"/>
          <p:cNvSpPr txBox="1"/>
          <p:nvPr/>
        </p:nvSpPr>
        <p:spPr>
          <a:xfrm>
            <a:off x="107504" y="2780928"/>
            <a:ext cx="1555234" cy="3939540"/>
          </a:xfrm>
          <a:prstGeom prst="rect">
            <a:avLst/>
          </a:prstGeom>
          <a:noFill/>
        </p:spPr>
        <p:txBody>
          <a:bodyPr wrap="none" rtlCol="0">
            <a:spAutoFit/>
          </a:bodyPr>
          <a:lstStyle/>
          <a:p>
            <a:r>
              <a:rPr lang="es-MX" sz="1000" dirty="0" smtClean="0"/>
              <a:t>Lic. María Montaño</a:t>
            </a:r>
          </a:p>
          <a:p>
            <a:r>
              <a:rPr lang="es-MX" sz="1000" dirty="0" smtClean="0"/>
              <a:t>Presidente</a:t>
            </a:r>
          </a:p>
          <a:p>
            <a:endParaRPr lang="es-MX" sz="1000" dirty="0" smtClean="0"/>
          </a:p>
          <a:p>
            <a:r>
              <a:rPr lang="es-MX" sz="1000" dirty="0" smtClean="0"/>
              <a:t>Lic. Luis Arturo Trejo</a:t>
            </a:r>
          </a:p>
          <a:p>
            <a:r>
              <a:rPr lang="es-MX" sz="1000" dirty="0" smtClean="0"/>
              <a:t>Director Asesor</a:t>
            </a:r>
          </a:p>
          <a:p>
            <a:endParaRPr lang="es-MX" sz="1000" dirty="0" smtClean="0"/>
          </a:p>
          <a:p>
            <a:r>
              <a:rPr lang="es-MX" sz="1000" dirty="0" smtClean="0"/>
              <a:t>Lic. Daniel Castillo Villeda</a:t>
            </a:r>
          </a:p>
          <a:p>
            <a:r>
              <a:rPr lang="es-MX" sz="1000" dirty="0" smtClean="0"/>
              <a:t>Relaciones Públicas</a:t>
            </a:r>
          </a:p>
          <a:p>
            <a:endParaRPr lang="es-MX" sz="1000" dirty="0" smtClean="0"/>
          </a:p>
          <a:p>
            <a:r>
              <a:rPr lang="es-MX" sz="1000" dirty="0" smtClean="0"/>
              <a:t>Lic. Ernesto Partida</a:t>
            </a:r>
          </a:p>
          <a:p>
            <a:r>
              <a:rPr lang="es-MX" sz="1000" dirty="0" smtClean="0"/>
              <a:t>Reseña Histórica</a:t>
            </a:r>
          </a:p>
          <a:p>
            <a:endParaRPr lang="es-MX" sz="1000" dirty="0" smtClean="0"/>
          </a:p>
          <a:p>
            <a:r>
              <a:rPr lang="es-MX" sz="1000" dirty="0" smtClean="0"/>
              <a:t>Lic. Marco Antonio Guerra</a:t>
            </a:r>
          </a:p>
          <a:p>
            <a:r>
              <a:rPr lang="es-MX" sz="1000" dirty="0" smtClean="0"/>
              <a:t>Asesor Académico</a:t>
            </a:r>
          </a:p>
          <a:p>
            <a:endParaRPr lang="es-MX" sz="1000" dirty="0" smtClean="0"/>
          </a:p>
          <a:p>
            <a:r>
              <a:rPr lang="es-MX" sz="1000" dirty="0" smtClean="0"/>
              <a:t>Domingo García</a:t>
            </a:r>
          </a:p>
          <a:p>
            <a:r>
              <a:rPr lang="es-MX" sz="1000" dirty="0" smtClean="0"/>
              <a:t>Impresión Gráfica</a:t>
            </a:r>
          </a:p>
          <a:p>
            <a:endParaRPr lang="es-MX" sz="800" dirty="0" smtClean="0"/>
          </a:p>
          <a:p>
            <a:endParaRPr lang="es-MX" sz="800" dirty="0" smtClean="0"/>
          </a:p>
          <a:p>
            <a:endParaRPr lang="es-MX" sz="800" dirty="0" smtClean="0"/>
          </a:p>
          <a:p>
            <a:endParaRPr lang="es-MX" sz="800" dirty="0" smtClean="0"/>
          </a:p>
          <a:p>
            <a:r>
              <a:rPr lang="es-MX" sz="800" dirty="0" smtClean="0"/>
              <a:t>Altamirano 105 Despacho 10</a:t>
            </a:r>
          </a:p>
          <a:p>
            <a:r>
              <a:rPr lang="es-MX" sz="800" dirty="0" smtClean="0"/>
              <a:t>Col. San Rafael, C.P. 06470</a:t>
            </a:r>
          </a:p>
          <a:p>
            <a:r>
              <a:rPr lang="es-MX" sz="800" dirty="0" smtClean="0"/>
              <a:t>Del. Cuauhtémoc. México D.F.</a:t>
            </a:r>
          </a:p>
          <a:p>
            <a:r>
              <a:rPr lang="es-MX" sz="800" dirty="0" smtClean="0"/>
              <a:t>Tel: 5535-9597  </a:t>
            </a:r>
          </a:p>
          <a:p>
            <a:r>
              <a:rPr lang="es-MX" sz="800" dirty="0" smtClean="0"/>
              <a:t>04455 1233-6272</a:t>
            </a:r>
          </a:p>
          <a:p>
            <a:r>
              <a:rPr lang="es-MX" sz="800" dirty="0" smtClean="0"/>
              <a:t>04455 1193-6982</a:t>
            </a:r>
            <a:endParaRPr lang="es-ES" sz="1000" dirty="0"/>
          </a:p>
        </p:txBody>
      </p:sp>
    </p:spTree>
    <p:extLst>
      <p:ext uri="{BB962C8B-B14F-4D97-AF65-F5344CB8AC3E}">
        <p14:creationId xmlns:p14="http://schemas.microsoft.com/office/powerpoint/2010/main" xmlns="" val="4254154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2 Marcador de texto"/>
          <p:cNvSpPr>
            <a:spLocks noGrp="1"/>
          </p:cNvSpPr>
          <p:nvPr>
            <p:ph type="body" idx="1"/>
          </p:nvPr>
        </p:nvSpPr>
        <p:spPr>
          <a:xfrm>
            <a:off x="1115617" y="2060848"/>
            <a:ext cx="6840761" cy="3960440"/>
          </a:xfrm>
        </p:spPr>
        <p:txBody>
          <a:bodyPr>
            <a:normAutofit/>
          </a:bodyPr>
          <a:lstStyle/>
          <a:p>
            <a:endParaRPr lang="es-ES" sz="1400" dirty="0">
              <a:solidFill>
                <a:schemeClr val="tx2">
                  <a:lumMod val="50000"/>
                </a:schemeClr>
              </a:solidFill>
            </a:endParaRPr>
          </a:p>
          <a:p>
            <a:endParaRPr lang="es-ES" sz="1400" dirty="0">
              <a:solidFill>
                <a:schemeClr val="tx2">
                  <a:lumMod val="50000"/>
                </a:schemeClr>
              </a:solidFill>
            </a:endParaRPr>
          </a:p>
          <a:p>
            <a:endParaRPr lang="es-ES" sz="3600" dirty="0" smtClean="0">
              <a:solidFill>
                <a:schemeClr val="tx2">
                  <a:lumMod val="50000"/>
                </a:schemeClr>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smtClean="0">
              <a:solidFill>
                <a:schemeClr val="tx1"/>
              </a:solidFill>
            </a:endParaRPr>
          </a:p>
          <a:p>
            <a:endParaRPr lang="es-ES" dirty="0" smtClean="0">
              <a:solidFill>
                <a:schemeClr val="tx1"/>
              </a:solidFill>
            </a:endParaRPr>
          </a:p>
        </p:txBody>
      </p:sp>
      <p:sp>
        <p:nvSpPr>
          <p:cNvPr id="6" name="5 CuadroTexto"/>
          <p:cNvSpPr txBox="1"/>
          <p:nvPr/>
        </p:nvSpPr>
        <p:spPr>
          <a:xfrm>
            <a:off x="1922934" y="317848"/>
            <a:ext cx="2079031" cy="461665"/>
          </a:xfrm>
          <a:prstGeom prst="rect">
            <a:avLst/>
          </a:prstGeom>
          <a:noFill/>
        </p:spPr>
        <p:txBody>
          <a:bodyPr wrap="none" rtlCol="0">
            <a:spAutoFit/>
          </a:bodyPr>
          <a:lstStyle/>
          <a:p>
            <a:r>
              <a:rPr lang="es-MX" sz="2400" dirty="0" smtClean="0">
                <a:solidFill>
                  <a:prstClr val="black"/>
                </a:solidFill>
              </a:rPr>
              <a:t>TOÑO INFANTE</a:t>
            </a:r>
            <a:endParaRPr lang="es-ES" sz="2400" dirty="0">
              <a:solidFill>
                <a:prstClr val="black"/>
              </a:solidFill>
            </a:endParaRPr>
          </a:p>
        </p:txBody>
      </p:sp>
      <p:sp>
        <p:nvSpPr>
          <p:cNvPr id="10" name="9 CuadroTexto"/>
          <p:cNvSpPr txBox="1"/>
          <p:nvPr/>
        </p:nvSpPr>
        <p:spPr>
          <a:xfrm>
            <a:off x="1922930" y="797466"/>
            <a:ext cx="4809307" cy="5878532"/>
          </a:xfrm>
          <a:prstGeom prst="rect">
            <a:avLst/>
          </a:prstGeom>
          <a:noFill/>
        </p:spPr>
        <p:txBody>
          <a:bodyPr wrap="square" rtlCol="0">
            <a:spAutoFit/>
          </a:bodyPr>
          <a:lstStyle/>
          <a:p>
            <a:r>
              <a:rPr lang="es-ES" dirty="0" smtClean="0">
                <a:solidFill>
                  <a:prstClr val="black"/>
                </a:solidFill>
              </a:rPr>
              <a:t>De la dinastía de los infante su trayectoria es impresionante por sus múltiples  y excelentes actuaciones en</a:t>
            </a:r>
          </a:p>
          <a:p>
            <a:r>
              <a:rPr lang="es-ES" dirty="0" smtClean="0">
                <a:solidFill>
                  <a:prstClr val="black"/>
                </a:solidFill>
              </a:rPr>
              <a:t>88 largometrajes, 223 cine home, 29 telenovelas 73 comerciales,116 programas de televisión, 39 obras de </a:t>
            </a:r>
            <a:r>
              <a:rPr lang="es-ES" dirty="0">
                <a:solidFill>
                  <a:prstClr val="black"/>
                </a:solidFill>
              </a:rPr>
              <a:t>teatro entre ellas “Agarrados por la Cola!”.</a:t>
            </a:r>
          </a:p>
          <a:p>
            <a:r>
              <a:rPr lang="es-ES" dirty="0" smtClean="0">
                <a:solidFill>
                  <a:prstClr val="black"/>
                </a:solidFill>
              </a:rPr>
              <a:t>Cabe mencionar que todas de gran éxito ya que ha sido galardonado y premiado en varias ocasiones por su talento y trayectoria.</a:t>
            </a:r>
          </a:p>
          <a:p>
            <a:r>
              <a:rPr lang="es-ES" sz="800" dirty="0" smtClean="0">
                <a:solidFill>
                  <a:prstClr val="black"/>
                </a:solidFill>
              </a:rPr>
              <a:t> </a:t>
            </a:r>
          </a:p>
          <a:p>
            <a:r>
              <a:rPr lang="es-ES" dirty="0" smtClean="0">
                <a:solidFill>
                  <a:prstClr val="black"/>
                </a:solidFill>
              </a:rPr>
              <a:t>Tiene en su haber 5 producciones discográficas , mismas de gran </a:t>
            </a:r>
            <a:r>
              <a:rPr lang="es-ES" dirty="0">
                <a:solidFill>
                  <a:prstClr val="black"/>
                </a:solidFill>
              </a:rPr>
              <a:t>é</a:t>
            </a:r>
            <a:r>
              <a:rPr lang="es-ES" dirty="0" smtClean="0">
                <a:solidFill>
                  <a:prstClr val="black"/>
                </a:solidFill>
              </a:rPr>
              <a:t>xito en radio y tv llevándolo a viajar internacionalmente presentando su magnifico show ranchero.</a:t>
            </a:r>
          </a:p>
          <a:p>
            <a:r>
              <a:rPr lang="es-ES" sz="800" dirty="0" smtClean="0">
                <a:solidFill>
                  <a:prstClr val="black"/>
                </a:solidFill>
              </a:rPr>
              <a:t> </a:t>
            </a:r>
          </a:p>
          <a:p>
            <a:r>
              <a:rPr lang="es-ES" dirty="0" smtClean="0">
                <a:solidFill>
                  <a:prstClr val="black"/>
                </a:solidFill>
              </a:rPr>
              <a:t>Es contador publico titulado y siempre se a distinguido por su labor altruista con sus compañeros y ahora en la  ANDA [Asociación Nacional de Actores] continua demostrando sus cualidades sindicales apoyando con ahínco a la Asociación.</a:t>
            </a:r>
            <a:endParaRPr lang="es-ES" dirty="0">
              <a:solidFill>
                <a:prstClr val="black"/>
              </a:solidFill>
            </a:endParaRPr>
          </a:p>
        </p:txBody>
      </p:sp>
      <p:pic>
        <p:nvPicPr>
          <p:cNvPr id="13" name="1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32237" y="669658"/>
            <a:ext cx="1944216" cy="2759342"/>
          </a:xfrm>
          <a:prstGeom prst="rect">
            <a:avLst/>
          </a:prstGeom>
          <a:effectLst/>
        </p:spPr>
      </p:pic>
      <p:pic>
        <p:nvPicPr>
          <p:cNvPr id="2" name="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73484" y="3933057"/>
            <a:ext cx="2002973" cy="2232248"/>
          </a:xfrm>
          <a:prstGeom prst="rect">
            <a:avLst/>
          </a:prstGeom>
        </p:spPr>
      </p:pic>
      <p:sp>
        <p:nvSpPr>
          <p:cNvPr id="9" name="8 CuadroTexto"/>
          <p:cNvSpPr txBox="1"/>
          <p:nvPr/>
        </p:nvSpPr>
        <p:spPr>
          <a:xfrm>
            <a:off x="107504" y="2780928"/>
            <a:ext cx="1555234" cy="3939540"/>
          </a:xfrm>
          <a:prstGeom prst="rect">
            <a:avLst/>
          </a:prstGeom>
          <a:noFill/>
        </p:spPr>
        <p:txBody>
          <a:bodyPr wrap="none" rtlCol="0">
            <a:spAutoFit/>
          </a:bodyPr>
          <a:lstStyle/>
          <a:p>
            <a:r>
              <a:rPr lang="es-MX" sz="1000" dirty="0" smtClean="0"/>
              <a:t>Lic. María Montaño</a:t>
            </a:r>
          </a:p>
          <a:p>
            <a:r>
              <a:rPr lang="es-MX" sz="1000" dirty="0" smtClean="0"/>
              <a:t>Presidente</a:t>
            </a:r>
          </a:p>
          <a:p>
            <a:endParaRPr lang="es-MX" sz="1000" dirty="0" smtClean="0"/>
          </a:p>
          <a:p>
            <a:r>
              <a:rPr lang="es-MX" sz="1000" dirty="0" smtClean="0"/>
              <a:t>Lic. Luis Arturo Trejo</a:t>
            </a:r>
          </a:p>
          <a:p>
            <a:r>
              <a:rPr lang="es-MX" sz="1000" dirty="0" smtClean="0"/>
              <a:t>Director Asesor</a:t>
            </a:r>
          </a:p>
          <a:p>
            <a:endParaRPr lang="es-MX" sz="1000" dirty="0" smtClean="0"/>
          </a:p>
          <a:p>
            <a:r>
              <a:rPr lang="es-MX" sz="1000" dirty="0" smtClean="0"/>
              <a:t>Lic. Daniel Castillo Villeda</a:t>
            </a:r>
          </a:p>
          <a:p>
            <a:r>
              <a:rPr lang="es-MX" sz="1000" dirty="0" smtClean="0"/>
              <a:t>Relaciones Públicas</a:t>
            </a:r>
          </a:p>
          <a:p>
            <a:endParaRPr lang="es-MX" sz="1000" dirty="0" smtClean="0"/>
          </a:p>
          <a:p>
            <a:r>
              <a:rPr lang="es-MX" sz="1000" dirty="0" smtClean="0"/>
              <a:t>Lic. Ernesto Partida</a:t>
            </a:r>
          </a:p>
          <a:p>
            <a:r>
              <a:rPr lang="es-MX" sz="1000" dirty="0" smtClean="0"/>
              <a:t>Reseña Histórica</a:t>
            </a:r>
          </a:p>
          <a:p>
            <a:endParaRPr lang="es-MX" sz="1000" dirty="0" smtClean="0"/>
          </a:p>
          <a:p>
            <a:r>
              <a:rPr lang="es-MX" sz="1000" dirty="0" smtClean="0"/>
              <a:t>Lic. Marco Antonio Guerra</a:t>
            </a:r>
          </a:p>
          <a:p>
            <a:r>
              <a:rPr lang="es-MX" sz="1000" dirty="0" smtClean="0"/>
              <a:t>Asesor Académico</a:t>
            </a:r>
          </a:p>
          <a:p>
            <a:endParaRPr lang="es-MX" sz="1000" dirty="0" smtClean="0"/>
          </a:p>
          <a:p>
            <a:r>
              <a:rPr lang="es-MX" sz="1000" dirty="0" smtClean="0"/>
              <a:t>Domingo García</a:t>
            </a:r>
          </a:p>
          <a:p>
            <a:r>
              <a:rPr lang="es-MX" sz="1000" dirty="0" smtClean="0"/>
              <a:t>Impresión Gráfica</a:t>
            </a:r>
          </a:p>
          <a:p>
            <a:endParaRPr lang="es-MX" sz="800" dirty="0" smtClean="0"/>
          </a:p>
          <a:p>
            <a:endParaRPr lang="es-MX" sz="800" dirty="0" smtClean="0"/>
          </a:p>
          <a:p>
            <a:endParaRPr lang="es-MX" sz="800" dirty="0" smtClean="0"/>
          </a:p>
          <a:p>
            <a:endParaRPr lang="es-MX" sz="800" dirty="0" smtClean="0"/>
          </a:p>
          <a:p>
            <a:r>
              <a:rPr lang="es-MX" sz="800" dirty="0" smtClean="0"/>
              <a:t>Altamirano 105 Despacho 10</a:t>
            </a:r>
          </a:p>
          <a:p>
            <a:r>
              <a:rPr lang="es-MX" sz="800" dirty="0" smtClean="0"/>
              <a:t>Col. San Rafael, C.P. 06470</a:t>
            </a:r>
          </a:p>
          <a:p>
            <a:r>
              <a:rPr lang="es-MX" sz="800" dirty="0" smtClean="0"/>
              <a:t>Del. Cuauhtémoc. México D.F.</a:t>
            </a:r>
          </a:p>
          <a:p>
            <a:r>
              <a:rPr lang="es-MX" sz="800" dirty="0" smtClean="0"/>
              <a:t>Tel: 5535-9597  </a:t>
            </a:r>
          </a:p>
          <a:p>
            <a:r>
              <a:rPr lang="es-MX" sz="800" dirty="0" smtClean="0"/>
              <a:t>04455 1233-6272</a:t>
            </a:r>
          </a:p>
          <a:p>
            <a:r>
              <a:rPr lang="es-MX" sz="800" dirty="0" smtClean="0"/>
              <a:t>04455 1193-6982</a:t>
            </a:r>
            <a:endParaRPr lang="es-ES" sz="1000" dirty="0"/>
          </a:p>
        </p:txBody>
      </p:sp>
    </p:spTree>
    <p:extLst>
      <p:ext uri="{BB962C8B-B14F-4D97-AF65-F5344CB8AC3E}">
        <p14:creationId xmlns:p14="http://schemas.microsoft.com/office/powerpoint/2010/main" xmlns="" val="1680837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2219</TotalTime>
  <Words>2106</Words>
  <Application>Microsoft Office PowerPoint</Application>
  <PresentationFormat>Presentación en pantalla (4:3)</PresentationFormat>
  <Paragraphs>503</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Company>Luffi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Partida</cp:lastModifiedBy>
  <cp:revision>152</cp:revision>
  <dcterms:created xsi:type="dcterms:W3CDTF">2012-10-13T12:52:56Z</dcterms:created>
  <dcterms:modified xsi:type="dcterms:W3CDTF">2012-12-11T04:11:48Z</dcterms:modified>
</cp:coreProperties>
</file>