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6" autoAdjust="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B2EEC-E3F2-964F-A180-241766A04325}" type="datetimeFigureOut">
              <a:rPr lang="es-ES" smtClean="0"/>
              <a:t>13/04/15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C9705-B14B-D24F-BD91-04E722C1175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06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5861-83CC-E449-B3C7-91FF8E5BCDC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96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5861-83CC-E449-B3C7-91FF8E5BCDC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964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5861-83CC-E449-B3C7-91FF8E5BCDC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964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5861-83CC-E449-B3C7-91FF8E5BCDC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96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5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3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6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13/04/15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>
              <a:latin typeface="Calibri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mtClean="0">
              <a:ea typeface="+mn-ea"/>
            </a:endParaRPr>
          </a:p>
        </p:txBody>
      </p:sp>
      <p:grpSp>
        <p:nvGrpSpPr>
          <p:cNvPr id="2052" name="Grupo 6"/>
          <p:cNvGrpSpPr>
            <a:grpSpLocks/>
          </p:cNvGrpSpPr>
          <p:nvPr/>
        </p:nvGrpSpPr>
        <p:grpSpPr bwMode="auto">
          <a:xfrm>
            <a:off x="0" y="142875"/>
            <a:ext cx="9144000" cy="6943725"/>
            <a:chOff x="-107504" y="0"/>
            <a:chExt cx="9144000" cy="5207726"/>
          </a:xfrm>
        </p:grpSpPr>
        <p:pic>
          <p:nvPicPr>
            <p:cNvPr id="2054" name="Imagen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7504" y="64226"/>
              <a:ext cx="91440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Imagen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9977"/>
            <a:stretch>
              <a:fillRect/>
            </a:stretch>
          </p:blipFill>
          <p:spPr bwMode="auto">
            <a:xfrm>
              <a:off x="0" y="0"/>
              <a:ext cx="6862618" cy="1029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uadroTexto 2"/>
          <p:cNvSpPr txBox="1"/>
          <p:nvPr/>
        </p:nvSpPr>
        <p:spPr>
          <a:xfrm>
            <a:off x="1519238" y="2786063"/>
            <a:ext cx="7481887" cy="193899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MX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MS PGothic" charset="0"/>
                <a:cs typeface="MS PGothic" charset="0"/>
              </a:rPr>
              <a:t>Comité Interno de Planeación y Seguimiento</a:t>
            </a:r>
          </a:p>
          <a:p>
            <a:pPr algn="r" eaLnBrk="1" hangingPunct="1"/>
            <a:endParaRPr lang="es-MX" sz="2400" b="1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MS PGothic" charset="0"/>
              <a:cs typeface="MS PGothic" charset="0"/>
            </a:endParaRPr>
          </a:p>
          <a:p>
            <a:pPr algn="r" eaLnBrk="1" hangingPunct="1"/>
            <a:r>
              <a:rPr lang="es-MX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MS PGothic" charset="0"/>
                <a:cs typeface="MS PGothic" charset="0"/>
              </a:rPr>
              <a:t>Secretaría de Cultura; Asesoría Abril de </a:t>
            </a:r>
            <a:r>
              <a:rPr lang="es-MX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MS PGothic" charset="0"/>
                <a:cs typeface="MS PGothic" charset="0"/>
              </a:rPr>
              <a:t>2015</a:t>
            </a:r>
          </a:p>
          <a:p>
            <a:pPr algn="r" eaLnBrk="1" hangingPunct="1"/>
            <a:endParaRPr lang="es-MX" sz="2400" b="1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MS PGothic" charset="0"/>
              <a:cs typeface="MS PGothic" charset="0"/>
            </a:endParaRPr>
          </a:p>
          <a:p>
            <a:pPr algn="r" eaLnBrk="1" hangingPunct="1"/>
            <a:r>
              <a:rPr lang="es-MX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MS PGothic" charset="0"/>
                <a:cs typeface="MS PGothic" charset="0"/>
              </a:rPr>
              <a:t>CENTRO CULTURAL OLLIN YOLIZTLI</a:t>
            </a:r>
            <a:endParaRPr lang="es-MX" sz="2400" b="1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5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7"/>
          <a:stretch>
            <a:fillRect/>
          </a:stretch>
        </p:blipFill>
        <p:spPr bwMode="auto">
          <a:xfrm>
            <a:off x="214313" y="142875"/>
            <a:ext cx="68627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310177"/>
              </p:ext>
            </p:extLst>
          </p:nvPr>
        </p:nvGraphicFramePr>
        <p:xfrm>
          <a:off x="428625" y="1357313"/>
          <a:ext cx="8429625" cy="5239188"/>
        </p:xfrm>
        <a:graphic>
          <a:graphicData uri="http://schemas.openxmlformats.org/drawingml/2006/table">
            <a:tbl>
              <a:tblPr/>
              <a:tblGrid>
                <a:gridCol w="2500313"/>
                <a:gridCol w="2517775"/>
                <a:gridCol w="131762"/>
                <a:gridCol w="133350"/>
                <a:gridCol w="3146425"/>
              </a:tblGrid>
              <a:tr h="688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NOMBRE DEL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PROYECTO: Orquestas Juveniles y Coros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DE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REALIZACIÓN: 1</a:t>
                      </a: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º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de abril de 2015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FICHA DE PROYECTOS INSTITUCIONALES PARA SEGUIMIENTO DEL COMITÉ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 ENCARGADA DEL PROYECTO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86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Centro Cultural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Ollin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Yoliztli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DATOS BÁSICOS DEL PROYECTO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70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COORDINACIÓN: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Ricardo Fuentes 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RESPONSABLE OPERATIVO: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Ariel Hinojosa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OBJETIVO DEL PROYECTO: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Consolidar las orquestas existentes y conformar las orquestas en las Delegaciones que no hay. 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DE ÁREAS OPERATIVAS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ACCIONES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LÍMITE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Coordinación Interinstitucional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 con las 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áreas competentes a fin de establecer  acuerdos para contar con las condiciones mínimas para el funcionamiento de las orquestas y coros 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15 de mayo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Direcci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Jurídica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Elaboración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de convenios marco y acuerdos específicos de coordinación para el funcionamiento de las agrupaciones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20 de mayo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89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7"/>
          <a:stretch>
            <a:fillRect/>
          </a:stretch>
        </p:blipFill>
        <p:spPr bwMode="auto">
          <a:xfrm>
            <a:off x="214313" y="142875"/>
            <a:ext cx="68627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58926"/>
              </p:ext>
            </p:extLst>
          </p:nvPr>
        </p:nvGraphicFramePr>
        <p:xfrm>
          <a:off x="428625" y="1357313"/>
          <a:ext cx="8429625" cy="2950084"/>
        </p:xfrm>
        <a:graphic>
          <a:graphicData uri="http://schemas.openxmlformats.org/drawingml/2006/table">
            <a:tbl>
              <a:tblPr/>
              <a:tblGrid>
                <a:gridCol w="2500313"/>
                <a:gridCol w="2649537"/>
                <a:gridCol w="133350"/>
                <a:gridCol w="3146425"/>
              </a:tblGrid>
              <a:tr h="688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NOMBRE DEL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PROYECTO: Orquestas Juveniles y Coros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DE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REALIZACIÓN: 1</a:t>
                      </a: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º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de abril de 2015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DE ÁREAS OPERATIVAS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ACCIONES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LÍMITE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Programaci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y Producción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Programar en coordinaci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con el J.U.D. De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Ollin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Yoliztli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las presentaciones de las agrupaciones 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permanente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Divulgaci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 para el tr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ámite de elaboración de impresos para la difusión de las actividades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permanente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27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7"/>
          <a:stretch>
            <a:fillRect/>
          </a:stretch>
        </p:blipFill>
        <p:spPr bwMode="auto">
          <a:xfrm>
            <a:off x="0" y="214313"/>
            <a:ext cx="68627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662313"/>
              </p:ext>
            </p:extLst>
          </p:nvPr>
        </p:nvGraphicFramePr>
        <p:xfrm>
          <a:off x="285750" y="1500188"/>
          <a:ext cx="8643938" cy="5141917"/>
        </p:xfrm>
        <a:graphic>
          <a:graphicData uri="http://schemas.openxmlformats.org/drawingml/2006/table">
            <a:tbl>
              <a:tblPr/>
              <a:tblGrid>
                <a:gridCol w="2774082"/>
                <a:gridCol w="2390056"/>
                <a:gridCol w="136525"/>
                <a:gridCol w="136525"/>
                <a:gridCol w="3206750"/>
              </a:tblGrid>
              <a:tr h="4397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DE ÁREAS ADMINISTRATIVAS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Direcci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ón Ejecutiva de Administración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76225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Dar tr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ámite a la trasferencia de recursos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Dirección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de Recursos Materiales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 para el proceso de licitaci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Direcci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de Recursos Humanos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Contrataci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ón de docentes y Directores nuevos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PARA LA VINCULACIÓN INTERINSTITUCIONAL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Seguimiento para el cumplimiento de acuerdos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90513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EVENTUALIDADES QUE PONEN EN RIESGO LA REALIZACIÓN ÓPTIMA DEL PROYECTO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00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Falta de Convenios con las Delegaciones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113">
                <a:tc gridSpan="5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ACCIONES PREVETIVAS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113">
                <a:tc gridSpan="5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Acordar reuniones conjuntamente con el 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área competente de Secretaría de Gobierno.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6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7"/>
          <a:stretch>
            <a:fillRect/>
          </a:stretch>
        </p:blipFill>
        <p:spPr bwMode="auto">
          <a:xfrm>
            <a:off x="214313" y="142875"/>
            <a:ext cx="68627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441177"/>
              </p:ext>
            </p:extLst>
          </p:nvPr>
        </p:nvGraphicFramePr>
        <p:xfrm>
          <a:off x="428625" y="1357313"/>
          <a:ext cx="8429625" cy="4635684"/>
        </p:xfrm>
        <a:graphic>
          <a:graphicData uri="http://schemas.openxmlformats.org/drawingml/2006/table">
            <a:tbl>
              <a:tblPr/>
              <a:tblGrid>
                <a:gridCol w="2500313"/>
                <a:gridCol w="2517775"/>
                <a:gridCol w="131762"/>
                <a:gridCol w="133350"/>
                <a:gridCol w="3146425"/>
              </a:tblGrid>
              <a:tr h="688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NOMBRE DEL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PROYECTO: REESTRUCTURACI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DEL CENTRO CULTURAL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DE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REALIZACIÓN: 1</a:t>
                      </a: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º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de abril de 2015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FICHA DE PROYECTOS INSTITUCIONALES PARA SEGUIMIENTO DEL COMITÉ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 ENCARGADA DEL PROYECTO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86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Centro Cultural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Ollin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Yoliztli</a:t>
                      </a:r>
                      <a:endParaRPr kumimoji="0" lang="es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DATOS BÁSICOS DEL PROYECTO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70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COORDINACIÓN: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Ricardo Fuentes 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RESPONSABLE OPERATIVO: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POR DESIGNAR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OBJETIVO DEL PROYECTO: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Aprovechar los espacios subutilizados y optimizar el uso de las instalaciones para ampliar los servicios y mejorar los existentes.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DE ÁREAS OPERATIVAS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ACCIONES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LÍMITE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Asesor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ía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 para la definici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de acciones prioritarias y establecer acuerdos con áreas competentes 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6 de abril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OFCM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Revisi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de espacios del Centro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Cultral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15 de abril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69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7"/>
          <a:stretch>
            <a:fillRect/>
          </a:stretch>
        </p:blipFill>
        <p:spPr bwMode="auto">
          <a:xfrm>
            <a:off x="214313" y="142875"/>
            <a:ext cx="68627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31348"/>
              </p:ext>
            </p:extLst>
          </p:nvPr>
        </p:nvGraphicFramePr>
        <p:xfrm>
          <a:off x="428625" y="1357313"/>
          <a:ext cx="8429625" cy="2346580"/>
        </p:xfrm>
        <a:graphic>
          <a:graphicData uri="http://schemas.openxmlformats.org/drawingml/2006/table">
            <a:tbl>
              <a:tblPr/>
              <a:tblGrid>
                <a:gridCol w="2500313"/>
                <a:gridCol w="2649537"/>
                <a:gridCol w="133350"/>
                <a:gridCol w="3146425"/>
              </a:tblGrid>
              <a:tr h="688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NOMBRE DEL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PROYECTO: Orquestas Juveniles y Coros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DE 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REALIZACIÓN: 1</a:t>
                      </a: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º</a:t>
                      </a: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de abril de 2015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3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DE ÁREAS OPERATIVAS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ÁREA</a:t>
                      </a:r>
                      <a:endParaRPr kumimoji="0" lang="es-MX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ACCIONES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FECHA LÍMITE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Audiovisual (¿?)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Elaboraci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 de propuesta para Cine-Club 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20 de abril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Divulgaci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ón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 para el tr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ámite de elaboración de impresos para la difusión de las actividades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permanente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6842" marR="6684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83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7"/>
          <a:stretch>
            <a:fillRect/>
          </a:stretch>
        </p:blipFill>
        <p:spPr bwMode="auto">
          <a:xfrm>
            <a:off x="0" y="214313"/>
            <a:ext cx="68627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31485"/>
              </p:ext>
            </p:extLst>
          </p:nvPr>
        </p:nvGraphicFramePr>
        <p:xfrm>
          <a:off x="285750" y="1500188"/>
          <a:ext cx="8643938" cy="4929127"/>
        </p:xfrm>
        <a:graphic>
          <a:graphicData uri="http://schemas.openxmlformats.org/drawingml/2006/table">
            <a:tbl>
              <a:tblPr/>
              <a:tblGrid>
                <a:gridCol w="2774082"/>
                <a:gridCol w="2390056"/>
                <a:gridCol w="136525"/>
                <a:gridCol w="136525"/>
                <a:gridCol w="3206750"/>
              </a:tblGrid>
              <a:tr h="4397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DE ÁREAS ADMINISTRATIVAS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Dirección Ejecutiva de Administración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Gestión para la liberación de recursos de la Secretaría de Finanzas.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Dirección de Recursos Materiales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 para el mantenimiento mínimo de las áreas; Elaboración de Procesos de Licitación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Subdireccion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de Regulación y Mantenimiento de Inmuebles 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Asesoría para seguimiento; 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Después de la adjudicación y hasta la conclusión 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APOYOS REQUERIDOS PARA LA VINCULACIÓN INTERINSTITUCIONAL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>
                        <a:ln>
                          <a:noFill/>
                        </a:ln>
                        <a:solidFill>
                          <a:srgbClr val="265898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EVENTUALIDADES QUE PONEN EN RIESGO LA REALIZACIÓN ÓPTIMA DEL PROYECTO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00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Falta de Suficiencia Presupuestal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113">
                <a:tc gridSpan="5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ACCIONES PREVETIVAS</a:t>
                      </a:r>
                      <a:endParaRPr kumimoji="0" lang="es-MX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113">
                <a:tc gridSpan="5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Que el Secretario de Cultura hable directamente con el Secretario </a:t>
                      </a: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de Finanzas</a:t>
                      </a:r>
                      <a:endParaRPr kumimoji="0" lang="es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487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539</Words>
  <Application>Microsoft Macintosh PowerPoint</Application>
  <PresentationFormat>Presentación en pantalla (4:3)</PresentationFormat>
  <Paragraphs>102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Empresas culturales</dc:title>
  <dc:creator>F B</dc:creator>
  <cp:lastModifiedBy>F B</cp:lastModifiedBy>
  <cp:revision>25</cp:revision>
  <dcterms:created xsi:type="dcterms:W3CDTF">2015-01-23T02:54:05Z</dcterms:created>
  <dcterms:modified xsi:type="dcterms:W3CDTF">2015-04-13T19:47:32Z</dcterms:modified>
</cp:coreProperties>
</file>