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39" r:id="rId4"/>
    <p:sldId id="258" r:id="rId5"/>
    <p:sldId id="368" r:id="rId6"/>
    <p:sldId id="369" r:id="rId7"/>
    <p:sldId id="267" r:id="rId8"/>
    <p:sldId id="263" r:id="rId9"/>
    <p:sldId id="370" r:id="rId10"/>
    <p:sldId id="343" r:id="rId11"/>
    <p:sldId id="270" r:id="rId12"/>
    <p:sldId id="284" r:id="rId13"/>
    <p:sldId id="287" r:id="rId14"/>
    <p:sldId id="311" r:id="rId15"/>
    <p:sldId id="346" r:id="rId16"/>
    <p:sldId id="347" r:id="rId17"/>
    <p:sldId id="366" r:id="rId18"/>
  </p:sldIdLst>
  <p:sldSz cx="9144000" cy="6858000" type="letter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pos="33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008000"/>
    <a:srgbClr val="6600FF"/>
    <a:srgbClr val="CC66FF"/>
    <a:srgbClr val="33CCCC"/>
    <a:srgbClr val="FF66CC"/>
    <a:srgbClr val="CC3300"/>
    <a:srgbClr val="00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5" autoAdjust="0"/>
    <p:restoredTop sz="94628" autoAdjust="0"/>
  </p:normalViewPr>
  <p:slideViewPr>
    <p:cSldViewPr showGuides="1"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  <p:guide pos="295"/>
        <p:guide pos="33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5832"/>
    </p:cViewPr>
  </p:sorterViewPr>
  <p:notesViewPr>
    <p:cSldViewPr showGuides="1">
      <p:cViewPr varScale="1">
        <p:scale>
          <a:sx n="79" d="100"/>
          <a:sy n="79" d="100"/>
        </p:scale>
        <p:origin x="-1962" y="-84"/>
      </p:cViewPr>
      <p:guideLst>
        <p:guide orient="horz" pos="2909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47A41FA-9527-43C8-BA5B-F079F4D9980F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6E37F5F-1987-4900-9717-124804EDE3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651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F0F1686-542A-47D8-B656-705E5A99D3F1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B6B0979-7C56-400C-ACF7-D2382FBC18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880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HAREMOS UNA BREVE DESCRIPCION DE LA ESTRUCTURA DEL PROGRAMA PARA LA INTEGRACION AL DESARROLLO DE LAS PERSONAS CON DISCAPACIDAD.</a:t>
            </a:r>
          </a:p>
          <a:p>
            <a:endParaRPr lang="es-MX" dirty="0"/>
          </a:p>
          <a:p>
            <a:r>
              <a:rPr lang="es-MX" dirty="0" smtClean="0"/>
              <a:t>(CLICK AL MOUSE PARA IR A LA SIGUIENTE)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416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LEER LA DIAPOSITIVA TAL CUAL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(</a:t>
            </a:r>
            <a:r>
              <a:rPr lang="es-MX" dirty="0"/>
              <a:t>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889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VEAMOS AHORA LA ESTRUCTURA GENERAL DEL PROGRAMA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779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LEER EL OBJETIVO DEL PROGRAMA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732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(LEER EL TEXTO EN NEGRO DE LA DIAPOSITIVA)</a:t>
            </a:r>
          </a:p>
          <a:p>
            <a:endParaRPr lang="es-MX" dirty="0" smtClean="0"/>
          </a:p>
          <a:p>
            <a:r>
              <a:rPr lang="es-MX" dirty="0" smtClean="0"/>
              <a:t>(AL CONCLUIR, DAR CLICK AL MOUSE PARA QUE CORRA EL EFECTO DE LAS DOS FLECHAS)</a:t>
            </a:r>
          </a:p>
          <a:p>
            <a:endParaRPr lang="es-MX" dirty="0"/>
          </a:p>
          <a:p>
            <a:r>
              <a:rPr lang="es-MX" dirty="0" smtClean="0"/>
              <a:t>(</a:t>
            </a:r>
            <a:r>
              <a:rPr lang="es-MX" dirty="0"/>
              <a:t>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090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AHORA QUEREMOS MOSTRALES LOS DIVERSOS FORMATOS DE DIFUSION DEL PROGRAMA QUE ESTAMOS PREPARANDO, CON LA FINALIDAD DE COMUNICARLO  ACCESIBLEMENTE A LAS PERSONAS CON DISTINTOS TIPOS DE DISCAPACIDAD. 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7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EMPECEMOS POR UNA CRONOLOGIA DEL PROCESO DE CONSTRUCCION DEL PROGRAMA 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8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En este esquema, se aprecian todas las </a:t>
            </a:r>
            <a:r>
              <a:rPr lang="es-MX" dirty="0" err="1" smtClean="0"/>
              <a:t>etpas</a:t>
            </a:r>
            <a:r>
              <a:rPr lang="es-MX" dirty="0" smtClean="0"/>
              <a:t>, que ahora veremos una por una 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8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(LEER LA DIAPOSITIVA)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941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(LEER LA DIAPOSITIVA)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67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(LEER LA DIAPOSITIVA)</a:t>
            </a:r>
          </a:p>
          <a:p>
            <a:endParaRPr lang="es-MX" dirty="0"/>
          </a:p>
          <a:p>
            <a:r>
              <a:rPr lang="es-MX" dirty="0"/>
              <a:t>(CLICK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5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LEER LA DIAPOSITIVA  TAL CUAL O CITAR LO MAS </a:t>
            </a:r>
            <a:r>
              <a:rPr lang="es-MX" dirty="0" smtClean="0"/>
              <a:t>IMPORTANTE QUE ES: </a:t>
            </a:r>
          </a:p>
          <a:p>
            <a:endParaRPr lang="es-MX" dirty="0"/>
          </a:p>
          <a:p>
            <a:r>
              <a:rPr lang="es-MX" dirty="0" smtClean="0"/>
              <a:t>EL PROGRAMA PROACCESIBLE  FUE DISEÑADO PARA DAR CUMPLIMIENTO A LA LINEA DE ACCION 2167 DEL PROGRAMA DE DERECHOS HUMANOS DEL D.F. Y AHORA  FUE INCLUIDO COMO SUBPROGRAMA DE ACCESIBILIDAD DENTRO DEL PROGRAMA PID-PCD 2014 2018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(</a:t>
            </a:r>
            <a:r>
              <a:rPr lang="es-MX" dirty="0"/>
              <a:t>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35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LEER LA DIAPOSITIVA TAL CUAL</a:t>
            </a:r>
          </a:p>
          <a:p>
            <a:endParaRPr lang="es-MX" dirty="0"/>
          </a:p>
          <a:p>
            <a:r>
              <a:rPr lang="es-MX" dirty="0" smtClean="0"/>
              <a:t>(</a:t>
            </a:r>
            <a:r>
              <a:rPr lang="es-MX" dirty="0"/>
              <a:t>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9608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LEER LA DIAPOSITIVA TAL CUAL</a:t>
            </a:r>
          </a:p>
          <a:p>
            <a:endParaRPr lang="es-MX" dirty="0"/>
          </a:p>
          <a:p>
            <a:r>
              <a:rPr lang="es-MX" dirty="0" smtClean="0"/>
              <a:t>(</a:t>
            </a:r>
            <a:r>
              <a:rPr lang="es-MX" dirty="0"/>
              <a:t>CLICK AL MOUSE PARA IR A LA SIGUIENTE)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B0979-7C56-400C-ACF7-D2382FBC184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97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7248" y="3573016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6B7C4CC-F670-4F71-BA98-C93CC4954159}" type="datetimeFigureOut">
              <a:rPr lang="es-MX" smtClean="0"/>
              <a:t>29/05/2015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213B5E5-7864-40A1-913C-C70932C751EF}" type="slidenum">
              <a:rPr lang="es-MX" smtClean="0"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dirty="0"/>
              <a:t>Programa para la Integración al Desarrollo de </a:t>
            </a:r>
            <a:r>
              <a:rPr lang="es-MX" sz="3200" dirty="0" smtClean="0"/>
              <a:t>las Personas </a:t>
            </a:r>
            <a:r>
              <a:rPr lang="es-MX" sz="3200" dirty="0"/>
              <a:t>con Discapacidad </a:t>
            </a:r>
            <a:r>
              <a:rPr lang="es-MX" sz="3200" dirty="0" smtClean="0"/>
              <a:t>                                        de </a:t>
            </a:r>
            <a:r>
              <a:rPr lang="es-MX" sz="3200" dirty="0"/>
              <a:t>la Ciudad de </a:t>
            </a:r>
            <a:r>
              <a:rPr lang="es-MX" sz="3200" dirty="0" smtClean="0"/>
              <a:t>México</a:t>
            </a:r>
            <a:br>
              <a:rPr lang="es-MX" sz="3200" dirty="0" smtClean="0"/>
            </a:br>
            <a:r>
              <a:rPr lang="es-MX" sz="3200" dirty="0" smtClean="0"/>
              <a:t>PID-PCD 2014-2018</a:t>
            </a:r>
            <a:endParaRPr lang="es-MX" sz="3200" dirty="0"/>
          </a:p>
        </p:txBody>
      </p:sp>
      <p:sp>
        <p:nvSpPr>
          <p:cNvPr id="6" name="AutoShape 8" descr="data:image/jpeg;base64,/9j/4AAQSkZJRgABAQAAAQABAAD/2wCEAAkGBwgHBgkIBwgKCgkLDRYPDQwMDRsUFRAWIB0iIiAdHx8kKDQsJCYxJx8fLT0tMTU3Ojo6Iys/RD84QzQ5OkEBCgoKDg0MFAwMFCsZHxkrKysrKysrKysrKysrKysrKysrKysrKysrKysrKysrKysrKysrKysrKysrKysrKysrK//AABEIAD8AMgMBIgACEQEDEQH/xAAbAAACAwADAAAAAAAAAAAAAAAGBwAEBQECA//EADIQAAIBAwMCBAUCBgMAAAAAAAECAwQFEQASIQYTByIxQRQyUWFxQoIVIzNigZFTobL/xAAUAQEAAAAAAAAAAAAAAAAAAAAA/8QAFBEBAAAAAAAAAAAAAAAAAAAAAP/aAAwDAQACEQMRAD8A3fHe73K1Ulna119VRmSSUOaeVk3YC4zg86wOn7d13WWmnq3/AI3UfEBZY5/4tlGiYZGIxLGwP3LH8aIvG22i6yWGkMwh3NUYcjPm2rsX9z7V/doh6burW3ojpYQ0UtZJUUcSiOJlVgohLFvMQP0gckckaBdUvT3iateHqzfJKPeSYo72iPt9huJI+ntz9telzsHiVL2v4ebvCRu7mbpgH0xwZ35HOTkZyOBjliXWehvtT0+8FdIkdcr/AA/ZkCSg7RKJADnIAiKng/1PvqG20lr6otMMNZMm8SyJHPONu1VKmNBwSS0wc5z8n40AHHY+vxRKjRX34ntMGdryHzJjgqRKoUZ9ir/nWb4X3nqF/EWG13i618wi78c0E1S0i71Vgfcg4I04Lf1FHcLoKWCkmFM3eVKtiu13iZVZQAcjkt82PlP50q+jbeIfFc1/eBeouFxBix8iAuFbP3KyD9n30Dv1NTU0Cm8e62ooI7FUUjhJRJNhiobHCH0IIyCAQfYgEcjXFHNLBRdLStUTJSwWelZezIMxPgg8N5MspK+bjaHbICnWh4wUlNXVdggrIzJEzTqVBxgsqqG/Clt5+yH21Ss1rp62x2H4qa6NG1DQCWWM04SEtkRKAU3Hl2BP0bBJGRoOfiYqa9xdSwWqGmt8FRN5YgUd9lJMwG3ygNgkEEEq25dwwRqz1aay9XSOKe2U7z22nqTUQrI0qsB8PINhwN2cgYZDyPlPB10vFCsMdUKia4TW96uqj/lmBZpp/hyvps2gMO+ucZywJ+o9KqkrZ7lXwg1wuclPUGoWaaEo8XZiAKlYxyW7QHGPI2fuHDV61l5tMts3UqxyxI8cbhYYQWBk2bQN0bkAFm9cxkDEiki3RNZPJ4yT0juDDDW1xRdoyMtIfXGSMsxAPpuOPU6MpbTRR1lNUQVF3lV4KaWWVBSqIIy47Xl7Y43IMhfZBnOANDPRlHBB4kwzBXepeuuHdqHP9UbpFC4AAyvb3HH/ACj7aB1ampqaBYePlolrel6W4QjcKCfMox+hxjP+G2/7OqXhRerZerEtjr66anu0faEYZkUskJDRGLK4OMDIOTwT6abM8MdRDJDPGskUilHRxkMp4II+ml91D4bzT2mooLHcglO6gRU1dvkWABt2EYMMAH03K5HsRoNy7WmGCG00gmnmme8JULJIVyzjdI+cADG1XGABq09LE3WckspffNau3GAeNokPc/z5o9KKW0+IfTEtO9wrK+a20u5hUUsoqO15CM+ZWZRzgnYcDPB9NdErusuqqmCfpWvvFV243ikqZUiijj3FSwWUBN2dqnG0EYHGgZHUk1l6PslRJc7nVSyS08cFPGzR95hFkoqAKBwW5JB9edLjwSoau79c1t9qeewkkkz4xullJ4/9n/WijpHw56homqp7xeoknqWVnnhaSWo4/vYhff0ZXGcHGdMWx2ahsVAKK3RlY9xd3dizyufV3Y8sx+ug0NTU1NBTrbjBRzwU7h3nnDGONBkkKMsfoAMj1+o+uqU/UtugRpJHkEY37X24D7JBG+D9mYDnGc5GRzoNuF+rK+no2qqWgnjliQGSRGXa7ws0kQwScfIM4wd+DnBOvWe4OsylqamWGSujjO+MgxpIkMz8K5wS8nO31KgnOgK5OqLZGZg0jDs437gFxmZoR6kfrUjPoPU411pLxZKCBaSiUQLG6olMkJQhnZduFwPVnHPpndn0OBWhqlmoqSWspaKOmrIqVqrEJKxh1km+Tcd380YHHG8nVivqZexRTzW6hjlW2xSOWBZoy0ycBgc4BAb1yCAcnQE0vU1sigWZnk2bZ2fEZzGIWCy7h/aT7Zz7Z1bobrS18jR07EspcH9rbT/3oDqLk2Y41o6BqeOeaB2aNgIleoC88+fuKGY8HlefXGtChvEtO3xDUSDt1zRSMpPkikKhTjdzmSQN9gDxk50B1qaHbN1VQVVooaisqVSplp43mVInwHKgsBweM51N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16" name="15 Grupo"/>
          <p:cNvGrpSpPr/>
          <p:nvPr/>
        </p:nvGrpSpPr>
        <p:grpSpPr>
          <a:xfrm>
            <a:off x="223172" y="5563647"/>
            <a:ext cx="8697656" cy="1177721"/>
            <a:chOff x="158312" y="5261973"/>
            <a:chExt cx="8697656" cy="1177721"/>
          </a:xfrm>
        </p:grpSpPr>
        <p:pic>
          <p:nvPicPr>
            <p:cNvPr id="2050" name="Picture 2" descr="http://www.dif.df.gob.mx/dif/_img/_otros_sitios/8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0140" y="5493173"/>
              <a:ext cx="864096" cy="864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9239" y="5514962"/>
              <a:ext cx="916904" cy="866366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312" y="5261973"/>
              <a:ext cx="1101320" cy="1134235"/>
            </a:xfrm>
            <a:prstGeom prst="rect">
              <a:avLst/>
            </a:prstGeom>
          </p:spPr>
        </p:pic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6176" y="5335234"/>
              <a:ext cx="2699792" cy="1104460"/>
            </a:xfrm>
            <a:prstGeom prst="rect">
              <a:avLst/>
            </a:prstGeom>
          </p:spPr>
        </p:pic>
      </p:grpSp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11085"/>
            <a:ext cx="2952328" cy="282728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65" y="5821927"/>
            <a:ext cx="855981" cy="85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Título"/>
          <p:cNvSpPr txBox="1">
            <a:spLocks/>
          </p:cNvSpPr>
          <p:nvPr/>
        </p:nvSpPr>
        <p:spPr>
          <a:xfrm>
            <a:off x="323528" y="620688"/>
            <a:ext cx="8444748" cy="3528392"/>
          </a:xfrm>
          <a:prstGeom prst="rect">
            <a:avLst/>
          </a:prstGeom>
        </p:spPr>
        <p:txBody>
          <a:bodyPr rIns="91440" anchor="t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 defTabSz="444500"/>
            <a:r>
              <a:rPr lang="es-MX" sz="3600" dirty="0" smtClean="0">
                <a:solidFill>
                  <a:srgbClr val="00B050"/>
                </a:solidFill>
              </a:rPr>
              <a:t>8. </a:t>
            </a:r>
            <a:r>
              <a:rPr lang="es-MX" sz="3600" dirty="0">
                <a:solidFill>
                  <a:srgbClr val="00B050"/>
                </a:solidFill>
              </a:rPr>
              <a:t>Presentación ante la Junta </a:t>
            </a:r>
            <a:r>
              <a:rPr lang="es-MX" sz="3600" dirty="0" smtClean="0">
                <a:solidFill>
                  <a:srgbClr val="00B050"/>
                </a:solidFill>
              </a:rPr>
              <a:t>Directiva.</a:t>
            </a:r>
            <a:endParaRPr lang="es-MX" sz="3600" b="1" u="sng" dirty="0"/>
          </a:p>
          <a:p>
            <a:pPr algn="l" defTabSz="444500"/>
            <a:endParaRPr lang="es-MX" sz="3600" dirty="0" smtClean="0">
              <a:solidFill>
                <a:srgbClr val="00B050"/>
              </a:solidFill>
            </a:endParaRPr>
          </a:p>
          <a:p>
            <a:pPr algn="l" defTabSz="444500"/>
            <a:r>
              <a:rPr lang="es-MX" sz="3600" dirty="0" smtClean="0">
                <a:solidFill>
                  <a:srgbClr val="00B050"/>
                </a:solidFill>
              </a:rPr>
              <a:t>9. Refrendo de Secretarios.</a:t>
            </a:r>
            <a:endParaRPr lang="es-MX" sz="3600" b="1" u="sng" dirty="0" smtClean="0"/>
          </a:p>
          <a:p>
            <a:pPr algn="l"/>
            <a:endParaRPr lang="es-MX" sz="3600" b="1" u="sng" dirty="0"/>
          </a:p>
          <a:p>
            <a:pPr algn="l"/>
            <a:r>
              <a:rPr lang="es-MX" sz="3600" dirty="0" smtClean="0">
                <a:solidFill>
                  <a:srgbClr val="00B050"/>
                </a:solidFill>
              </a:rPr>
              <a:t>10.  </a:t>
            </a:r>
            <a:r>
              <a:rPr lang="es-MX" sz="3600" dirty="0">
                <a:solidFill>
                  <a:srgbClr val="00B050"/>
                </a:solidFill>
              </a:rPr>
              <a:t>Publicación en la Gaceta Oficial del </a:t>
            </a:r>
            <a:r>
              <a:rPr lang="es-MX" sz="3600" dirty="0" smtClean="0">
                <a:solidFill>
                  <a:srgbClr val="00B050"/>
                </a:solidFill>
              </a:rPr>
              <a:t>D.F</a:t>
            </a:r>
            <a:r>
              <a:rPr lang="es-MX" sz="3600" dirty="0">
                <a:solidFill>
                  <a:srgbClr val="00B050"/>
                </a:solidFill>
              </a:rPr>
              <a:t>.</a:t>
            </a:r>
            <a:endParaRPr lang="es-MX" sz="3600" dirty="0" smtClean="0">
              <a:solidFill>
                <a:srgbClr val="00B05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627" y="5499936"/>
            <a:ext cx="1610896" cy="84174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028383" y="6125652"/>
            <a:ext cx="570139" cy="21602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5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Estructura General del Programa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MX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PID-PCD 2014-2018</a:t>
            </a:r>
            <a:endParaRPr lang="es-MX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441" y="4032448"/>
            <a:ext cx="2151991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889844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/>
              <a:t>PROGRAMA PARA LA INTEGRACION AL DESARROLLO DE LAS </a:t>
            </a:r>
          </a:p>
          <a:p>
            <a:pPr algn="ctr"/>
            <a:r>
              <a:rPr lang="es-MX" sz="2800" b="1" dirty="0"/>
              <a:t>PERSONAS CON DISCAPACIDAD</a:t>
            </a:r>
          </a:p>
          <a:p>
            <a:pPr algn="ctr"/>
            <a:r>
              <a:rPr lang="es-MX" sz="2800" b="1" dirty="0"/>
              <a:t> 2014-2018</a:t>
            </a:r>
          </a:p>
          <a:p>
            <a:endParaRPr lang="es-ES" b="1" dirty="0" smtClean="0"/>
          </a:p>
          <a:p>
            <a:r>
              <a:rPr lang="es-ES" b="1" dirty="0" smtClean="0"/>
              <a:t>OBJETIVO GENERAL:</a:t>
            </a:r>
          </a:p>
          <a:p>
            <a:endParaRPr lang="es-ES" b="1" dirty="0"/>
          </a:p>
          <a:p>
            <a:pPr algn="just"/>
            <a:r>
              <a:rPr lang="es-ES" dirty="0"/>
              <a:t>Dotar a la Ciudad de México de instrumentos para la gestión pública en materia de discapacidad e inclusión social, que promuevan el reconocimiento, goce y ejercicio de los derechos de las Personas con Discapacidad </a:t>
            </a:r>
            <a:r>
              <a:rPr lang="es-MX" dirty="0"/>
              <a:t>que habitan o transitan por el Distrito Federal</a:t>
            </a:r>
            <a:r>
              <a:rPr lang="es-ES" dirty="0"/>
              <a:t>, propiciando con ello, </a:t>
            </a:r>
            <a:r>
              <a:rPr lang="es-MX" dirty="0"/>
              <a:t>mejorar la calidad de vida de este Grupo de Población, </a:t>
            </a:r>
            <a:r>
              <a:rPr lang="es-ES" dirty="0"/>
              <a:t>cerrando brechas de desigualdad, </a:t>
            </a:r>
            <a:r>
              <a:rPr lang="es-MX" dirty="0"/>
              <a:t>mediante la generación de condiciones que propicien un entorno de igualdad de oportunidades, derechos y resultados.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974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488927" y="6021288"/>
            <a:ext cx="1335943" cy="576746"/>
          </a:xfrm>
          <a:prstGeom prst="roundRect">
            <a:avLst>
              <a:gd name="adj" fmla="val 7248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Mecanismo de Seguimiento y Evaluación</a:t>
            </a:r>
            <a:endParaRPr lang="es-MX" sz="1200" dirty="0"/>
          </a:p>
        </p:txBody>
      </p:sp>
      <p:sp>
        <p:nvSpPr>
          <p:cNvPr id="60" name="59 Rectángulo redondeado"/>
          <p:cNvSpPr/>
          <p:nvPr/>
        </p:nvSpPr>
        <p:spPr>
          <a:xfrm>
            <a:off x="4964249" y="6021288"/>
            <a:ext cx="1335943" cy="576746"/>
          </a:xfrm>
          <a:prstGeom prst="roundRect">
            <a:avLst>
              <a:gd name="adj" fmla="val 7248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Registro y </a:t>
            </a:r>
            <a:r>
              <a:rPr lang="es-MX" sz="1200" dirty="0" err="1" smtClean="0"/>
              <a:t>Credencializa-ción</a:t>
            </a:r>
            <a:endParaRPr lang="es-MX" sz="1200" dirty="0"/>
          </a:p>
        </p:txBody>
      </p:sp>
      <p:sp>
        <p:nvSpPr>
          <p:cNvPr id="61" name="60 Rectángulo redondeado"/>
          <p:cNvSpPr/>
          <p:nvPr/>
        </p:nvSpPr>
        <p:spPr>
          <a:xfrm>
            <a:off x="6444208" y="6021288"/>
            <a:ext cx="1335943" cy="576746"/>
          </a:xfrm>
          <a:prstGeom prst="roundRect">
            <a:avLst>
              <a:gd name="adj" fmla="val 7248"/>
            </a:avLst>
          </a:prstGeom>
          <a:solidFill>
            <a:srgbClr val="FF99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Consejo Consultivo</a:t>
            </a:r>
            <a:endParaRPr lang="es-MX" sz="1200" dirty="0"/>
          </a:p>
        </p:txBody>
      </p:sp>
      <p:grpSp>
        <p:nvGrpSpPr>
          <p:cNvPr id="56" name="55 Grupo"/>
          <p:cNvGrpSpPr/>
          <p:nvPr/>
        </p:nvGrpSpPr>
        <p:grpSpPr>
          <a:xfrm>
            <a:off x="550470" y="743701"/>
            <a:ext cx="2586528" cy="504056"/>
            <a:chOff x="899592" y="4437112"/>
            <a:chExt cx="7197847" cy="1440160"/>
          </a:xfrm>
        </p:grpSpPr>
        <p:sp>
          <p:nvSpPr>
            <p:cNvPr id="57" name="56 Rectángulo redondeado"/>
            <p:cNvSpPr/>
            <p:nvPr/>
          </p:nvSpPr>
          <p:spPr>
            <a:xfrm>
              <a:off x="899592" y="4437112"/>
              <a:ext cx="2301303" cy="1440160"/>
            </a:xfrm>
            <a:prstGeom prst="roundRect">
              <a:avLst>
                <a:gd name="adj" fmla="val 7248"/>
              </a:avLst>
            </a:prstGeom>
            <a:solidFill>
              <a:srgbClr val="33CC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 smtClean="0"/>
                <a:t>Marco Jurídico y Normativo</a:t>
              </a:r>
              <a:endParaRPr lang="es-MX" sz="800" dirty="0"/>
            </a:p>
          </p:txBody>
        </p:sp>
        <p:sp>
          <p:nvSpPr>
            <p:cNvPr id="58" name="57 Rectángulo redondeado"/>
            <p:cNvSpPr/>
            <p:nvPr/>
          </p:nvSpPr>
          <p:spPr>
            <a:xfrm>
              <a:off x="3347864" y="4437112"/>
              <a:ext cx="2301303" cy="1440160"/>
            </a:xfrm>
            <a:prstGeom prst="roundRect">
              <a:avLst>
                <a:gd name="adj" fmla="val 7248"/>
              </a:avLst>
            </a:prstGeom>
            <a:solidFill>
              <a:srgbClr val="76A77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 smtClean="0"/>
                <a:t>Panorama Estadístico</a:t>
              </a:r>
              <a:endParaRPr lang="es-MX" sz="800" dirty="0"/>
            </a:p>
          </p:txBody>
        </p:sp>
        <p:sp>
          <p:nvSpPr>
            <p:cNvPr id="59" name="58 Rectángulo redondeado"/>
            <p:cNvSpPr/>
            <p:nvPr/>
          </p:nvSpPr>
          <p:spPr>
            <a:xfrm>
              <a:off x="5796136" y="4437112"/>
              <a:ext cx="2301303" cy="1440160"/>
            </a:xfrm>
            <a:prstGeom prst="roundRect">
              <a:avLst>
                <a:gd name="adj" fmla="val 7248"/>
              </a:avLst>
            </a:prstGeom>
            <a:solidFill>
              <a:srgbClr val="FF996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800" dirty="0" smtClean="0"/>
                <a:t>Proceso de Planeación Participativa</a:t>
              </a:r>
              <a:endParaRPr lang="es-MX" sz="800" dirty="0"/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338453" y="1772816"/>
            <a:ext cx="8579109" cy="4141641"/>
            <a:chOff x="338453" y="1772816"/>
            <a:chExt cx="8579109" cy="4141641"/>
          </a:xfrm>
        </p:grpSpPr>
        <p:grpSp>
          <p:nvGrpSpPr>
            <p:cNvPr id="63" name="62 Grupo"/>
            <p:cNvGrpSpPr/>
            <p:nvPr/>
          </p:nvGrpSpPr>
          <p:grpSpPr>
            <a:xfrm>
              <a:off x="3405497" y="1772816"/>
              <a:ext cx="5326590" cy="4141641"/>
              <a:chOff x="3432363" y="2780929"/>
              <a:chExt cx="5326590" cy="3744414"/>
            </a:xfrm>
          </p:grpSpPr>
          <p:grpSp>
            <p:nvGrpSpPr>
              <p:cNvPr id="76" name="75 Grupo"/>
              <p:cNvGrpSpPr/>
              <p:nvPr/>
            </p:nvGrpSpPr>
            <p:grpSpPr>
              <a:xfrm>
                <a:off x="3432363" y="2780929"/>
                <a:ext cx="5306874" cy="864096"/>
                <a:chOff x="911127" y="3820641"/>
                <a:chExt cx="7185905" cy="1002247"/>
              </a:xfrm>
            </p:grpSpPr>
            <p:sp>
              <p:nvSpPr>
                <p:cNvPr id="85" name="84 Rectángulo redondeado"/>
                <p:cNvSpPr/>
                <p:nvPr/>
              </p:nvSpPr>
              <p:spPr>
                <a:xfrm>
                  <a:off x="5065575" y="3820641"/>
                  <a:ext cx="959806" cy="1002247"/>
                </a:xfrm>
                <a:prstGeom prst="roundRect">
                  <a:avLst/>
                </a:prstGeom>
                <a:solidFill>
                  <a:srgbClr val="669900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Cultura, Recreación y Deporte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85 Rectángulo redondeado"/>
                <p:cNvSpPr/>
                <p:nvPr/>
              </p:nvSpPr>
              <p:spPr>
                <a:xfrm>
                  <a:off x="4014495" y="3820641"/>
                  <a:ext cx="933109" cy="1002247"/>
                </a:xfrm>
                <a:prstGeom prst="roundRect">
                  <a:avLst/>
                </a:prstGeom>
                <a:solidFill>
                  <a:srgbClr val="3333CC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Vivienda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7" name="86 Rectángulo redondeado"/>
                <p:cNvSpPr/>
                <p:nvPr/>
              </p:nvSpPr>
              <p:spPr>
                <a:xfrm>
                  <a:off x="2965809" y="3820641"/>
                  <a:ext cx="933109" cy="1002247"/>
                </a:xfrm>
                <a:prstGeom prst="roundRect">
                  <a:avLst/>
                </a:prstGeom>
                <a:solidFill>
                  <a:srgbClr val="FF66FF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Derecho al</a:t>
                  </a:r>
                </a:p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Trabajo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87 Rectángulo redondeado"/>
                <p:cNvSpPr/>
                <p:nvPr/>
              </p:nvSpPr>
              <p:spPr>
                <a:xfrm>
                  <a:off x="1955612" y="3820641"/>
                  <a:ext cx="933109" cy="1002247"/>
                </a:xfrm>
                <a:prstGeom prst="roundRect">
                  <a:avLst/>
                </a:prstGeom>
                <a:solidFill>
                  <a:srgbClr val="FF9900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Educación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88 Rectángulo redondeado"/>
                <p:cNvSpPr/>
                <p:nvPr/>
              </p:nvSpPr>
              <p:spPr>
                <a:xfrm>
                  <a:off x="911127" y="3820641"/>
                  <a:ext cx="933109" cy="1002247"/>
                </a:xfrm>
                <a:prstGeom prst="roundRect">
                  <a:avLst/>
                </a:prstGeom>
                <a:solidFill>
                  <a:srgbClr val="00CC99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Salud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0" name="89 Rectángulo redondeado"/>
                <p:cNvSpPr/>
                <p:nvPr/>
              </p:nvSpPr>
              <p:spPr>
                <a:xfrm>
                  <a:off x="6133476" y="3820641"/>
                  <a:ext cx="933109" cy="1002247"/>
                </a:xfrm>
                <a:prstGeom prst="roundRect">
                  <a:avLst/>
                </a:prstGeom>
                <a:solidFill>
                  <a:srgbClr val="CF6868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Justicia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90 Rectángulo redondeado"/>
                <p:cNvSpPr/>
                <p:nvPr/>
              </p:nvSpPr>
              <p:spPr>
                <a:xfrm>
                  <a:off x="7163923" y="3820641"/>
                  <a:ext cx="933109" cy="1002247"/>
                </a:xfrm>
                <a:prstGeom prst="roundRect">
                  <a:avLst/>
                </a:prstGeom>
                <a:solidFill>
                  <a:srgbClr val="008000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Participa-</a:t>
                  </a:r>
                  <a:r>
                    <a:rPr lang="es-MX" sz="900" b="1" dirty="0" err="1" smtClean="0">
                      <a:solidFill>
                        <a:schemeClr val="tx1"/>
                      </a:solidFill>
                    </a:rPr>
                    <a:t>ción</a:t>
                  </a:r>
                  <a:r>
                    <a:rPr lang="es-MX" sz="900" b="1" dirty="0" smtClean="0">
                      <a:solidFill>
                        <a:schemeClr val="tx1"/>
                      </a:solidFill>
                    </a:rPr>
                    <a:t> Política y Pública</a:t>
                  </a:r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7" name="76 Grupo"/>
              <p:cNvGrpSpPr/>
              <p:nvPr/>
            </p:nvGrpSpPr>
            <p:grpSpPr>
              <a:xfrm>
                <a:off x="3452079" y="3661468"/>
                <a:ext cx="5306874" cy="2863875"/>
                <a:chOff x="911127" y="3820641"/>
                <a:chExt cx="7185905" cy="1002247"/>
              </a:xfrm>
              <a:solidFill>
                <a:srgbClr val="E6E5DF">
                  <a:alpha val="52941"/>
                </a:srgbClr>
              </a:solidFill>
            </p:grpSpPr>
            <p:sp>
              <p:nvSpPr>
                <p:cNvPr id="78" name="77 Rectángulo redondeado"/>
                <p:cNvSpPr/>
                <p:nvPr/>
              </p:nvSpPr>
              <p:spPr>
                <a:xfrm>
                  <a:off x="5065575" y="3820641"/>
                  <a:ext cx="933109" cy="1002247"/>
                </a:xfrm>
                <a:prstGeom prst="roundRect">
                  <a:avLst/>
                </a:prstGeom>
                <a:solidFill>
                  <a:srgbClr val="669900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78 Rectángulo redondeado"/>
                <p:cNvSpPr/>
                <p:nvPr/>
              </p:nvSpPr>
              <p:spPr>
                <a:xfrm>
                  <a:off x="4014495" y="3820641"/>
                  <a:ext cx="933109" cy="1002247"/>
                </a:xfrm>
                <a:prstGeom prst="roundRect">
                  <a:avLst/>
                </a:prstGeom>
                <a:solidFill>
                  <a:srgbClr val="3333CC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79 Rectángulo redondeado"/>
                <p:cNvSpPr/>
                <p:nvPr/>
              </p:nvSpPr>
              <p:spPr>
                <a:xfrm>
                  <a:off x="2965809" y="3820641"/>
                  <a:ext cx="933109" cy="1002247"/>
                </a:xfrm>
                <a:prstGeom prst="roundRect">
                  <a:avLst/>
                </a:prstGeom>
                <a:solidFill>
                  <a:srgbClr val="FF66FF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80 Rectángulo redondeado"/>
                <p:cNvSpPr/>
                <p:nvPr/>
              </p:nvSpPr>
              <p:spPr>
                <a:xfrm>
                  <a:off x="1955612" y="3820641"/>
                  <a:ext cx="933109" cy="1002247"/>
                </a:xfrm>
                <a:prstGeom prst="roundRect">
                  <a:avLst/>
                </a:prstGeom>
                <a:solidFill>
                  <a:srgbClr val="FF9900">
                    <a:alpha val="50980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2" name="81 Rectángulo redondeado"/>
                <p:cNvSpPr/>
                <p:nvPr/>
              </p:nvSpPr>
              <p:spPr>
                <a:xfrm>
                  <a:off x="911127" y="3820641"/>
                  <a:ext cx="933109" cy="1002247"/>
                </a:xfrm>
                <a:prstGeom prst="roundRect">
                  <a:avLst/>
                </a:prstGeom>
                <a:solidFill>
                  <a:srgbClr val="00CC99">
                    <a:alpha val="61176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3" name="82 Rectángulo redondeado"/>
                <p:cNvSpPr/>
                <p:nvPr/>
              </p:nvSpPr>
              <p:spPr>
                <a:xfrm>
                  <a:off x="6133476" y="3820641"/>
                  <a:ext cx="933109" cy="1002247"/>
                </a:xfrm>
                <a:prstGeom prst="roundRect">
                  <a:avLst/>
                </a:prstGeom>
                <a:solidFill>
                  <a:srgbClr val="CF6868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83 Rectángulo redondeado"/>
                <p:cNvSpPr/>
                <p:nvPr/>
              </p:nvSpPr>
              <p:spPr>
                <a:xfrm>
                  <a:off x="7163923" y="3820641"/>
                  <a:ext cx="933109" cy="1002247"/>
                </a:xfrm>
                <a:prstGeom prst="roundRect">
                  <a:avLst/>
                </a:prstGeom>
                <a:solidFill>
                  <a:srgbClr val="008000">
                    <a:alpha val="57255"/>
                  </a:srgb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s-MX" sz="9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64" name="63 Rectángulo redondeado"/>
            <p:cNvSpPr/>
            <p:nvPr/>
          </p:nvSpPr>
          <p:spPr>
            <a:xfrm>
              <a:off x="2615401" y="1810004"/>
              <a:ext cx="689112" cy="864096"/>
            </a:xfrm>
            <a:prstGeom prst="roundRect">
              <a:avLst/>
            </a:prstGeom>
            <a:solidFill>
              <a:srgbClr val="FFCC00">
                <a:alpha val="5725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Armoniza-</a:t>
              </a:r>
              <a:r>
                <a:rPr lang="es-MX" sz="900" b="1" dirty="0" err="1" smtClean="0">
                  <a:solidFill>
                    <a:schemeClr val="tx1"/>
                  </a:solidFill>
                </a:rPr>
                <a:t>ción</a:t>
              </a:r>
              <a:r>
                <a:rPr lang="es-MX" sz="900" b="1" dirty="0" smtClean="0">
                  <a:solidFill>
                    <a:schemeClr val="tx1"/>
                  </a:solidFill>
                </a:rPr>
                <a:t> Legisla-</a:t>
              </a:r>
              <a:r>
                <a:rPr lang="es-MX" sz="900" b="1" dirty="0" err="1" smtClean="0">
                  <a:solidFill>
                    <a:schemeClr val="tx1"/>
                  </a:solidFill>
                </a:rPr>
                <a:t>tiva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64 Rectángulo redondeado"/>
            <p:cNvSpPr/>
            <p:nvPr/>
          </p:nvSpPr>
          <p:spPr>
            <a:xfrm>
              <a:off x="1840934" y="1810004"/>
              <a:ext cx="689112" cy="864096"/>
            </a:xfrm>
            <a:prstGeom prst="roundRect">
              <a:avLst/>
            </a:prstGeom>
            <a:solidFill>
              <a:srgbClr val="FF66CC">
                <a:alpha val="5725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Sensibilización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65 Rectángulo redondeado"/>
            <p:cNvSpPr/>
            <p:nvPr/>
          </p:nvSpPr>
          <p:spPr>
            <a:xfrm>
              <a:off x="1094892" y="1810004"/>
              <a:ext cx="689112" cy="864096"/>
            </a:xfrm>
            <a:prstGeom prst="roundRect">
              <a:avLst/>
            </a:prstGeom>
            <a:solidFill>
              <a:srgbClr val="CC0000">
                <a:alpha val="5725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900" b="1" dirty="0" err="1" smtClean="0">
                  <a:solidFill>
                    <a:schemeClr val="tx1"/>
                  </a:solidFill>
                </a:rPr>
                <a:t>Accesibi-lidad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66 Rectángulo redondeado"/>
            <p:cNvSpPr/>
            <p:nvPr/>
          </p:nvSpPr>
          <p:spPr>
            <a:xfrm>
              <a:off x="338453" y="1810002"/>
              <a:ext cx="689112" cy="864096"/>
            </a:xfrm>
            <a:prstGeom prst="roundRect">
              <a:avLst/>
            </a:prstGeom>
            <a:solidFill>
              <a:srgbClr val="0066CC">
                <a:alpha val="5725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Protección Social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67 Rectángulo redondeado"/>
            <p:cNvSpPr/>
            <p:nvPr/>
          </p:nvSpPr>
          <p:spPr>
            <a:xfrm>
              <a:off x="2635117" y="2690544"/>
              <a:ext cx="689112" cy="763052"/>
            </a:xfrm>
            <a:prstGeom prst="roundRect">
              <a:avLst/>
            </a:prstGeom>
            <a:solidFill>
              <a:srgbClr val="FFCC00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68 Rectángulo redondeado"/>
            <p:cNvSpPr/>
            <p:nvPr/>
          </p:nvSpPr>
          <p:spPr>
            <a:xfrm>
              <a:off x="1860650" y="2690543"/>
              <a:ext cx="689112" cy="1431937"/>
            </a:xfrm>
            <a:prstGeom prst="roundRect">
              <a:avLst/>
            </a:prstGeom>
            <a:solidFill>
              <a:srgbClr val="FF66CC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69 Rectángulo redondeado"/>
            <p:cNvSpPr/>
            <p:nvPr/>
          </p:nvSpPr>
          <p:spPr>
            <a:xfrm>
              <a:off x="1114608" y="2690544"/>
              <a:ext cx="689112" cy="2131204"/>
            </a:xfrm>
            <a:prstGeom prst="roundRect">
              <a:avLst/>
            </a:prstGeom>
            <a:solidFill>
              <a:srgbClr val="CC0000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70 Rectángulo redondeado"/>
            <p:cNvSpPr/>
            <p:nvPr/>
          </p:nvSpPr>
          <p:spPr>
            <a:xfrm>
              <a:off x="343244" y="2690543"/>
              <a:ext cx="689112" cy="2863875"/>
            </a:xfrm>
            <a:prstGeom prst="roundRect">
              <a:avLst/>
            </a:prstGeom>
            <a:solidFill>
              <a:srgbClr val="0066CC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71 Rectángulo redondeado"/>
            <p:cNvSpPr/>
            <p:nvPr/>
          </p:nvSpPr>
          <p:spPr>
            <a:xfrm rot="5400000">
              <a:off x="4644678" y="1304253"/>
              <a:ext cx="635480" cy="7860124"/>
            </a:xfrm>
            <a:prstGeom prst="roundRect">
              <a:avLst/>
            </a:prstGeom>
            <a:solidFill>
              <a:srgbClr val="0066CC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72 Rectángulo redondeado"/>
            <p:cNvSpPr/>
            <p:nvPr/>
          </p:nvSpPr>
          <p:spPr>
            <a:xfrm rot="5400000">
              <a:off x="5042900" y="947086"/>
              <a:ext cx="635480" cy="7113842"/>
            </a:xfrm>
            <a:prstGeom prst="roundRect">
              <a:avLst/>
            </a:prstGeom>
            <a:solidFill>
              <a:srgbClr val="CC0000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73 Rectángulo redondeado"/>
            <p:cNvSpPr/>
            <p:nvPr/>
          </p:nvSpPr>
          <p:spPr>
            <a:xfrm rot="5400000">
              <a:off x="5415922" y="620840"/>
              <a:ext cx="635480" cy="6367800"/>
            </a:xfrm>
            <a:prstGeom prst="roundRect">
              <a:avLst/>
            </a:prstGeom>
            <a:solidFill>
              <a:srgbClr val="FF66CC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74 Rectángulo redondeado"/>
            <p:cNvSpPr/>
            <p:nvPr/>
          </p:nvSpPr>
          <p:spPr>
            <a:xfrm rot="5400000">
              <a:off x="5790613" y="351729"/>
              <a:ext cx="635481" cy="5568252"/>
            </a:xfrm>
            <a:prstGeom prst="roundRect">
              <a:avLst/>
            </a:prstGeom>
            <a:solidFill>
              <a:srgbClr val="FFCC00">
                <a:alpha val="52941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s-MX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92 Flecha doblada"/>
          <p:cNvSpPr/>
          <p:nvPr/>
        </p:nvSpPr>
        <p:spPr>
          <a:xfrm rot="5400000" flipH="1" flipV="1">
            <a:off x="1564435" y="1710249"/>
            <a:ext cx="5158364" cy="4471826"/>
          </a:xfrm>
          <a:prstGeom prst="bentArrow">
            <a:avLst>
              <a:gd name="adj1" fmla="val 7344"/>
              <a:gd name="adj2" fmla="val 15191"/>
              <a:gd name="adj3" fmla="val 7652"/>
              <a:gd name="adj4" fmla="val 86614"/>
            </a:avLst>
          </a:prstGeom>
          <a:solidFill>
            <a:srgbClr val="FF996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2" name="91 Flecha doblada"/>
          <p:cNvSpPr/>
          <p:nvPr/>
        </p:nvSpPr>
        <p:spPr>
          <a:xfrm rot="5400000">
            <a:off x="2860578" y="1179981"/>
            <a:ext cx="5158364" cy="4471826"/>
          </a:xfrm>
          <a:prstGeom prst="bentArrow">
            <a:avLst>
              <a:gd name="adj1" fmla="val 7344"/>
              <a:gd name="adj2" fmla="val 15191"/>
              <a:gd name="adj3" fmla="val 7652"/>
              <a:gd name="adj4" fmla="val 86614"/>
            </a:avLst>
          </a:prstGeom>
          <a:solidFill>
            <a:srgbClr val="FF9966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817789" y="280027"/>
            <a:ext cx="4020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rgbClr val="FFFF00"/>
                </a:solidFill>
              </a:rPr>
              <a:t>52 Metas</a:t>
            </a:r>
          </a:p>
          <a:p>
            <a:r>
              <a:rPr lang="es-MX" sz="2800" b="1" dirty="0" smtClean="0">
                <a:solidFill>
                  <a:srgbClr val="FFFF00"/>
                </a:solidFill>
              </a:rPr>
              <a:t>277 Políticas Públicas</a:t>
            </a:r>
            <a:endParaRPr lang="es-MX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5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3" grpId="0" animBg="1"/>
      <p:bldP spid="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Formatos de Difusión 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PID-PCD 2014-2018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77072"/>
            <a:ext cx="2151991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2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MX" sz="3200" b="1" dirty="0" smtClean="0"/>
              <a:t>Texto completo del PID-PCD 2014-2018</a:t>
            </a:r>
            <a:br>
              <a:rPr lang="es-MX" sz="3200" b="1" dirty="0" smtClean="0"/>
            </a:br>
            <a:r>
              <a:rPr lang="es-MX" sz="1600" dirty="0" smtClean="0"/>
              <a:t>El texto completo del Programa se distribuirá en los siguientes formatos:</a:t>
            </a:r>
            <a:endParaRPr lang="es-MX" sz="16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641490"/>
              </p:ext>
            </p:extLst>
          </p:nvPr>
        </p:nvGraphicFramePr>
        <p:xfrm>
          <a:off x="468313" y="1628799"/>
          <a:ext cx="8064127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623"/>
                <a:gridCol w="4536504"/>
              </a:tblGrid>
              <a:tr h="1505700">
                <a:tc rowSpan="3"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Libro, edición limitada.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Impresión en braille, edición limitada.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299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Archivo PDF descargable en sitio web del INDEPEDI.</a:t>
                      </a:r>
                    </a:p>
                    <a:p>
                      <a:pPr algn="ctr"/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583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Archivo en formato Word para lector de voz, descargable en sitio web del INDEPEDI.</a:t>
                      </a:r>
                    </a:p>
                    <a:p>
                      <a:pPr algn="ctr"/>
                      <a:endParaRPr lang="es-MX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http://metalcraft.com.mx/images/pdf-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51" y="3785916"/>
            <a:ext cx="953742" cy="95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industriadellibro2010.files.wordpress.com/2010/08/brail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30546"/>
            <a:ext cx="1944216" cy="1151131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28 Grupo"/>
          <p:cNvGrpSpPr/>
          <p:nvPr/>
        </p:nvGrpSpPr>
        <p:grpSpPr>
          <a:xfrm>
            <a:off x="395536" y="2572232"/>
            <a:ext cx="3476355" cy="3521064"/>
            <a:chOff x="971600" y="764704"/>
            <a:chExt cx="5348238" cy="5417021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4163" y="828675"/>
              <a:ext cx="3495675" cy="520065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isometricOffAxis1Left">
                <a:rot lat="1080000" lon="3840000" rev="0"/>
              </a:camera>
              <a:lightRig rig="threePt" dir="t"/>
            </a:scene3d>
            <a:sp3d extrusionH="76200" prstMaterial="powder">
              <a:bevelT w="57150" h="158750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764704"/>
              <a:ext cx="3495675" cy="520065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isometricOffAxis1Left">
                <a:rot lat="1080000" lon="3840000" rev="0"/>
              </a:camera>
              <a:lightRig rig="threePt" dir="t"/>
            </a:scene3d>
            <a:sp3d extrusionH="76200" prstMaterial="powder">
              <a:bevelT w="57150" h="158750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981075"/>
              <a:ext cx="3495675" cy="5200650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isometricOffAxis1Left">
                <a:rot lat="1080000" lon="3840000" rev="0"/>
              </a:camera>
              <a:lightRig rig="threePt" dir="t"/>
            </a:scene3d>
            <a:sp3d extrusionH="76200" prstMaterial="powder">
              <a:bevelT w="57150" h="158750"/>
              <a:extrusionClr>
                <a:schemeClr val="bg1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 descr="http://1.bp.blogspot.com/---OfZ4HItdw/UiUvn7s7W4I/AAAAAAAAQl0/gsNnwDKMt9M/s1600/como+imprimir+desde+microsoft+wor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129" y="5516082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92100"/>
              </p:ext>
            </p:extLst>
          </p:nvPr>
        </p:nvGraphicFramePr>
        <p:xfrm>
          <a:off x="494289" y="1268760"/>
          <a:ext cx="8155422" cy="4885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563"/>
                <a:gridCol w="4322859"/>
              </a:tblGrid>
              <a:tr h="4885819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Audio</a:t>
                      </a:r>
                    </a:p>
                    <a:p>
                      <a:pPr algn="ctr"/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En archivo MP3 ó Wave, con texto del PID PCD  adaptado para audio. Para escuchar o bajar del sitio web del INDEPEDI.</a:t>
                      </a:r>
                      <a:endParaRPr lang="es-MX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Video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/>
                          </a:solidFill>
                        </a:rPr>
                        <a:t>Con interpretación en LSM y con Subtítulos. Para ver o bajar del sitio web del INDEPEDI.</a:t>
                      </a:r>
                    </a:p>
                    <a:p>
                      <a:pPr algn="ctr"/>
                      <a:endParaRPr lang="es-MX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" name="1 Título"/>
          <p:cNvSpPr txBox="1">
            <a:spLocks/>
          </p:cNvSpPr>
          <p:nvPr/>
        </p:nvSpPr>
        <p:spPr>
          <a:xfrm>
            <a:off x="475267" y="476672"/>
            <a:ext cx="8229600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PID-PCD 2014-2018 con texto adaptado para diversos usos:</a:t>
            </a:r>
          </a:p>
        </p:txBody>
      </p:sp>
      <p:pic>
        <p:nvPicPr>
          <p:cNvPr id="21" name="Picture 4" descr="http://blog.blogtalkradio.com/wp-content/uploads/2011/10/Audio_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71" y="3490669"/>
            <a:ext cx="2092209" cy="209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21 Grupo"/>
          <p:cNvGrpSpPr/>
          <p:nvPr/>
        </p:nvGrpSpPr>
        <p:grpSpPr>
          <a:xfrm>
            <a:off x="4572000" y="3356992"/>
            <a:ext cx="3744416" cy="2376264"/>
            <a:chOff x="9116075" y="8730439"/>
            <a:chExt cx="4017497" cy="2921952"/>
          </a:xfrm>
        </p:grpSpPr>
        <p:sp>
          <p:nvSpPr>
            <p:cNvPr id="23" name="22 Rectángulo"/>
            <p:cNvSpPr/>
            <p:nvPr/>
          </p:nvSpPr>
          <p:spPr>
            <a:xfrm>
              <a:off x="9116075" y="8730439"/>
              <a:ext cx="4017497" cy="29219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pic>
          <p:nvPicPr>
            <p:cNvPr id="24" name="Picture 2" descr="http://blogs.canalsur.es/saladeprensa/files/07_29_11_tESISVERANO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44" t="11495" r="53773" b="21773"/>
            <a:stretch/>
          </p:blipFill>
          <p:spPr bwMode="auto">
            <a:xfrm>
              <a:off x="12066308" y="10488100"/>
              <a:ext cx="837223" cy="942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24 CuadroTexto"/>
            <p:cNvSpPr txBox="1"/>
            <p:nvPr/>
          </p:nvSpPr>
          <p:spPr>
            <a:xfrm>
              <a:off x="9201765" y="10862837"/>
              <a:ext cx="2520282" cy="567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i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Las Personas </a:t>
              </a:r>
              <a:r>
                <a:rPr lang="es-MX" sz="1200" i="1" dirty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con Discapacidad en la Ciudad de </a:t>
              </a:r>
              <a:r>
                <a:rPr lang="es-MX" sz="1200" i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México,  </a:t>
              </a:r>
              <a:endParaRPr lang="es-MX" sz="1200" i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16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66246"/>
              </p:ext>
            </p:extLst>
          </p:nvPr>
        </p:nvGraphicFramePr>
        <p:xfrm>
          <a:off x="449026" y="908720"/>
          <a:ext cx="8010762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054"/>
                <a:gridCol w="3167708"/>
              </a:tblGrid>
              <a:tr h="4968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Infografía del PID-PCD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</a:rPr>
                        <a:t>60 x 90 cm. </a:t>
                      </a:r>
                      <a:endParaRPr lang="es-MX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</a:rPr>
                        <a:t>Versión para niñas y niños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276871"/>
            <a:ext cx="4547685" cy="3040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72815"/>
            <a:ext cx="2592288" cy="39877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4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CRONOLOGIA</a:t>
            </a:r>
            <a:endParaRPr lang="es-MX" dirty="0">
              <a:solidFill>
                <a:srgbClr val="00B050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Proceso de construcción del PID-PCD 2014-2018</a:t>
            </a:r>
          </a:p>
          <a:p>
            <a:endParaRPr lang="es-MX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05064"/>
            <a:ext cx="2151991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449490" y="1440072"/>
            <a:ext cx="8298974" cy="4365192"/>
            <a:chOff x="449490" y="526324"/>
            <a:chExt cx="8298974" cy="4365192"/>
          </a:xfrm>
          <a:solidFill>
            <a:schemeClr val="accent2"/>
          </a:solidFill>
        </p:grpSpPr>
        <p:sp>
          <p:nvSpPr>
            <p:cNvPr id="17" name="16 Forma libre"/>
            <p:cNvSpPr/>
            <p:nvPr/>
          </p:nvSpPr>
          <p:spPr>
            <a:xfrm>
              <a:off x="449490" y="908720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1. Proceso de Planeación Participativa</a:t>
              </a:r>
              <a:endParaRPr lang="es-MX" sz="1000" u="none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17 Forma libre"/>
            <p:cNvSpPr/>
            <p:nvPr/>
          </p:nvSpPr>
          <p:spPr>
            <a:xfrm>
              <a:off x="1547664" y="526324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2. Programa de Accesibilidad Proaccesible</a:t>
              </a:r>
              <a:endParaRPr lang="es-MX" sz="1000" u="none" kern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18 Forma libre"/>
            <p:cNvSpPr/>
            <p:nvPr/>
          </p:nvSpPr>
          <p:spPr>
            <a:xfrm>
              <a:off x="2801896" y="1196752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3. Diseño del Programa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PID-PCD. </a:t>
              </a:r>
            </a:p>
          </p:txBody>
        </p:sp>
        <p:sp>
          <p:nvSpPr>
            <p:cNvPr id="20" name="19 Forma libre"/>
            <p:cNvSpPr/>
            <p:nvPr/>
          </p:nvSpPr>
          <p:spPr>
            <a:xfrm>
              <a:off x="2699792" y="2490129"/>
              <a:ext cx="943347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4. Trabajo con Dependencias</a:t>
              </a: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3779912" y="2490129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5. Consulta a Expertos</a:t>
              </a:r>
            </a:p>
          </p:txBody>
        </p:sp>
        <p:sp>
          <p:nvSpPr>
            <p:cNvPr id="22" name="21 Forma libre"/>
            <p:cNvSpPr/>
            <p:nvPr/>
          </p:nvSpPr>
          <p:spPr>
            <a:xfrm>
              <a:off x="4788024" y="2490129"/>
              <a:ext cx="864096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6. Validación oficial con Dependencias</a:t>
              </a:r>
            </a:p>
          </p:txBody>
        </p:sp>
        <p:sp>
          <p:nvSpPr>
            <p:cNvPr id="23" name="22 Forma libre"/>
            <p:cNvSpPr/>
            <p:nvPr/>
          </p:nvSpPr>
          <p:spPr>
            <a:xfrm>
              <a:off x="5826232" y="2490129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spcBef>
                  <a:spcPct val="0"/>
                </a:spcBef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7. Revisión SEDESA, </a:t>
              </a:r>
            </a:p>
            <a:p>
              <a:pPr lvl="0" algn="ctr" defTabSz="444500">
                <a:spcBef>
                  <a:spcPct val="0"/>
                </a:spcBef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CGMA, </a:t>
              </a:r>
            </a:p>
            <a:p>
              <a:pPr lvl="0" algn="ctr" defTabSz="444500">
                <a:spcBef>
                  <a:spcPct val="0"/>
                </a:spcBef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Evalúa D.F.</a:t>
              </a:r>
            </a:p>
          </p:txBody>
        </p:sp>
        <p:sp>
          <p:nvSpPr>
            <p:cNvPr id="24" name="23 Forma libre"/>
            <p:cNvSpPr/>
            <p:nvPr/>
          </p:nvSpPr>
          <p:spPr>
            <a:xfrm>
              <a:off x="5868144" y="3789040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8. </a:t>
              </a:r>
              <a:r>
                <a:rPr lang="es-MX" sz="1000" dirty="0">
                  <a:solidFill>
                    <a:schemeClr val="tx1"/>
                  </a:solidFill>
                </a:rPr>
                <a:t>Junta Directiva</a:t>
              </a:r>
            </a:p>
          </p:txBody>
        </p:sp>
        <p:sp>
          <p:nvSpPr>
            <p:cNvPr id="25" name="24 Forma libre"/>
            <p:cNvSpPr/>
            <p:nvPr/>
          </p:nvSpPr>
          <p:spPr>
            <a:xfrm>
              <a:off x="6876256" y="3789040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9. Refrendo</a:t>
              </a:r>
            </a:p>
          </p:txBody>
        </p:sp>
        <p:sp>
          <p:nvSpPr>
            <p:cNvPr id="26" name="25 Forma libre"/>
            <p:cNvSpPr/>
            <p:nvPr/>
          </p:nvSpPr>
          <p:spPr>
            <a:xfrm>
              <a:off x="7914464" y="3789040"/>
              <a:ext cx="834000" cy="1102476"/>
            </a:xfrm>
            <a:custGeom>
              <a:avLst/>
              <a:gdLst>
                <a:gd name="connsiteX0" fmla="*/ 0 w 611471"/>
                <a:gd name="connsiteY0" fmla="*/ 61147 h 1372406"/>
                <a:gd name="connsiteX1" fmla="*/ 61147 w 611471"/>
                <a:gd name="connsiteY1" fmla="*/ 0 h 1372406"/>
                <a:gd name="connsiteX2" fmla="*/ 550324 w 611471"/>
                <a:gd name="connsiteY2" fmla="*/ 0 h 1372406"/>
                <a:gd name="connsiteX3" fmla="*/ 611471 w 611471"/>
                <a:gd name="connsiteY3" fmla="*/ 61147 h 1372406"/>
                <a:gd name="connsiteX4" fmla="*/ 611471 w 611471"/>
                <a:gd name="connsiteY4" fmla="*/ 1311259 h 1372406"/>
                <a:gd name="connsiteX5" fmla="*/ 550324 w 611471"/>
                <a:gd name="connsiteY5" fmla="*/ 1372406 h 1372406"/>
                <a:gd name="connsiteX6" fmla="*/ 61147 w 611471"/>
                <a:gd name="connsiteY6" fmla="*/ 1372406 h 1372406"/>
                <a:gd name="connsiteX7" fmla="*/ 0 w 611471"/>
                <a:gd name="connsiteY7" fmla="*/ 1311259 h 1372406"/>
                <a:gd name="connsiteX8" fmla="*/ 0 w 611471"/>
                <a:gd name="connsiteY8" fmla="*/ 61147 h 13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1471" h="1372406">
                  <a:moveTo>
                    <a:pt x="0" y="61147"/>
                  </a:moveTo>
                  <a:cubicBezTo>
                    <a:pt x="0" y="27376"/>
                    <a:pt x="27376" y="0"/>
                    <a:pt x="61147" y="0"/>
                  </a:cubicBezTo>
                  <a:lnTo>
                    <a:pt x="550324" y="0"/>
                  </a:lnTo>
                  <a:cubicBezTo>
                    <a:pt x="584095" y="0"/>
                    <a:pt x="611471" y="27376"/>
                    <a:pt x="611471" y="61147"/>
                  </a:cubicBezTo>
                  <a:lnTo>
                    <a:pt x="611471" y="1311259"/>
                  </a:lnTo>
                  <a:cubicBezTo>
                    <a:pt x="611471" y="1345030"/>
                    <a:pt x="584095" y="1372406"/>
                    <a:pt x="550324" y="1372406"/>
                  </a:cubicBezTo>
                  <a:lnTo>
                    <a:pt x="61147" y="1372406"/>
                  </a:lnTo>
                  <a:cubicBezTo>
                    <a:pt x="27376" y="1372406"/>
                    <a:pt x="0" y="1345030"/>
                    <a:pt x="0" y="1311259"/>
                  </a:cubicBezTo>
                  <a:lnTo>
                    <a:pt x="0" y="61147"/>
                  </a:lnTo>
                  <a:close/>
                </a:path>
              </a:pathLst>
            </a:custGeom>
            <a:solidFill>
              <a:schemeClr val="tx2">
                <a:lumMod val="2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u="none" kern="1200" dirty="0" smtClean="0">
                  <a:solidFill>
                    <a:schemeClr val="tx1"/>
                  </a:solidFill>
                </a:rPr>
                <a:t>10. Publicación en GODF</a:t>
              </a:r>
            </a:p>
          </p:txBody>
        </p:sp>
        <p:cxnSp>
          <p:nvCxnSpPr>
            <p:cNvPr id="27" name="26 Conector angular"/>
            <p:cNvCxnSpPr/>
            <p:nvPr/>
          </p:nvCxnSpPr>
          <p:spPr>
            <a:xfrm flipV="1">
              <a:off x="1283490" y="1196752"/>
              <a:ext cx="264174" cy="263206"/>
            </a:xfrm>
            <a:prstGeom prst="bentConnector3">
              <a:avLst>
                <a:gd name="adj1" fmla="val 36939"/>
              </a:avLst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angular"/>
            <p:cNvCxnSpPr/>
            <p:nvPr/>
          </p:nvCxnSpPr>
          <p:spPr>
            <a:xfrm>
              <a:off x="1283490" y="1459958"/>
              <a:ext cx="1525649" cy="384866"/>
            </a:xfrm>
            <a:prstGeom prst="bentConnector3">
              <a:avLst>
                <a:gd name="adj1" fmla="val 6589"/>
              </a:avLst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angular"/>
            <p:cNvCxnSpPr/>
            <p:nvPr/>
          </p:nvCxnSpPr>
          <p:spPr>
            <a:xfrm>
              <a:off x="2381664" y="1196752"/>
              <a:ext cx="420232" cy="263206"/>
            </a:xfrm>
            <a:prstGeom prst="bentConnector3">
              <a:avLst>
                <a:gd name="adj1" fmla="val 25643"/>
              </a:avLst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 de flecha"/>
            <p:cNvCxnSpPr/>
            <p:nvPr/>
          </p:nvCxnSpPr>
          <p:spPr>
            <a:xfrm>
              <a:off x="3218896" y="2299228"/>
              <a:ext cx="0" cy="19090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 de flecha"/>
            <p:cNvCxnSpPr/>
            <p:nvPr/>
          </p:nvCxnSpPr>
          <p:spPr>
            <a:xfrm>
              <a:off x="3635896" y="2996952"/>
              <a:ext cx="1730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 de flecha"/>
            <p:cNvCxnSpPr/>
            <p:nvPr/>
          </p:nvCxnSpPr>
          <p:spPr>
            <a:xfrm>
              <a:off x="4644008" y="2996952"/>
              <a:ext cx="1730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>
              <a:off x="5652120" y="2996952"/>
              <a:ext cx="1730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>
              <a:off x="6228184" y="3598139"/>
              <a:ext cx="0" cy="190901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>
              <a:off x="6703239" y="4365104"/>
              <a:ext cx="1730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7711351" y="4365104"/>
              <a:ext cx="173017" cy="0"/>
            </a:xfrm>
            <a:prstGeom prst="straightConnector1">
              <a:avLst/>
            </a:prstGeom>
            <a:grpFill/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783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s-MX" sz="3200" dirty="0" smtClean="0">
                <a:solidFill>
                  <a:srgbClr val="00B050"/>
                </a:solidFill>
              </a:rPr>
              <a:t>1. Proceso </a:t>
            </a:r>
            <a:r>
              <a:rPr lang="es-MX" sz="3200" dirty="0">
                <a:solidFill>
                  <a:srgbClr val="00B050"/>
                </a:solidFill>
              </a:rPr>
              <a:t>de </a:t>
            </a:r>
            <a:r>
              <a:rPr lang="es-MX" sz="3200" dirty="0" smtClean="0">
                <a:solidFill>
                  <a:srgbClr val="00B050"/>
                </a:solidFill>
              </a:rPr>
              <a:t>Planeación Participativa, 2012 </a:t>
            </a:r>
            <a:endParaRPr lang="es-MX" sz="3200" dirty="0">
              <a:solidFill>
                <a:srgbClr val="00B05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468313" y="1628800"/>
            <a:ext cx="8229600" cy="216024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Este proceso incluyó la realización de 4 acciones:</a:t>
            </a:r>
          </a:p>
          <a:p>
            <a:pPr marL="0" indent="0" algn="just">
              <a:buNone/>
            </a:pPr>
            <a:endParaRPr lang="es-MX" sz="2400" b="1" dirty="0" smtClean="0"/>
          </a:p>
          <a:p>
            <a:pPr marL="0" indent="0" algn="just">
              <a:buNone/>
            </a:pPr>
            <a:endParaRPr lang="es-MX" sz="2400" b="1" dirty="0" smtClean="0"/>
          </a:p>
          <a:p>
            <a:pPr marL="0" indent="0" algn="just">
              <a:buNone/>
            </a:pPr>
            <a:r>
              <a:rPr lang="es-MX" sz="1800" dirty="0" smtClean="0"/>
              <a:t>a</a:t>
            </a:r>
            <a:r>
              <a:rPr lang="es-MX" sz="1800" dirty="0"/>
              <a:t>) Foro General “Discapacidad, Ciudad y Participación Social”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 smtClean="0"/>
              <a:t>b) Mesas </a:t>
            </a:r>
            <a:r>
              <a:rPr lang="es-MX" sz="1800" dirty="0"/>
              <a:t>Temáticas con </a:t>
            </a:r>
            <a:r>
              <a:rPr lang="es-MX" sz="1800" dirty="0" smtClean="0"/>
              <a:t>Dependencias.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717032"/>
            <a:ext cx="4572396" cy="294462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017" y="5517232"/>
            <a:ext cx="1610896" cy="84174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7074317" y="5517232"/>
            <a:ext cx="221287" cy="36004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2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s-MX" sz="3200" dirty="0" smtClean="0">
                <a:solidFill>
                  <a:srgbClr val="00B050"/>
                </a:solidFill>
              </a:rPr>
              <a:t>1. Proceso </a:t>
            </a:r>
            <a:r>
              <a:rPr lang="es-MX" sz="3200" dirty="0">
                <a:solidFill>
                  <a:srgbClr val="00B050"/>
                </a:solidFill>
              </a:rPr>
              <a:t>de </a:t>
            </a:r>
            <a:r>
              <a:rPr lang="es-MX" sz="3200" dirty="0" smtClean="0">
                <a:solidFill>
                  <a:srgbClr val="00B050"/>
                </a:solidFill>
              </a:rPr>
              <a:t>Planeación Participativa, 2012 </a:t>
            </a:r>
            <a:endParaRPr lang="es-MX" sz="3200" dirty="0">
              <a:solidFill>
                <a:srgbClr val="00B05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468313" y="1628800"/>
            <a:ext cx="8229600" cy="129614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Este proceso incluyó la realización de 4 acciones:</a:t>
            </a:r>
          </a:p>
          <a:p>
            <a:pPr marL="0" indent="0" algn="just">
              <a:buNone/>
            </a:pPr>
            <a:endParaRPr lang="es-MX" sz="2400" b="1" dirty="0" smtClean="0"/>
          </a:p>
          <a:p>
            <a:pPr marL="0" indent="0" algn="just">
              <a:buNone/>
            </a:pPr>
            <a:r>
              <a:rPr lang="es-MX" sz="1800" dirty="0" smtClean="0"/>
              <a:t>c) Mesa </a:t>
            </a:r>
            <a:r>
              <a:rPr lang="es-MX" sz="1800" dirty="0" err="1" smtClean="0"/>
              <a:t>Interdelegacional</a:t>
            </a:r>
            <a:r>
              <a:rPr lang="es-MX" sz="1800" dirty="0" smtClean="0"/>
              <a:t>.</a:t>
            </a:r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213307"/>
            <a:ext cx="3243353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s-MX" sz="3200" dirty="0" smtClean="0">
                <a:solidFill>
                  <a:srgbClr val="00B050"/>
                </a:solidFill>
              </a:rPr>
              <a:t>1. Proceso </a:t>
            </a:r>
            <a:r>
              <a:rPr lang="es-MX" sz="3200" dirty="0">
                <a:solidFill>
                  <a:srgbClr val="00B050"/>
                </a:solidFill>
              </a:rPr>
              <a:t>de </a:t>
            </a:r>
            <a:r>
              <a:rPr lang="es-MX" sz="3200" dirty="0" smtClean="0">
                <a:solidFill>
                  <a:srgbClr val="00B050"/>
                </a:solidFill>
              </a:rPr>
              <a:t>Planeación Participativa, 2012 </a:t>
            </a:r>
            <a:endParaRPr lang="es-MX" sz="3200" dirty="0">
              <a:solidFill>
                <a:srgbClr val="00B05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idx="1"/>
          </p:nvPr>
        </p:nvSpPr>
        <p:spPr>
          <a:xfrm>
            <a:off x="468313" y="1628800"/>
            <a:ext cx="8229600" cy="136815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MX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Este proceso incluyó la realización de 4 acciones:</a:t>
            </a:r>
          </a:p>
          <a:p>
            <a:pPr marL="0" indent="0" algn="just">
              <a:buNone/>
            </a:pPr>
            <a:endParaRPr lang="es-MX" sz="2400" b="1" dirty="0"/>
          </a:p>
          <a:p>
            <a:pPr marL="0" indent="0" algn="just">
              <a:buNone/>
            </a:pPr>
            <a:r>
              <a:rPr lang="es-MX" sz="1800" dirty="0" smtClean="0"/>
              <a:t>d) Talleres </a:t>
            </a:r>
            <a:r>
              <a:rPr lang="es-MX" sz="1800" dirty="0"/>
              <a:t>por tipo de Discapacidad con Organizaciones Sociales.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0818" y="3212976"/>
            <a:ext cx="4584589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3200" dirty="0" smtClean="0">
                <a:solidFill>
                  <a:srgbClr val="00B050"/>
                </a:solidFill>
              </a:rPr>
              <a:t>2. Programa </a:t>
            </a:r>
            <a:r>
              <a:rPr lang="es-MX" sz="3200" dirty="0">
                <a:solidFill>
                  <a:srgbClr val="00B050"/>
                </a:solidFill>
              </a:rPr>
              <a:t>de Accesibilidad </a:t>
            </a:r>
            <a:r>
              <a:rPr lang="es-MX" sz="3200" dirty="0" err="1">
                <a:solidFill>
                  <a:srgbClr val="00B050"/>
                </a:solidFill>
              </a:rPr>
              <a:t>Proaccesible</a:t>
            </a:r>
            <a:endParaRPr lang="es-MX" sz="3200" dirty="0">
              <a:solidFill>
                <a:srgbClr val="00B050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MX" sz="1800" b="1" cap="none" dirty="0" smtClean="0">
                <a:solidFill>
                  <a:srgbClr val="00B050"/>
                </a:solidFill>
              </a:rPr>
              <a:t>Participantes:</a:t>
            </a:r>
            <a:endParaRPr lang="es-MX" sz="1800" b="1" cap="none" dirty="0">
              <a:solidFill>
                <a:srgbClr val="00B05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Noviembre 2013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Desarrollado por el INDEPEDI y una Comisión </a:t>
            </a:r>
            <a:r>
              <a:rPr lang="es-MX" dirty="0"/>
              <a:t>Mixta, </a:t>
            </a:r>
            <a:r>
              <a:rPr lang="es-MX" dirty="0" smtClean="0"/>
              <a:t>para </a:t>
            </a:r>
            <a:r>
              <a:rPr lang="es-MX" dirty="0"/>
              <a:t>dar cumplimiento a lo establecido por la Línea de Acción 2167 del Programa de Derechos Humanos del Distrito </a:t>
            </a:r>
            <a:r>
              <a:rPr lang="es-MX" dirty="0" smtClean="0"/>
              <a:t>Federal.</a:t>
            </a:r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Este desarrollo, fue incluido  </a:t>
            </a:r>
            <a:r>
              <a:rPr lang="es-MX" dirty="0"/>
              <a:t>en el </a:t>
            </a:r>
            <a:r>
              <a:rPr lang="es-MX" dirty="0" smtClean="0"/>
              <a:t>PID_PCD 2014-2018 como </a:t>
            </a:r>
            <a:r>
              <a:rPr lang="es-MX" dirty="0"/>
              <a:t>el Subprograma de </a:t>
            </a:r>
            <a:r>
              <a:rPr lang="es-MX" dirty="0" smtClean="0"/>
              <a:t>Accesibilidad.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MX" sz="1700" dirty="0" smtClean="0"/>
              <a:t>7  </a:t>
            </a:r>
            <a:r>
              <a:rPr lang="es-MX" sz="1700" dirty="0"/>
              <a:t>representantes</a:t>
            </a:r>
            <a:r>
              <a:rPr lang="es-MX" sz="1700" b="1" dirty="0"/>
              <a:t> </a:t>
            </a:r>
            <a:r>
              <a:rPr lang="es-MX" sz="1700" dirty="0"/>
              <a:t>de organizaciones de la sociedad civil; </a:t>
            </a:r>
            <a:endParaRPr lang="es-MX" sz="1700" dirty="0" smtClean="0"/>
          </a:p>
          <a:p>
            <a:r>
              <a:rPr lang="es-MX" sz="1700" dirty="0" smtClean="0"/>
              <a:t>40 entidades </a:t>
            </a:r>
            <a:r>
              <a:rPr lang="es-MX" sz="1700" dirty="0"/>
              <a:t>y dependencias de la Administración Pública del Distrito Federal, organismos públicos autónomos, poder judicial y poder legislativo; </a:t>
            </a:r>
            <a:endParaRPr lang="es-MX" sz="1700" dirty="0" smtClean="0"/>
          </a:p>
          <a:p>
            <a:r>
              <a:rPr lang="es-MX" sz="1700" dirty="0" smtClean="0"/>
              <a:t>9 delegaciones</a:t>
            </a:r>
            <a:r>
              <a:rPr lang="es-MX" sz="1700" dirty="0"/>
              <a:t>; </a:t>
            </a:r>
            <a:endParaRPr lang="es-MX" sz="1700" dirty="0" smtClean="0"/>
          </a:p>
          <a:p>
            <a:r>
              <a:rPr lang="es-MX" sz="1700" dirty="0" smtClean="0"/>
              <a:t>11 </a:t>
            </a:r>
            <a:r>
              <a:rPr lang="es-MX" sz="1700" dirty="0"/>
              <a:t>especialistas consultores y académicos.</a:t>
            </a:r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017" y="5517232"/>
            <a:ext cx="1610896" cy="8417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7274930" y="5459281"/>
            <a:ext cx="221287" cy="360040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8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 idx="4294967295"/>
          </p:nvPr>
        </p:nvSpPr>
        <p:spPr>
          <a:xfrm>
            <a:off x="446370" y="764704"/>
            <a:ext cx="8229600" cy="5810285"/>
          </a:xfrm>
          <a:effectLst/>
        </p:spPr>
        <p:txBody>
          <a:bodyPr>
            <a:noAutofit/>
          </a:bodyPr>
          <a:lstStyle/>
          <a:p>
            <a:pPr algn="l"/>
            <a:r>
              <a:rPr lang="es-MX" sz="3200" dirty="0" smtClean="0">
                <a:solidFill>
                  <a:srgbClr val="00B050"/>
                </a:solidFill>
              </a:rPr>
              <a:t>3. </a:t>
            </a:r>
            <a:r>
              <a:rPr lang="es-MX" sz="3200" dirty="0">
                <a:solidFill>
                  <a:srgbClr val="00B050"/>
                </a:solidFill>
              </a:rPr>
              <a:t>Diseño del Programa </a:t>
            </a:r>
            <a:r>
              <a:rPr lang="es-MX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PID-PCD</a:t>
            </a:r>
            <a: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1600" dirty="0" smtClean="0">
                <a:solidFill>
                  <a:schemeClr val="tx1"/>
                </a:solidFill>
                <a:effectLst/>
              </a:rPr>
              <a:t>El INDEPEDI emprende el diseño del </a:t>
            </a:r>
            <a:r>
              <a:rPr lang="es-MX" sz="1600" dirty="0">
                <a:solidFill>
                  <a:schemeClr val="tx1"/>
                </a:solidFill>
                <a:effectLst/>
              </a:rPr>
              <a:t>Programa para la Integración al Desarrollo de las Personas con Discapacidad 2014-2018</a:t>
            </a:r>
            <a:r>
              <a:rPr lang="es-MX" sz="1600" dirty="0" smtClean="0">
                <a:solidFill>
                  <a:schemeClr val="tx1"/>
                </a:solidFill>
                <a:effectLst/>
              </a:rPr>
              <a:t>.</a:t>
            </a:r>
            <a:br>
              <a:rPr lang="es-MX" sz="1600" dirty="0" smtClean="0">
                <a:solidFill>
                  <a:schemeClr val="tx1"/>
                </a:solidFill>
                <a:effectLst/>
              </a:rPr>
            </a:br>
            <a:r>
              <a:rPr lang="es-MX" sz="1600" dirty="0">
                <a:solidFill>
                  <a:schemeClr val="tx1"/>
                </a:solidFill>
                <a:effectLst/>
              </a:rPr>
              <a:t/>
            </a:r>
            <a:br>
              <a:rPr lang="es-MX" sz="1600" dirty="0">
                <a:solidFill>
                  <a:schemeClr val="tx1"/>
                </a:solidFill>
                <a:effectLst/>
              </a:rPr>
            </a:br>
            <a:r>
              <a:rPr lang="es-MX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Trabajo con Dependencias</a:t>
            </a:r>
            <a: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1600" dirty="0" smtClean="0">
                <a:solidFill>
                  <a:schemeClr val="tx1"/>
                </a:solidFill>
                <a:effectLst/>
              </a:rPr>
              <a:t>Paralelamente </a:t>
            </a:r>
            <a:r>
              <a:rPr lang="es-MX" sz="1600" dirty="0">
                <a:solidFill>
                  <a:schemeClr val="tx1"/>
                </a:solidFill>
                <a:effectLst/>
              </a:rPr>
              <a:t>al punto anterior, el INDEPEDI llevó adelante un proceso de trabajo con Dependencias, Órganos Desconcentrados y Organismos </a:t>
            </a:r>
            <a:r>
              <a:rPr lang="es-MX" sz="1600" dirty="0" smtClean="0">
                <a:solidFill>
                  <a:schemeClr val="tx1"/>
                </a:solidFill>
                <a:effectLst/>
              </a:rPr>
              <a:t>Autónomos, a </a:t>
            </a:r>
            <a:r>
              <a:rPr lang="es-MX" sz="1600" dirty="0">
                <a:solidFill>
                  <a:schemeClr val="tx1"/>
                </a:solidFill>
                <a:effectLst/>
              </a:rPr>
              <a:t>fin de diseñar y revisar propuestas específicas de cada Subprograma</a:t>
            </a:r>
            <a:r>
              <a:rPr lang="es-MX" sz="1800" dirty="0">
                <a:solidFill>
                  <a:schemeClr val="tx1"/>
                </a:solidFill>
              </a:rPr>
              <a:t>.</a:t>
            </a:r>
            <a:br>
              <a:rPr lang="es-MX" sz="1800" dirty="0">
                <a:solidFill>
                  <a:schemeClr val="tx1"/>
                </a:solidFill>
              </a:rPr>
            </a:br>
            <a: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Consulta a expertos</a:t>
            </a:r>
            <a: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1600" dirty="0">
                <a:solidFill>
                  <a:schemeClr val="tx1"/>
                </a:solidFill>
                <a:effectLst/>
              </a:rPr>
              <a:t>El</a:t>
            </a:r>
            <a:r>
              <a:rPr lang="es-MX" sz="16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MX" sz="1600" dirty="0">
                <a:solidFill>
                  <a:schemeClr val="tx1"/>
                </a:solidFill>
                <a:effectLst/>
              </a:rPr>
              <a:t>PID-PCD 2014-2018, se llevó a la consulta de expertos tanto de Instituciones Académicas, como de Organizaciones de la Sociedad Civil </a:t>
            </a:r>
            <a:r>
              <a:rPr lang="es-MX" sz="1600" dirty="0" smtClean="0">
                <a:solidFill>
                  <a:schemeClr val="tx1"/>
                </a:solidFill>
                <a:effectLst/>
              </a:rPr>
              <a:t>especializadas. </a:t>
            </a:r>
            <a:br>
              <a:rPr lang="es-MX" sz="1600" dirty="0" smtClean="0">
                <a:solidFill>
                  <a:schemeClr val="tx1"/>
                </a:solidFill>
                <a:effectLst/>
              </a:rPr>
            </a:br>
            <a:r>
              <a:rPr lang="es-MX" sz="1600" dirty="0">
                <a:solidFill>
                  <a:schemeClr val="tx1"/>
                </a:solidFill>
                <a:effectLst/>
              </a:rPr>
              <a:t/>
            </a:r>
            <a:br>
              <a:rPr lang="es-MX" sz="1600" dirty="0">
                <a:solidFill>
                  <a:schemeClr val="tx1"/>
                </a:solidFill>
                <a:effectLst/>
              </a:rPr>
            </a:br>
            <a:r>
              <a:rPr lang="es-MX" sz="1600" dirty="0" smtClean="0">
                <a:solidFill>
                  <a:schemeClr val="tx1"/>
                </a:solidFill>
                <a:effectLst/>
              </a:rPr>
              <a:t>Organismos </a:t>
            </a:r>
            <a:r>
              <a:rPr lang="es-MX" sz="1600" dirty="0">
                <a:solidFill>
                  <a:schemeClr val="tx1"/>
                </a:solidFill>
                <a:effectLst/>
              </a:rPr>
              <a:t>Internacionales.</a:t>
            </a:r>
            <a:br>
              <a:rPr lang="es-MX" sz="1600" dirty="0">
                <a:solidFill>
                  <a:schemeClr val="tx1"/>
                </a:solidFill>
                <a:effectLst/>
              </a:rPr>
            </a:br>
            <a:r>
              <a:rPr lang="es-MX" sz="1600" dirty="0">
                <a:solidFill>
                  <a:schemeClr val="tx1"/>
                </a:solidFill>
                <a:effectLst/>
              </a:rPr>
              <a:t>Instituciones Académicas.</a:t>
            </a:r>
            <a:br>
              <a:rPr lang="es-MX" sz="1600" dirty="0">
                <a:solidFill>
                  <a:schemeClr val="tx1"/>
                </a:solidFill>
                <a:effectLst/>
              </a:rPr>
            </a:br>
            <a:r>
              <a:rPr lang="es-MX" sz="1600" dirty="0">
                <a:solidFill>
                  <a:schemeClr val="tx1"/>
                </a:solidFill>
                <a:effectLst/>
              </a:rPr>
              <a:t>Organizaciones de la Sociedad Civil especializadas por tema.</a:t>
            </a:r>
            <a:br>
              <a:rPr lang="es-MX" sz="1600" dirty="0">
                <a:solidFill>
                  <a:schemeClr val="tx1"/>
                </a:solidFill>
                <a:effectLst/>
              </a:rPr>
            </a:br>
            <a:r>
              <a:rPr lang="es-MX" sz="1600" dirty="0" smtClean="0">
                <a:effectLst/>
              </a:rPr>
              <a:t/>
            </a:r>
            <a:br>
              <a:rPr lang="es-MX" sz="1600" dirty="0" smtClean="0">
                <a:effectLst/>
              </a:rPr>
            </a:br>
            <a:endParaRPr lang="es-MX" sz="1600" dirty="0">
              <a:solidFill>
                <a:srgbClr val="00B050"/>
              </a:solidFill>
              <a:effectLst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017" y="5517232"/>
            <a:ext cx="1610896" cy="8417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7524328" y="5588122"/>
            <a:ext cx="432048" cy="585906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18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 idx="4294967295"/>
          </p:nvPr>
        </p:nvSpPr>
        <p:spPr>
          <a:xfrm>
            <a:off x="395536" y="764704"/>
            <a:ext cx="8229600" cy="3305275"/>
          </a:xfrm>
          <a:effectLst/>
        </p:spPr>
        <p:txBody>
          <a:bodyPr>
            <a:noAutofit/>
          </a:bodyPr>
          <a:lstStyle/>
          <a:p>
            <a:pPr marL="0" lvl="0" algn="l">
              <a:spcBef>
                <a:spcPts val="0"/>
              </a:spcBef>
            </a:pPr>
            <a:r>
              <a:rPr lang="es-MX" sz="3200" dirty="0" smtClean="0">
                <a:solidFill>
                  <a:srgbClr val="00B050"/>
                </a:solidFill>
              </a:rPr>
              <a:t>6. Validación Oficial con Dependencias.</a:t>
            </a:r>
            <a: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1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es-MX" sz="1600" dirty="0" smtClean="0">
                <a:solidFill>
                  <a:schemeClr val="tx1"/>
                </a:solidFill>
                <a:effectLst/>
              </a:rPr>
            </a:br>
            <a:r>
              <a:rPr lang="es-MX" sz="3200" dirty="0">
                <a:solidFill>
                  <a:srgbClr val="00B050"/>
                </a:solidFill>
              </a:rPr>
              <a:t>7. Revisión ante </a:t>
            </a:r>
            <a:r>
              <a:rPr lang="es-MX" sz="3200" dirty="0" smtClean="0">
                <a:solidFill>
                  <a:srgbClr val="00B050"/>
                </a:solidFill>
              </a:rPr>
              <a:t>SEDESO, </a:t>
            </a:r>
            <a:r>
              <a:rPr lang="es-MX" sz="3200" dirty="0">
                <a:solidFill>
                  <a:srgbClr val="00B050"/>
                </a:solidFill>
              </a:rPr>
              <a:t>CGMA y </a:t>
            </a:r>
            <a:r>
              <a:rPr lang="es-MX" sz="3200" dirty="0" smtClean="0">
                <a:solidFill>
                  <a:srgbClr val="00B050"/>
                </a:solidFill>
              </a:rPr>
              <a:t>EVALUA </a:t>
            </a:r>
            <a:r>
              <a:rPr lang="es-MX" sz="3200" dirty="0">
                <a:solidFill>
                  <a:srgbClr val="00B050"/>
                </a:solidFill>
              </a:rPr>
              <a:t>D.F. </a:t>
            </a:r>
            <a:br>
              <a:rPr lang="es-MX" sz="3200" dirty="0">
                <a:solidFill>
                  <a:srgbClr val="00B050"/>
                </a:solidFill>
              </a:rPr>
            </a:br>
            <a:r>
              <a:rPr lang="es-MX" sz="1600" dirty="0" smtClean="0">
                <a:solidFill>
                  <a:prstClr val="white"/>
                </a:solidFill>
                <a:effectLst/>
                <a:ea typeface="+mn-ea"/>
                <a:cs typeface="+mn-cs"/>
              </a:rPr>
              <a:t>El INDEPEDI </a:t>
            </a:r>
            <a:r>
              <a:rPr lang="es-MX" sz="1600" dirty="0">
                <a:solidFill>
                  <a:prstClr val="white"/>
                </a:solidFill>
                <a:effectLst/>
                <a:ea typeface="+mn-ea"/>
                <a:cs typeface="+mn-cs"/>
              </a:rPr>
              <a:t>emprendió el proceso de revisión del PID-PCD 2014-2018, ante la Secretaría de Desarrollo Social del G.D.F., la Coordinación General de Modernización Administrativa (CGMA), así como con el Consejo de Evaluación del Desarrollo Social del D.F. (Evalúa D.F.)</a:t>
            </a:r>
            <a:br>
              <a:rPr lang="es-MX" sz="1600" dirty="0">
                <a:solidFill>
                  <a:prstClr val="white"/>
                </a:solidFill>
                <a:effectLst/>
                <a:ea typeface="+mn-ea"/>
                <a:cs typeface="+mn-cs"/>
              </a:rPr>
            </a:br>
            <a:r>
              <a:rPr lang="es-MX" sz="1600" dirty="0" smtClean="0">
                <a:effectLst/>
              </a:rPr>
              <a:t/>
            </a:r>
            <a:br>
              <a:rPr lang="es-MX" sz="1600" dirty="0" smtClean="0">
                <a:effectLst/>
              </a:rPr>
            </a:br>
            <a:endParaRPr lang="es-MX" sz="1600" dirty="0">
              <a:solidFill>
                <a:srgbClr val="00B050"/>
              </a:solidFill>
              <a:effectLst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017" y="5517232"/>
            <a:ext cx="1610896" cy="8417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7911750" y="5894568"/>
            <a:ext cx="408574" cy="216024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3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2486</TotalTime>
  <Words>921</Words>
  <Application>Microsoft Office PowerPoint</Application>
  <PresentationFormat>Carta (216 x 279 mm)</PresentationFormat>
  <Paragraphs>164</Paragraphs>
  <Slides>17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Calibri</vt:lpstr>
      <vt:lpstr>Rockwell</vt:lpstr>
      <vt:lpstr>Wingdings 2</vt:lpstr>
      <vt:lpstr>Fundición</vt:lpstr>
      <vt:lpstr>Programa para la Integración al Desarrollo de las Personas con Discapacidad                                         de la Ciudad de México PID-PCD 2014-2018</vt:lpstr>
      <vt:lpstr>CRONOLOGIA</vt:lpstr>
      <vt:lpstr>Presentación de PowerPoint</vt:lpstr>
      <vt:lpstr>1. Proceso de Planeación Participativa, 2012 </vt:lpstr>
      <vt:lpstr>1. Proceso de Planeación Participativa, 2012 </vt:lpstr>
      <vt:lpstr>1. Proceso de Planeación Participativa, 2012 </vt:lpstr>
      <vt:lpstr>2. Programa de Accesibilidad Proaccesible</vt:lpstr>
      <vt:lpstr>3. Diseño del Programa PID-PCD El INDEPEDI emprende el diseño del Programa para la Integración al Desarrollo de las Personas con Discapacidad 2014-2018.  4. Trabajo con Dependencias Paralelamente al punto anterior, el INDEPEDI llevó adelante un proceso de trabajo con Dependencias, Órganos Desconcentrados y Organismos Autónomos, a fin de diseñar y revisar propuestas específicas de cada Subprograma.  5. Consulta a expertos El PID-PCD 2014-2018, se llevó a la consulta de expertos tanto de Instituciones Académicas, como de Organizaciones de la Sociedad Civil especializadas.   Organismos Internacionales. Instituciones Académicas. Organizaciones de la Sociedad Civil especializadas por tema.  </vt:lpstr>
      <vt:lpstr>6. Validación Oficial con Dependencias.  7. Revisión ante SEDESO, CGMA y EVALUA D.F.  El INDEPEDI emprendió el proceso de revisión del PID-PCD 2014-2018, ante la Secretaría de Desarrollo Social del G.D.F., la Coordinación General de Modernización Administrativa (CGMA), así como con el Consejo de Evaluación del Desarrollo Social del D.F. (Evalúa D.F.)  </vt:lpstr>
      <vt:lpstr>Presentación de PowerPoint</vt:lpstr>
      <vt:lpstr>Estructura General del Programa</vt:lpstr>
      <vt:lpstr>Presentación de PowerPoint</vt:lpstr>
      <vt:lpstr>Presentación de PowerPoint</vt:lpstr>
      <vt:lpstr>Formatos de Difusión </vt:lpstr>
      <vt:lpstr>Texto completo del PID-PCD 2014-2018 El texto completo del Programa se distribuirá en los siguientes formatos: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para la Integración al Desarrollo de las Personas con Discapacidad de la Ciudad de México 2014-2018</dc:title>
  <dc:creator>Usuario</dc:creator>
  <cp:lastModifiedBy>Manuel García Contreras</cp:lastModifiedBy>
  <cp:revision>400</cp:revision>
  <cp:lastPrinted>2015-05-23T16:22:01Z</cp:lastPrinted>
  <dcterms:created xsi:type="dcterms:W3CDTF">2014-07-14T18:35:26Z</dcterms:created>
  <dcterms:modified xsi:type="dcterms:W3CDTF">2015-05-29T20:04:23Z</dcterms:modified>
</cp:coreProperties>
</file>