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6" r:id="rId2"/>
    <p:sldId id="278" r:id="rId3"/>
    <p:sldId id="304" r:id="rId4"/>
    <p:sldId id="305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03" r:id="rId17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828" autoAdjust="0"/>
    <p:restoredTop sz="95173" autoAdjust="0"/>
  </p:normalViewPr>
  <p:slideViewPr>
    <p:cSldViewPr snapToObjects="1" showGuides="1">
      <p:cViewPr varScale="1">
        <p:scale>
          <a:sx n="74" d="100"/>
          <a:sy n="74" d="100"/>
        </p:scale>
        <p:origin x="8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4AB1A-CCF7-4071-B5E2-88C60C677D3C}" type="datetimeFigureOut">
              <a:rPr lang="es-MX" smtClean="0"/>
              <a:pPr/>
              <a:t>11/12/2015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9777-4788-4872-8763-150D38C1FE4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551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A9F54-CA1E-4D7C-BFCF-31BB5AA3716C}" type="datetimeFigureOut">
              <a:rPr lang="es-MX" smtClean="0"/>
              <a:pPr/>
              <a:t>11/12/2015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6C302-78A0-4331-AE0C-2E9EB59931E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97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7B8F-4899-4C7A-A09B-A727802575AA}" type="slidenum">
              <a:rPr lang="es-MX" smtClean="0"/>
              <a:pPr>
                <a:defRPr/>
              </a:pPr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3338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7B8F-4899-4C7A-A09B-A727802575AA}" type="slidenum">
              <a:rPr lang="es-MX" smtClean="0"/>
              <a:pPr>
                <a:defRPr/>
              </a:pPr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941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7B8F-4899-4C7A-A09B-A727802575AA}" type="slidenum">
              <a:rPr lang="es-MX" smtClean="0"/>
              <a:pPr>
                <a:defRPr/>
              </a:pPr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8688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7B8F-4899-4C7A-A09B-A727802575AA}" type="slidenum">
              <a:rPr lang="es-MX" smtClean="0"/>
              <a:pPr>
                <a:defRPr/>
              </a:pPr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2173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7B8F-4899-4C7A-A09B-A727802575AA}" type="slidenum">
              <a:rPr lang="es-MX" smtClean="0"/>
              <a:pPr>
                <a:defRPr/>
              </a:pPr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8629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7B8F-4899-4C7A-A09B-A727802575AA}" type="slidenum">
              <a:rPr lang="es-MX" smtClean="0"/>
              <a:pPr>
                <a:defRPr/>
              </a:pPr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70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7B8F-4899-4C7A-A09B-A727802575AA}" type="slidenum">
              <a:rPr lang="es-MX" smtClean="0"/>
              <a:pPr>
                <a:defRPr/>
              </a:pPr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4174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7B8F-4899-4C7A-A09B-A727802575AA}" type="slidenum">
              <a:rPr lang="es-MX" smtClean="0"/>
              <a:pPr>
                <a:defRPr/>
              </a:pPr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85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7B8F-4899-4C7A-A09B-A727802575AA}" type="slidenum">
              <a:rPr lang="es-MX" smtClean="0"/>
              <a:pPr>
                <a:defRPr/>
              </a:pPr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48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7B8F-4899-4C7A-A09B-A727802575AA}" type="slidenum">
              <a:rPr lang="es-MX" smtClean="0"/>
              <a:pPr>
                <a:defRPr/>
              </a:pPr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81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7B8F-4899-4C7A-A09B-A727802575AA}" type="slidenum">
              <a:rPr lang="es-MX" smtClean="0"/>
              <a:pPr>
                <a:defRPr/>
              </a:pPr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41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7B8F-4899-4C7A-A09B-A727802575AA}" type="slidenum">
              <a:rPr lang="es-MX" smtClean="0"/>
              <a:pPr>
                <a:defRPr/>
              </a:pPr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674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7B8F-4899-4C7A-A09B-A727802575AA}" type="slidenum">
              <a:rPr lang="es-MX" smtClean="0"/>
              <a:pPr>
                <a:defRPr/>
              </a:pPr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229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7B8F-4899-4C7A-A09B-A727802575AA}" type="slidenum">
              <a:rPr lang="es-MX" smtClean="0"/>
              <a:pPr>
                <a:defRPr/>
              </a:pPr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767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7B8F-4899-4C7A-A09B-A727802575AA}" type="slidenum">
              <a:rPr lang="es-MX" smtClean="0"/>
              <a:pPr>
                <a:defRPr/>
              </a:pPr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3863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7B8F-4899-4C7A-A09B-A727802575AA}" type="slidenum">
              <a:rPr lang="es-MX" smtClean="0"/>
              <a:pPr>
                <a:defRPr/>
              </a:pPr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653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D636-B5D1-AA40-8B4B-C3BABCC879A8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CE7-205C-C847-A44E-D59F9D8EE12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D636-B5D1-AA40-8B4B-C3BABCC879A8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CE7-205C-C847-A44E-D59F9D8EE12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D636-B5D1-AA40-8B4B-C3BABCC879A8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CE7-205C-C847-A44E-D59F9D8EE12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D636-B5D1-AA40-8B4B-C3BABCC879A8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CE7-205C-C847-A44E-D59F9D8EE12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D636-B5D1-AA40-8B4B-C3BABCC879A8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CE7-205C-C847-A44E-D59F9D8EE12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D636-B5D1-AA40-8B4B-C3BABCC879A8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CE7-205C-C847-A44E-D59F9D8EE12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D636-B5D1-AA40-8B4B-C3BABCC879A8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CE7-205C-C847-A44E-D59F9D8EE12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D636-B5D1-AA40-8B4B-C3BABCC879A8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CE7-205C-C847-A44E-D59F9D8EE12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D636-B5D1-AA40-8B4B-C3BABCC879A8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CE7-205C-C847-A44E-D59F9D8EE12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D636-B5D1-AA40-8B4B-C3BABCC879A8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CE7-205C-C847-A44E-D59F9D8EE12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D636-B5D1-AA40-8B4B-C3BABCC879A8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CE7-205C-C847-A44E-D59F9D8EE12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4D636-B5D1-AA40-8B4B-C3BABCC879A8}" type="datetimeFigureOut">
              <a:rPr lang="es-ES_tradnl" smtClean="0"/>
              <a:pPr/>
              <a:t>11/12/2015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2CE7-205C-C847-A44E-D59F9D8EE12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1 Imagen" descr="Imag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ogo-mance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453974"/>
            <a:ext cx="2597129" cy="208823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4" name="13 CuadroTexto"/>
          <p:cNvSpPr txBox="1"/>
          <p:nvPr/>
        </p:nvSpPr>
        <p:spPr>
          <a:xfrm>
            <a:off x="5004048" y="6021288"/>
            <a:ext cx="3096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+mn-cs"/>
              </a:rPr>
              <a:t>08 </a:t>
            </a:r>
            <a:r>
              <a:rPr lang="es-MX" sz="16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de Septiembre </a:t>
            </a:r>
            <a:r>
              <a:rPr lang="es-MX" sz="16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+mn-cs"/>
              </a:rPr>
              <a:t>de 2015</a:t>
            </a:r>
            <a:endParaRPr lang="es-MX" sz="1600" dirty="0">
              <a:latin typeface="+mn-lt"/>
              <a:cs typeface="+mn-cs"/>
            </a:endParaRPr>
          </a:p>
        </p:txBody>
      </p:sp>
      <p:pic>
        <p:nvPicPr>
          <p:cNvPr id="6" name="5 Imagen" descr="logo-INMUJERES_col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6021288"/>
            <a:ext cx="900330" cy="72008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87624" y="1268760"/>
            <a:ext cx="68407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cap="small" dirty="0" smtClean="0">
                <a:solidFill>
                  <a:srgbClr val="7030A0"/>
                </a:solidFill>
              </a:rPr>
              <a:t>I. MESA DE TRABAJO</a:t>
            </a:r>
          </a:p>
          <a:p>
            <a:pPr algn="ctr"/>
            <a:r>
              <a:rPr lang="es-MX" sz="2400" b="1" cap="small" dirty="0" smtClean="0">
                <a:solidFill>
                  <a:srgbClr val="7030A0"/>
                </a:solidFill>
              </a:rPr>
              <a:t>PROGRAMA INTEGRAL PARA PREVENIR, ATENDER Y GARANTIZAR EL ACCESO A LA JUSTICIA </a:t>
            </a:r>
            <a:r>
              <a:rPr lang="es-ES_tradnl" sz="2400" b="1" cap="small" dirty="0" smtClean="0">
                <a:solidFill>
                  <a:srgbClr val="7030A0"/>
                </a:solidFill>
              </a:rPr>
              <a:t>DE</a:t>
            </a:r>
            <a:r>
              <a:rPr lang="es-MX" sz="2400" b="1" cap="small" dirty="0" smtClean="0">
                <a:solidFill>
                  <a:srgbClr val="7030A0"/>
                </a:solidFill>
              </a:rPr>
              <a:t> LAS MUJERES VÍCTIMAS DE VIOLENCIA EN LA CIUDAD DE MÉXICO</a:t>
            </a:r>
          </a:p>
          <a:p>
            <a:pPr algn="ctr"/>
            <a:r>
              <a:rPr lang="es-MX" sz="2400" b="1" cap="small" dirty="0" smtClean="0">
                <a:solidFill>
                  <a:srgbClr val="7030A0"/>
                </a:solidFill>
              </a:rPr>
              <a:t>SUBPROGRAMA DE TRANSVERSALIDAD</a:t>
            </a:r>
          </a:p>
          <a:p>
            <a:pPr algn="ctr"/>
            <a:endParaRPr lang="es-MX" sz="2400" b="1" cap="small" dirty="0" smtClean="0">
              <a:solidFill>
                <a:srgbClr val="7030A0"/>
              </a:solidFill>
            </a:endParaRPr>
          </a:p>
          <a:p>
            <a:pPr algn="ctr"/>
            <a:endParaRPr lang="es-MX" sz="40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stitu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122" y="83671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PROPUESTA DE DISTRIBUCIÓN DE ACTIVIDADES POR COMITÉS</a:t>
            </a: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000" b="1" i="1" dirty="0" smtClean="0">
                <a:solidFill>
                  <a:srgbClr val="7030A0"/>
                </a:solidFill>
              </a:rPr>
              <a:t/>
            </a:r>
            <a:br>
              <a:rPr lang="es-MX" sz="2000" b="1" i="1" dirty="0" smtClean="0">
                <a:solidFill>
                  <a:srgbClr val="7030A0"/>
                </a:solidFill>
              </a:rPr>
            </a:br>
            <a:endParaRPr lang="es-MX" sz="2000" b="1" i="1" dirty="0">
              <a:solidFill>
                <a:srgbClr val="7030A0"/>
              </a:solidFill>
            </a:endParaRPr>
          </a:p>
        </p:txBody>
      </p:sp>
      <p:pic>
        <p:nvPicPr>
          <p:cNvPr id="5" name="4 Imagen" descr="logo-INMUJERES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021288"/>
            <a:ext cx="900330" cy="72008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15615" y="2348880"/>
          <a:ext cx="7885107" cy="2304648"/>
        </p:xfrm>
        <a:graphic>
          <a:graphicData uri="http://schemas.openxmlformats.org/drawingml/2006/table">
            <a:tbl>
              <a:tblPr/>
              <a:tblGrid>
                <a:gridCol w="360040"/>
                <a:gridCol w="2088232"/>
                <a:gridCol w="2880320"/>
                <a:gridCol w="1440160"/>
                <a:gridCol w="1116355"/>
              </a:tblGrid>
              <a:tr h="21518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b="1" cap="small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SUBPROGRAMA DE TRANSVERSALIDAD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4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No.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LÍNEAS PROGRAMÁTICAS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ACTIVIDAD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 RESPONSABLE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DEPENDENCIAS POR LAMVLVDF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4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Línea programática 4. </a:t>
                      </a:r>
                      <a:r>
                        <a:rPr lang="es-MX" sz="1200" b="1" dirty="0">
                          <a:latin typeface="Arial Narrow"/>
                          <a:ea typeface="Calibri"/>
                          <a:cs typeface="Calibri"/>
                        </a:rPr>
                        <a:t>Armonizar la normatividad que regula espacios educativos, laborales y comunitarios para garantizar la convivencia libre de violencia.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Impulsar acciones de asesoría para que todas las instancias y dependencias del Gobierno de la Ciudad de México cuenten con normas internas que promuevan la igualdad y no discriminación por género.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Asamblea Legislativa del D.F., a través de la Comisión de Igualdad de Género, Consejería Jurídica y de Servicios Legales, Tribunal Superior de Justicia del D.F. y COPRED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Artículos 4, 5, 6, 7, 11 y 12 LAMVLVDF</a:t>
                      </a:r>
                      <a:endParaRPr lang="es-MX" sz="1100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stitu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122" y="83671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PROPUESTA DE DISTRIBUCIÓN DE ACTIVIDADES POR COMITÉS</a:t>
            </a: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000" b="1" i="1" dirty="0" smtClean="0">
                <a:solidFill>
                  <a:srgbClr val="7030A0"/>
                </a:solidFill>
              </a:rPr>
              <a:t/>
            </a:r>
            <a:br>
              <a:rPr lang="es-MX" sz="2000" b="1" i="1" dirty="0" smtClean="0">
                <a:solidFill>
                  <a:srgbClr val="7030A0"/>
                </a:solidFill>
              </a:rPr>
            </a:br>
            <a:endParaRPr lang="es-MX" sz="2000" b="1" i="1" dirty="0">
              <a:solidFill>
                <a:srgbClr val="7030A0"/>
              </a:solidFill>
            </a:endParaRPr>
          </a:p>
        </p:txBody>
      </p:sp>
      <p:pic>
        <p:nvPicPr>
          <p:cNvPr id="5" name="4 Imagen" descr="logo-INMUJERES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021288"/>
            <a:ext cx="900330" cy="72008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71601" y="1700808"/>
          <a:ext cx="8029122" cy="3369860"/>
        </p:xfrm>
        <a:graphic>
          <a:graphicData uri="http://schemas.openxmlformats.org/drawingml/2006/table">
            <a:tbl>
              <a:tblPr/>
              <a:tblGrid>
                <a:gridCol w="432047"/>
                <a:gridCol w="1368152"/>
                <a:gridCol w="3332424"/>
                <a:gridCol w="1759755"/>
                <a:gridCol w="1136744"/>
              </a:tblGrid>
              <a:tr h="21518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b="1" cap="small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SUBPROGRAMA DE TRANSVERSALIDAD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4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No.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LÍNEAS PROGRAMÁTICAS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ACTIVIDAD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 RESPONSABLE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DEPENDENCIAS POR LAMVLVDF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4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5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Línea programática 5. </a:t>
                      </a:r>
                      <a:r>
                        <a:rPr lang="es-MX" sz="1200" b="1" dirty="0">
                          <a:latin typeface="Arial Narrow"/>
                          <a:ea typeface="Calibri"/>
                          <a:cs typeface="Calibri"/>
                        </a:rPr>
                        <a:t>Fomentar la participación de la sociedad civil en las acciones de prevención y atención de la violencia contra las mujeres. 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5.1. Fortalecer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la coordinación y enlace entre la oferta institucional y la brindada por organizaciones de la sociedad civil y la iniciativa privada. 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InmujeresDF, dependencias que integran la Administración Pública del D.F. y Delegaciones Políticas</a:t>
                      </a:r>
                      <a:endParaRPr lang="es-MX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Artículos 4, 5, 6, 7, 11 y 12 LAMVLVDF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07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5.2. Fortalecer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las bases de participación de las organizaciones de la sociedad civil en los espacios de consulta relativos a la igualdad de género y ejercicio del derecho de las mujeres a una vida libre de violencia, señalados en la legislación aplicable.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Secretaría de Desarrollo Social del D.F.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stitu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122" y="83671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PROPUESTA DE DISTRIBUCIÓN DE ACTIVIDADES POR COMITÉS</a:t>
            </a: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000" b="1" i="1" dirty="0" smtClean="0">
                <a:solidFill>
                  <a:srgbClr val="7030A0"/>
                </a:solidFill>
              </a:rPr>
              <a:t/>
            </a:r>
            <a:br>
              <a:rPr lang="es-MX" sz="2000" b="1" i="1" dirty="0" smtClean="0">
                <a:solidFill>
                  <a:srgbClr val="7030A0"/>
                </a:solidFill>
              </a:rPr>
            </a:br>
            <a:endParaRPr lang="es-MX" sz="2000" b="1" i="1" dirty="0">
              <a:solidFill>
                <a:srgbClr val="7030A0"/>
              </a:solidFill>
            </a:endParaRPr>
          </a:p>
        </p:txBody>
      </p:sp>
      <p:pic>
        <p:nvPicPr>
          <p:cNvPr id="5" name="4 Imagen" descr="logo-INMUJERES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021288"/>
            <a:ext cx="900330" cy="72008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15615" y="1268760"/>
          <a:ext cx="7885107" cy="5052356"/>
        </p:xfrm>
        <a:graphic>
          <a:graphicData uri="http://schemas.openxmlformats.org/drawingml/2006/table">
            <a:tbl>
              <a:tblPr/>
              <a:tblGrid>
                <a:gridCol w="360040"/>
                <a:gridCol w="1512169"/>
                <a:gridCol w="2736304"/>
                <a:gridCol w="2160239"/>
                <a:gridCol w="1116355"/>
              </a:tblGrid>
              <a:tr h="21518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b="1" cap="small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SUBPROGRAMA DE TRANSVERSALIDAD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4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No.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LÍNEAS PROGRAMÁTICAS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ACTIVIDAD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 RESPONSABLE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DEPENDENCIAS POR LAMVLVDF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44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5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Línea programática 5. </a:t>
                      </a:r>
                      <a:r>
                        <a:rPr lang="es-MX" sz="1200" b="1" dirty="0">
                          <a:latin typeface="Arial Narrow"/>
                          <a:ea typeface="Calibri"/>
                          <a:cs typeface="Calibri"/>
                        </a:rPr>
                        <a:t>Fomentar la participación de la sociedad civil en las acciones de prevención y atención de la violencia contra las mujeres. 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5.3. Ampliar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acciones públicas de financiamiento a organizaciones de la sociedad civil e instancias privadas de asistencia que participan en la atención a las mujeres víctimas de violencia.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Secretaría de Finanzas del D.F., Secretaría de Desarrollo Social del D.F., InmujeresDF y dependencias que integran la Administración Pública del D.F.  que trabajan con las organizaciones civiles </a:t>
                      </a:r>
                      <a:endParaRPr lang="es-MX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Artículos 4, 5, 6, 7, 11 y 12 LAMVLVDF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07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5.4. Ampliar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las opciones de financiamiento a organizaciones de la sociedad civil e instancias privadas de asistencia que brindan servicios que facilitan el acceso a la justicia de las mujeres víctimas de violencia.  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Secretaría de Finanzas del D.F., Secretaría de Desarrollo Social del D.F.</a:t>
                      </a:r>
                      <a:endParaRPr lang="es-MX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200" kern="1200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5.5. Certificar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y supervisar que la asesoría jurídica que ofrecen los centros privados y civiles, sea proporcionada por especialistas que cuenten con la formación necesaria.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Secretaría de Desarrollo Social y las dependencias integrantes del Comité de Atención de la CI de la LAMVLVDF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stitu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41277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PROPUESTA DE DISTRIBUCIÓN DE ACTIVIDADES POR COMITÉS</a:t>
            </a: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000" b="1" i="1" dirty="0" smtClean="0">
                <a:solidFill>
                  <a:srgbClr val="7030A0"/>
                </a:solidFill>
              </a:rPr>
              <a:t/>
            </a:r>
            <a:br>
              <a:rPr lang="es-MX" sz="2000" b="1" i="1" dirty="0" smtClean="0">
                <a:solidFill>
                  <a:srgbClr val="7030A0"/>
                </a:solidFill>
              </a:rPr>
            </a:br>
            <a:endParaRPr lang="es-MX" sz="2000" b="1" i="1" dirty="0">
              <a:solidFill>
                <a:srgbClr val="7030A0"/>
              </a:solidFill>
            </a:endParaRPr>
          </a:p>
        </p:txBody>
      </p:sp>
      <p:pic>
        <p:nvPicPr>
          <p:cNvPr id="5" name="4 Imagen" descr="logo-INMUJERES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021288"/>
            <a:ext cx="900330" cy="72008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15615" y="2204864"/>
          <a:ext cx="7885107" cy="2186159"/>
        </p:xfrm>
        <a:graphic>
          <a:graphicData uri="http://schemas.openxmlformats.org/drawingml/2006/table">
            <a:tbl>
              <a:tblPr/>
              <a:tblGrid>
                <a:gridCol w="360040"/>
                <a:gridCol w="1656185"/>
                <a:gridCol w="3024336"/>
                <a:gridCol w="1728191"/>
                <a:gridCol w="1116355"/>
              </a:tblGrid>
              <a:tr h="21518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Arial Narrow"/>
                          <a:ea typeface="Calibri"/>
                          <a:cs typeface="Times New Roman"/>
                        </a:rPr>
                        <a:t>SUBPROGRAMA DE PREVENCIÓN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4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No.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LÍNEAS PROGRAMÁTICAS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ACTIVIDAD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 RESPONSABLE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DEPENDENCIAS POR LAMVLVDF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5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Línea programática 5. </a:t>
                      </a:r>
                      <a:r>
                        <a:rPr lang="es-MX" sz="1200" b="1" dirty="0">
                          <a:latin typeface="Arial Narrow"/>
                          <a:ea typeface="Calibri"/>
                          <a:cs typeface="Calibri"/>
                        </a:rPr>
                        <a:t>Fomentar la participación de la sociedad civil en las acciones de prevención y atención de la violencia contra las mujeres. 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5.6.</a:t>
                      </a:r>
                      <a:r>
                        <a:rPr lang="es-MX" sz="1200" baseline="0" dirty="0" smtClean="0">
                          <a:latin typeface="Arial Narrow"/>
                          <a:ea typeface="Calibri"/>
                          <a:cs typeface="Calibri"/>
                        </a:rPr>
                        <a:t> </a:t>
                      </a: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Certificar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y supervisar que la asesoría jurídica que ofrecen los centros privados y civiles, sea proporcionada por especialistas que cuenten con la formación necesaria.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Secretaría de Desarrollo Social y las dependencias integrantes del Comité de Atención de la CI de la LAMVLVDF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Artículos 4, 5, 6, 7, 11 y 12 LAMVLVDF</a:t>
                      </a:r>
                      <a:endParaRPr lang="es-MX" sz="12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stitu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122" y="83671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PROPUESTA DE DISTRIBUCIÓN DE ACTIVIDADES POR COMITÉS</a:t>
            </a: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000" b="1" i="1" dirty="0" smtClean="0">
                <a:solidFill>
                  <a:srgbClr val="7030A0"/>
                </a:solidFill>
              </a:rPr>
              <a:t/>
            </a:r>
            <a:br>
              <a:rPr lang="es-MX" sz="2000" b="1" i="1" dirty="0" smtClean="0">
                <a:solidFill>
                  <a:srgbClr val="7030A0"/>
                </a:solidFill>
              </a:rPr>
            </a:br>
            <a:endParaRPr lang="es-MX" sz="2000" b="1" i="1" dirty="0">
              <a:solidFill>
                <a:srgbClr val="7030A0"/>
              </a:solidFill>
            </a:endParaRPr>
          </a:p>
        </p:txBody>
      </p:sp>
      <p:pic>
        <p:nvPicPr>
          <p:cNvPr id="5" name="4 Imagen" descr="logo-INMUJERES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021288"/>
            <a:ext cx="900330" cy="72008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15615" y="1268760"/>
          <a:ext cx="7704857" cy="4842044"/>
        </p:xfrm>
        <a:graphic>
          <a:graphicData uri="http://schemas.openxmlformats.org/drawingml/2006/table">
            <a:tbl>
              <a:tblPr/>
              <a:tblGrid>
                <a:gridCol w="351810"/>
                <a:gridCol w="1477601"/>
                <a:gridCol w="2673753"/>
                <a:gridCol w="2110857"/>
                <a:gridCol w="1090836"/>
              </a:tblGrid>
              <a:tr h="21518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b="1" cap="small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SUBPROGRAMA DE TRANSVERSALIDAD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4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No.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LÍNEAS PROGRAMÁTICAS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ACTIVIDAD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 RESPONSABLE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DEPENDENCIAS POR LAMVLVDF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74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6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Línea programática 6. </a:t>
                      </a:r>
                      <a:r>
                        <a:rPr lang="es-MX" sz="1200" b="1" dirty="0">
                          <a:latin typeface="Arial Narrow"/>
                          <a:ea typeface="Calibri"/>
                          <a:cs typeface="Calibri"/>
                        </a:rPr>
                        <a:t>Fortalecer la coordinación institucional para potenciar las acciones que garantizan el derecho de las mujeres a una vida libre de violencia.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 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Times New Roman"/>
                        </a:rPr>
                        <a:t>6.1. Impulsar la coordinación y cooperación interinstitucional entre el Gobierno de la Ciudad de México, otros gobiernos estatales y el gobierno federal a fin de impulsar las acciones integrales de prevención a las mujeres víctimas de violencia.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InmujeresDF y dependencias que integran la Administración Pública del D.F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Artículos 4, 5, 6, 7, 11 y 12 LAMVLVDF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604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Times New Roman"/>
                        </a:rPr>
                        <a:t>6.2. Impulsar la coordinación interinstitucional con las Delegaciones Políticas para articular acciones y detonar sinergias que permitan erradicar la violencia contra las mujeres. 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InmujeresDF, dependencias y entidades del D.F. que integran la Coordinación Interinstitucional de la LAMVLVDF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Artículos 4, 5, 6, 7, 11 y 12 LAMVLVDF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Times New Roman"/>
                        </a:rPr>
                        <a:t>6.3. Garantizar el  adecuado funcionamiento del Modelo Único de Atención en las dependencias, entidades y las Delegaciones Políticas.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Secretaría de Desarrollo Social y las dependencias integrantes del Comité de Atención de la CI de la LAMVLVDF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Artículos 4, 5, 6, 7, 31, 32, 33 y 34 LAMVLVDF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Times New Roman"/>
                        </a:rPr>
                        <a:t>6.4. Fortalecer la coordinación interinstitucional para establecer protocolos integrales y optimizar la atención a víctimas de violencia en todas las instancias con atribuciones en la materia.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InmujeresDF, dependencias y entidades del D.F. que integran la Coordinación Interinstitucional de la LAMVLVDF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Artículos 4, 5, 6, 7, 11 y 12 LAMVLVDF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stitu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122" y="83671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PROPUESTA DE DISTRIBUCIÓN DE ACTIVIDADES POR COMITÉS</a:t>
            </a: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000" b="1" i="1" dirty="0" smtClean="0">
                <a:solidFill>
                  <a:srgbClr val="7030A0"/>
                </a:solidFill>
              </a:rPr>
              <a:t/>
            </a:r>
            <a:br>
              <a:rPr lang="es-MX" sz="2000" b="1" i="1" dirty="0" smtClean="0">
                <a:solidFill>
                  <a:srgbClr val="7030A0"/>
                </a:solidFill>
              </a:rPr>
            </a:br>
            <a:endParaRPr lang="es-MX" sz="2000" b="1" i="1" dirty="0">
              <a:solidFill>
                <a:srgbClr val="7030A0"/>
              </a:solidFill>
            </a:endParaRPr>
          </a:p>
        </p:txBody>
      </p:sp>
      <p:pic>
        <p:nvPicPr>
          <p:cNvPr id="5" name="4 Imagen" descr="logo-INMUJERES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021288"/>
            <a:ext cx="900330" cy="72008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15615" y="1268760"/>
          <a:ext cx="7704857" cy="3521056"/>
        </p:xfrm>
        <a:graphic>
          <a:graphicData uri="http://schemas.openxmlformats.org/drawingml/2006/table">
            <a:tbl>
              <a:tblPr/>
              <a:tblGrid>
                <a:gridCol w="351810"/>
                <a:gridCol w="1477601"/>
                <a:gridCol w="2673753"/>
                <a:gridCol w="2110857"/>
                <a:gridCol w="1090836"/>
              </a:tblGrid>
              <a:tr h="21518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b="1" cap="small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SUBPROGRAMA DE TRANSVERSALIDAD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4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No.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LÍNEAS PROGRAMÁTICAS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ACTIVIDAD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 RESPONSABLE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DEPENDENCIAS POR LAMVLVDF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6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Línea programática 6. </a:t>
                      </a:r>
                      <a:r>
                        <a:rPr lang="es-MX" sz="1200" b="1" dirty="0">
                          <a:latin typeface="Arial Narrow"/>
                          <a:ea typeface="Calibri"/>
                          <a:cs typeface="Calibri"/>
                        </a:rPr>
                        <a:t>Fortalecer la coordinación institucional para potenciar las acciones que garantizan el derecho de las mujeres a una vida libre de violencia.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 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Times New Roman"/>
                        </a:rPr>
                        <a:t>6.5. Impulsar la coordinación y cooperación interinstitucional entre el Gobierno de la Ciudad de México, otros gobiernos estatales y el gobierno federal a fin de impulsar las acciones integrales de prevención a las mujeres víctimas de violencia.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InmujeresDF y dependencias que integran la Administración Pública del D.F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Artículos 4, 5, 6, 7, 11 y 12 LAMVLVDF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3 Imagen" descr="institu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es-MX" sz="2000" b="1" dirty="0" smtClean="0"/>
              <a:t>OBJETIVO PRIMORDIAL </a:t>
            </a:r>
          </a:p>
          <a:p>
            <a:pPr algn="ctr">
              <a:buNone/>
            </a:pPr>
            <a:endParaRPr lang="es-MX" sz="2000" b="1" dirty="0" smtClean="0"/>
          </a:p>
          <a:p>
            <a:pPr marL="0" indent="0" algn="just">
              <a:buNone/>
            </a:pPr>
            <a:r>
              <a:rPr lang="es-MX" sz="2000" dirty="0" smtClean="0"/>
              <a:t>Salvaguardar la vida, integridad, seguridad y libertad de todas las mujeres y niñas en esta ciudad, por lo que su cabal cumplimiento deberá ser una prioridad para cada servidor y servidora pública de este gobierno.</a:t>
            </a:r>
          </a:p>
          <a:p>
            <a:pPr>
              <a:buNone/>
            </a:pPr>
            <a:endParaRPr lang="es-MX" sz="2000" dirty="0" smtClean="0"/>
          </a:p>
        </p:txBody>
      </p:sp>
      <p:pic>
        <p:nvPicPr>
          <p:cNvPr id="6" name="5 Imagen" descr="logo-INMUJERES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021288"/>
            <a:ext cx="900330" cy="720080"/>
          </a:xfrm>
          <a:prstGeom prst="rect">
            <a:avLst/>
          </a:prstGeom>
        </p:spPr>
      </p:pic>
      <p:pic>
        <p:nvPicPr>
          <p:cNvPr id="7" name="6 Imagen" descr="Protector-de-pantalla1 800x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stitu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PROPUESTA DE DISTRIBUCIÓN DE ACTIVIDADES POR COMITÉS</a:t>
            </a: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000" b="1" i="1" dirty="0" smtClean="0">
                <a:solidFill>
                  <a:srgbClr val="7030A0"/>
                </a:solidFill>
              </a:rPr>
              <a:t/>
            </a:r>
            <a:br>
              <a:rPr lang="es-MX" sz="2000" b="1" i="1" dirty="0" smtClean="0">
                <a:solidFill>
                  <a:srgbClr val="7030A0"/>
                </a:solidFill>
              </a:rPr>
            </a:br>
            <a:endParaRPr lang="es-MX" sz="2000" b="1" i="1" dirty="0">
              <a:solidFill>
                <a:srgbClr val="7030A0"/>
              </a:solidFill>
            </a:endParaRPr>
          </a:p>
        </p:txBody>
      </p:sp>
      <p:pic>
        <p:nvPicPr>
          <p:cNvPr id="5" name="4 Imagen" descr="logo-INMUJERES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021288"/>
            <a:ext cx="900330" cy="72008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15616" y="1273752"/>
          <a:ext cx="7885107" cy="5063666"/>
        </p:xfrm>
        <a:graphic>
          <a:graphicData uri="http://schemas.openxmlformats.org/drawingml/2006/table">
            <a:tbl>
              <a:tblPr/>
              <a:tblGrid>
                <a:gridCol w="360040"/>
                <a:gridCol w="2232248"/>
                <a:gridCol w="2952328"/>
                <a:gridCol w="1224136"/>
                <a:gridCol w="1116355"/>
              </a:tblGrid>
              <a:tr h="215705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b="1" cap="small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SUBPROGRAMA DE TRANSVERSALIDAD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31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No.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LÍNEAS PROGRAMÁTICAS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ACTIVIDAD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 RESPONSABLE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DEPENDENCIAS POR LAMVLVDF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01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Línea programática 1. </a:t>
                      </a: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Impulsar la investigación especializada sobre las causas, manifestaciones, incidencia y gravedad de la violencia contra las mujeres y niñas.</a:t>
                      </a:r>
                      <a:endParaRPr lang="es-MX" sz="12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1.1. Crear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fondos de investigación para desarrollar estudios que permitan un mejor entendimiento y dimensionamiento de la violencia contra las mujeres.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InmujeresDF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Secretaría de Desarrollo Social del D.F. y organizaciones de la sociedad civil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Artículos 2, 3, 4, 6, 9, 10, 15, 16, 17, 21, 22, 23 y 27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90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1.2. Promover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que las instituciones de educación superior y centros de investigación incorporen líneas de investigación académica sobre la violencia contra las mujeres, el feminicidio y la trata de personas.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Secretaría de Educación 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Artículos 2, 3, 4, 6, 9, 10, 15, 16, 17, 21, 22, 23, 27 y 28 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90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1.3. Promover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la creación y fortalecimiento de redes de investigación sobre la violencia contra las mujeres.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Dependencias y entidades del GDF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281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1.4. Promover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espacios de discusión e intercambio sobre investigaciones acerca de la violencia contra las mujeres, la trata de personas y el feminicidio.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Dependencias y entidades del GDF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stitu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7107" y="836712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PROPUESTA DE DISTRIBUCIÓN DE ACTIVIDADES POR COMITÉS</a:t>
            </a: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000" b="1" i="1" dirty="0" smtClean="0">
                <a:solidFill>
                  <a:srgbClr val="7030A0"/>
                </a:solidFill>
              </a:rPr>
              <a:t/>
            </a:r>
            <a:br>
              <a:rPr lang="es-MX" sz="2000" b="1" i="1" dirty="0" smtClean="0">
                <a:solidFill>
                  <a:srgbClr val="7030A0"/>
                </a:solidFill>
              </a:rPr>
            </a:br>
            <a:endParaRPr lang="es-MX" sz="2000" b="1" i="1" dirty="0">
              <a:solidFill>
                <a:srgbClr val="7030A0"/>
              </a:solidFill>
            </a:endParaRPr>
          </a:p>
        </p:txBody>
      </p:sp>
      <p:pic>
        <p:nvPicPr>
          <p:cNvPr id="5" name="4 Imagen" descr="logo-INMUJERES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021288"/>
            <a:ext cx="900330" cy="72008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71600" y="1691680"/>
          <a:ext cx="7885107" cy="4208766"/>
        </p:xfrm>
        <a:graphic>
          <a:graphicData uri="http://schemas.openxmlformats.org/drawingml/2006/table">
            <a:tbl>
              <a:tblPr/>
              <a:tblGrid>
                <a:gridCol w="360040"/>
                <a:gridCol w="2232248"/>
                <a:gridCol w="2952328"/>
                <a:gridCol w="1224136"/>
                <a:gridCol w="1116355"/>
              </a:tblGrid>
              <a:tr h="215705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b="1" cap="small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SUBPROGRAMA DE TRANSVERSALIDAD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31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No.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LÍNEAS PROGRAMÁTICAS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ACTIVIDAD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 RESPONSABLE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DEPENDENCIAS POR LAMVLVDF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01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Línea programática 1. </a:t>
                      </a: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Impulsar la investigación especializada sobre las causas, manifestaciones, incidencia y gravedad de la violencia contra las mujeres y niñas.</a:t>
                      </a:r>
                      <a:endParaRPr lang="es-MX" sz="12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1.5. Difundir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los resultados de investigaciones realizadas sobre las características de la violencia contra las mujeres, la trata de personas y el feminicidio en la Ciudad de México.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Dependencias y entidades del GDF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6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Artículos 2, 3, 4, 6, 9, 10, 15, 16, 17, 21, 22, 23, 27 y 28 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12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1.6. Promover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investigaciones sobre las causas, motivaciones y efectos de la violencia contra las mujeres, la trata de personas y el feminicidio.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Dependencias y entidades del GDF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4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1.7. Realizar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investigaciones georreferenciadas por delegación sobre la incidencia de los tipos y modalidades de violencia que se ejerce contra las mujeres.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Dependencias y entidades del GDF, principalmente la Dirección de Política y Estadística Criminal de la PGJDF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Artículos 2, 3, 4, 6, 9, 10, 15, 16, 17, 21, 22, 23, 27 y 28 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stitu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PROPUESTA DE DISTRIBUCIÓN DE ACTIVIDADES POR COMITÉS</a:t>
            </a: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000" b="1" i="1" dirty="0" smtClean="0">
                <a:solidFill>
                  <a:srgbClr val="7030A0"/>
                </a:solidFill>
              </a:rPr>
              <a:t/>
            </a:r>
            <a:br>
              <a:rPr lang="es-MX" sz="2000" b="1" i="1" dirty="0" smtClean="0">
                <a:solidFill>
                  <a:srgbClr val="7030A0"/>
                </a:solidFill>
              </a:rPr>
            </a:br>
            <a:endParaRPr lang="es-MX" sz="2000" b="1" i="1" dirty="0">
              <a:solidFill>
                <a:srgbClr val="7030A0"/>
              </a:solidFill>
            </a:endParaRPr>
          </a:p>
        </p:txBody>
      </p:sp>
      <p:pic>
        <p:nvPicPr>
          <p:cNvPr id="5" name="4 Imagen" descr="logo-INMUJERES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021288"/>
            <a:ext cx="900330" cy="72008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15615" y="1052736"/>
          <a:ext cx="7885107" cy="5262668"/>
        </p:xfrm>
        <a:graphic>
          <a:graphicData uri="http://schemas.openxmlformats.org/drawingml/2006/table">
            <a:tbl>
              <a:tblPr/>
              <a:tblGrid>
                <a:gridCol w="360040"/>
                <a:gridCol w="1800201"/>
                <a:gridCol w="2880320"/>
                <a:gridCol w="1728191"/>
                <a:gridCol w="1116355"/>
              </a:tblGrid>
              <a:tr h="21518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b="1" cap="small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SUBPROGRAMA DE TRANSVERSALIDAD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4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No.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LÍNEAS PROGRAMÁTICAS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ACTIVIDAD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 RESPONSABLE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DEPENDENCIAS POR LAMVLVDF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44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 Narrow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Línea programática 2. </a:t>
                      </a: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Garantizar la sostenibilidad de las políticas y servicios de combate a la violencia.</a:t>
                      </a:r>
                      <a:endParaRPr lang="es-MX" sz="12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2.1. Evaluar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periódicamente la calidad de los servicios de atención de las mujeres víctimas de violencia.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Secretaría de Desarrollo Social y las dependencias integrantes del Comité de Atención de la CI de la LAMVLVDF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Artículos 43, 44, 45, 46, 47 y 48 de la LAMVLVDF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6808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2.2. Evaluar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la efectividad y los resultados de la atención pública brindada a las mujeres víctimas de violencia.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Secretaría de Desarrollo Social y las dependencias integrantes del Comité de Atención de la CI de la LAMVLVDF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68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2.3. Establecer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sistemas de monitoreo a las acciones de atención y acceso a la justicia, con el fin de detectar abusos y omisiones por parte de las y los servidores públicos.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Procuraduría General de Justicia del D.F., a través de la Subprocuraduría de Atención a Víctimas y Servicios  a la Comunidad; así como los Comités de Atención y Acceso a la Justicia de la CI de la LAMVLVDF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stitu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122" y="83671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PROPUESTA DE DISTRIBUCIÓN DE ACTIVIDADES POR COMITÉS</a:t>
            </a: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000" b="1" i="1" dirty="0" smtClean="0">
                <a:solidFill>
                  <a:srgbClr val="7030A0"/>
                </a:solidFill>
              </a:rPr>
              <a:t/>
            </a:r>
            <a:br>
              <a:rPr lang="es-MX" sz="2000" b="1" i="1" dirty="0" smtClean="0">
                <a:solidFill>
                  <a:srgbClr val="7030A0"/>
                </a:solidFill>
              </a:rPr>
            </a:br>
            <a:endParaRPr lang="es-MX" sz="2000" b="1" i="1" dirty="0">
              <a:solidFill>
                <a:srgbClr val="7030A0"/>
              </a:solidFill>
            </a:endParaRPr>
          </a:p>
        </p:txBody>
      </p:sp>
      <p:pic>
        <p:nvPicPr>
          <p:cNvPr id="5" name="4 Imagen" descr="logo-INMUJERES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021288"/>
            <a:ext cx="900330" cy="72008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15615" y="2060848"/>
          <a:ext cx="7704856" cy="2528612"/>
        </p:xfrm>
        <a:graphic>
          <a:graphicData uri="http://schemas.openxmlformats.org/drawingml/2006/table">
            <a:tbl>
              <a:tblPr/>
              <a:tblGrid>
                <a:gridCol w="351810"/>
                <a:gridCol w="1618325"/>
                <a:gridCol w="2673753"/>
                <a:gridCol w="1759048"/>
                <a:gridCol w="1301920"/>
              </a:tblGrid>
              <a:tr h="21518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b="1" cap="small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SUBPROGRAMA DE TRANSVERSALIDAD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4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No.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LÍNEAS PROGRAMÁTICAS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ACTIVIDAD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 RESPONSABLE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DEPENDENCIAS POR LAMVLVDF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 Narrow"/>
                          <a:ea typeface="Calibri"/>
                          <a:cs typeface="Times New Roman"/>
                        </a:rPr>
                        <a:t>2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Línea programática 2. </a:t>
                      </a: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Garantizar la sostenibilidad de las políticas y servicios de combate a la violencia.</a:t>
                      </a:r>
                      <a:endParaRPr lang="es-MX" sz="12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2.4. Garantizar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la asignación de recursos presupuestarios suficientes a las dependencias para la prevención, atención, sanción y erradicación de la violencia contra las mujeres.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Secretaría de Finanzas InmujeresDF, dependencias que integran la Administración Pública del D.F. y Delegaciones Políticas</a:t>
                      </a:r>
                      <a:endParaRPr lang="es-MX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Artículos 2, 3, 4, 6, 9, 10, 15, 16, 17, 21, 22, 23, 27 y 28 LISMHDF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stitu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41277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PROPUESTA DE DISTRIBUCIÓN DE ACTIVIDADES POR COMITÉS</a:t>
            </a: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000" b="1" i="1" dirty="0" smtClean="0">
                <a:solidFill>
                  <a:srgbClr val="7030A0"/>
                </a:solidFill>
              </a:rPr>
              <a:t/>
            </a:r>
            <a:br>
              <a:rPr lang="es-MX" sz="2000" b="1" i="1" dirty="0" smtClean="0">
                <a:solidFill>
                  <a:srgbClr val="7030A0"/>
                </a:solidFill>
              </a:rPr>
            </a:br>
            <a:endParaRPr lang="es-MX" sz="2000" b="1" i="1" dirty="0">
              <a:solidFill>
                <a:srgbClr val="7030A0"/>
              </a:solidFill>
            </a:endParaRPr>
          </a:p>
        </p:txBody>
      </p:sp>
      <p:pic>
        <p:nvPicPr>
          <p:cNvPr id="5" name="4 Imagen" descr="logo-INMUJERES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021288"/>
            <a:ext cx="900330" cy="72008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15615" y="1844824"/>
          <a:ext cx="7885107" cy="4421420"/>
        </p:xfrm>
        <a:graphic>
          <a:graphicData uri="http://schemas.openxmlformats.org/drawingml/2006/table">
            <a:tbl>
              <a:tblPr/>
              <a:tblGrid>
                <a:gridCol w="360040"/>
                <a:gridCol w="1656185"/>
                <a:gridCol w="3024336"/>
                <a:gridCol w="1728191"/>
                <a:gridCol w="1116355"/>
              </a:tblGrid>
              <a:tr h="21518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b="1" cap="small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SUBPROGRAMA DE TRANSVERSALIDAD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4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No.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LÍNEAS PROGRAMÁTICAS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ACTIVIDAD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 RESPONSABLE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DEPENDENCIAS POR LAMVLVDF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44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es-MX" sz="12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Línea programática 3. </a:t>
                      </a: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Fortalecer las capacidades de servidores y servidoras públicas para prevenir, atender, sancionar y erradicar la violencia contra las mujeres.</a:t>
                      </a:r>
                      <a:endParaRPr lang="es-MX" sz="12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3.1. Fortalecer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las capacidades del personal de los servicios de atención para la detección temprana y la canalización adecuada. 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Dependencia, entidades y Órganos Político Administrativos que atiendan a mujeres víctimas de violencia en el D.F.</a:t>
                      </a:r>
                      <a:endParaRPr lang="es-MX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Artículos 4, 5, 6, 7, 28, 29, 30, 31, 32, 33 y 34 LAMVLVDF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0724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3.2. Capacitar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al personal de las unidades de atención de primer contacto para la identificación de riesgo, orientación, canalización, referencia y contrarreferencia de las mujeres víctimas de violencia. 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Dependencia, entidades y Órganos Político Administrativos que atiendan a mujeres víctimas de violencia en el D.F.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072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3.3. Desarrollar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procesos continuos y certificados de capacitación, formación y profesionalización para el personal que participa en la atención directa a las mujeres.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Dependencia, entidades y Órganos Político Administrativos que atiendan a mujeres víctimas de violencia en el D.F.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stitu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122" y="83671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PROPUESTA DE DISTRIBUCIÓN DE ACTIVIDADES POR COMITÉS</a:t>
            </a: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000" b="1" i="1" dirty="0" smtClean="0">
                <a:solidFill>
                  <a:srgbClr val="7030A0"/>
                </a:solidFill>
              </a:rPr>
              <a:t/>
            </a:r>
            <a:br>
              <a:rPr lang="es-MX" sz="2000" b="1" i="1" dirty="0" smtClean="0">
                <a:solidFill>
                  <a:srgbClr val="7030A0"/>
                </a:solidFill>
              </a:rPr>
            </a:br>
            <a:endParaRPr lang="es-MX" sz="2000" b="1" i="1" dirty="0">
              <a:solidFill>
                <a:srgbClr val="7030A0"/>
              </a:solidFill>
            </a:endParaRPr>
          </a:p>
        </p:txBody>
      </p:sp>
      <p:pic>
        <p:nvPicPr>
          <p:cNvPr id="5" name="4 Imagen" descr="logo-INMUJERES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021288"/>
            <a:ext cx="900330" cy="72008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15615" y="1484784"/>
          <a:ext cx="7885107" cy="4183804"/>
        </p:xfrm>
        <a:graphic>
          <a:graphicData uri="http://schemas.openxmlformats.org/drawingml/2006/table">
            <a:tbl>
              <a:tblPr/>
              <a:tblGrid>
                <a:gridCol w="360040"/>
                <a:gridCol w="1656185"/>
                <a:gridCol w="2736304"/>
                <a:gridCol w="1800200"/>
                <a:gridCol w="1332378"/>
              </a:tblGrid>
              <a:tr h="21518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b="1" cap="small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SUBPROGRAMA DE TRANSVERSALIDAD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4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No.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LÍNEAS PROGRAMÁTICAS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ACTIVIDAD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 RESPONSABLE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DEPENDENCIAS POR LAMVLVDF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44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latin typeface="Century Gothic"/>
                          <a:ea typeface="Calibri"/>
                          <a:cs typeface="Times New Roman"/>
                        </a:rPr>
                        <a:t>3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Línea programática 3. </a:t>
                      </a:r>
                      <a:r>
                        <a:rPr lang="es-MX" sz="1200" b="1" dirty="0">
                          <a:latin typeface="Arial Narrow"/>
                          <a:ea typeface="Calibri"/>
                          <a:cs typeface="Calibri"/>
                        </a:rPr>
                        <a:t>Fortalecer las capacidades de servidores y servidoras públicas para prevenir, atender, sancionar y erradicar la violencia contra las mujeres.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3.4. Implementar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procesos de capacitación y sensibilización continuos dirigidos a las y los impartidores de justicia.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Tribunal Superior de Justicia del D.F., Consejería Jurídica y de Servicios Legales del D.F.</a:t>
                      </a:r>
                      <a:endParaRPr lang="es-MX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Artículos 4, 5, 6, 7,15 y 27 LAMVLVDF</a:t>
                      </a:r>
                      <a:endParaRPr lang="es-MX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07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Times New Roman"/>
                        </a:rPr>
                        <a:t>3.5.</a:t>
                      </a:r>
                      <a:r>
                        <a:rPr lang="es-MX" sz="1200" baseline="0" dirty="0" smtClean="0"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200" dirty="0" smtClean="0">
                          <a:latin typeface="Arial Narrow"/>
                          <a:ea typeface="Calibri"/>
                          <a:cs typeface="Times New Roman"/>
                        </a:rPr>
                        <a:t>Diseñar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Times New Roman"/>
                        </a:rPr>
                        <a:t>y operar procesos de certificación a fin de conformar un equipo de personal policial especializado en la seguridad de mujeres víctimas de violencia.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Secretaría de Seguridad Pública del DF</a:t>
                      </a:r>
                      <a:endParaRPr lang="es-MX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Artículos 4, 5, 6, 7 y 59 F. I LAMVLVDF</a:t>
                      </a:r>
                      <a:endParaRPr lang="es-MX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Times New Roman"/>
                        </a:rPr>
                        <a:t>3.6. Fortalecer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Times New Roman"/>
                        </a:rPr>
                        <a:t>las capacidades de investigación del personal vinculado a funciones de Ministerio Público, Peritaje, Defensoría de Oficio y Abogacía  Victimal en los casos de violencia contra las mujeres.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Procuraduría General de Justicia del DF, Tribunal Superior de Justicia del D.F. y Consejería Jurídica y de Servicios Legales</a:t>
                      </a:r>
                      <a:endParaRPr lang="es-MX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Artículos 4, 5, 6, 7, 58, 60 y 61 LAMVLVDF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stitu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122" y="83671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PROPUESTA DE DISTRIBUCIÓN DE ACTIVIDADES POR COMITÉS</a:t>
            </a: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000" b="1" i="1" dirty="0" smtClean="0">
                <a:solidFill>
                  <a:srgbClr val="7030A0"/>
                </a:solidFill>
              </a:rPr>
              <a:t/>
            </a:r>
            <a:br>
              <a:rPr lang="es-MX" sz="2000" b="1" i="1" dirty="0" smtClean="0">
                <a:solidFill>
                  <a:srgbClr val="7030A0"/>
                </a:solidFill>
              </a:rPr>
            </a:br>
            <a:endParaRPr lang="es-MX" sz="2000" b="1" i="1" dirty="0">
              <a:solidFill>
                <a:srgbClr val="7030A0"/>
              </a:solidFill>
            </a:endParaRPr>
          </a:p>
        </p:txBody>
      </p:sp>
      <p:pic>
        <p:nvPicPr>
          <p:cNvPr id="5" name="4 Imagen" descr="logo-INMUJERES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021288"/>
            <a:ext cx="900330" cy="72008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71600" y="1268760"/>
          <a:ext cx="8029122" cy="5235364"/>
        </p:xfrm>
        <a:graphic>
          <a:graphicData uri="http://schemas.openxmlformats.org/drawingml/2006/table">
            <a:tbl>
              <a:tblPr/>
              <a:tblGrid>
                <a:gridCol w="360040"/>
                <a:gridCol w="1512168"/>
                <a:gridCol w="3384376"/>
                <a:gridCol w="1656183"/>
                <a:gridCol w="1116355"/>
              </a:tblGrid>
              <a:tr h="21518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b="1" cap="small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SUBPROGRAMA DE TRANSVERSALIDAD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4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No.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LÍNEAS PROGRAMÁTICAS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ACTIVIDAD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 RESPONSABLE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DEPENDENCIAS POR LAMVLVDF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077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latin typeface="Century Gothic"/>
                          <a:ea typeface="Calibri"/>
                          <a:cs typeface="Times New Roman"/>
                        </a:rPr>
                        <a:t>3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Línea programática 3. </a:t>
                      </a:r>
                      <a:r>
                        <a:rPr lang="es-MX" sz="1200" b="1" dirty="0">
                          <a:latin typeface="Arial Narrow"/>
                          <a:ea typeface="Calibri"/>
                          <a:cs typeface="Calibri"/>
                        </a:rPr>
                        <a:t>Fortalecer las capacidades de servidores y servidoras públicas para prevenir, atender, sancionar y erradicar la violencia contra las mujeres.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3.7. Desarrollar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procesos de capacitación y formación continua para el cuerpo policíaco especializado en la atención y protección de las mujeres víctimas de violencia.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InmujeresDF</a:t>
                      </a:r>
                      <a:endParaRPr lang="es-MX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Secretaría de Seguridad Pública</a:t>
                      </a:r>
                      <a:endParaRPr lang="es-MX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Artículos 4, 5, 6, 7 y 59 F. I LAMVLVDF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88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3.8. Desarrollar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procesos certificados de capacitación, formación y profesionalización continua para el Poder Judicial.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Tribunal Superior de Justicia del D.F.</a:t>
                      </a:r>
                      <a:endParaRPr lang="es-MX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Procuraduría General de Justicia del D.F </a:t>
                      </a:r>
                      <a:endParaRPr lang="es-MX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Artículos 4, 5, 6, 7, 15 y 27 LAMVLVDF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80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3.9. Desarrollar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procesos de capacitación certificados para el personal de las organizaciones sociales y civiles con trabajo comunitario que garanticen la detección temprana de mujeres víctimas de violencia y su canalización a las áreas de atención.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Procuraduría General de Justicia del DF y Secretaría de Seguridad Pública</a:t>
                      </a:r>
                      <a:endParaRPr lang="es-MX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Artículos 4, 5, 6, 7 y 15 LAMVLVDF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3.10. Capacitar a las abogadas victímales y a defensores de las víctimas sobre los procedimientos para solicitar órdenes de protección y medidas cautelares </a:t>
                      </a: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.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Procuraduría General de Justicia del DF y Secretaría de Seguridad Pública</a:t>
                      </a:r>
                      <a:endParaRPr lang="es-MX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Artículos 4, 5, 6, 7, 15 y 26</a:t>
                      </a:r>
                      <a:endParaRPr lang="es-MX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stitu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41277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s-MX" sz="2200" b="1" cap="small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PROPUESTA DE DISTRIBUCIÓN DE ACTIVIDADES POR COMITÉS</a:t>
            </a: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sz="2000" b="1" i="1" dirty="0" smtClean="0">
                <a:solidFill>
                  <a:srgbClr val="7030A0"/>
                </a:solidFill>
              </a:rPr>
              <a:t/>
            </a:r>
            <a:br>
              <a:rPr lang="es-MX" sz="2000" b="1" i="1" dirty="0" smtClean="0">
                <a:solidFill>
                  <a:srgbClr val="7030A0"/>
                </a:solidFill>
              </a:rPr>
            </a:br>
            <a:endParaRPr lang="es-MX" sz="2000" b="1" i="1" dirty="0">
              <a:solidFill>
                <a:srgbClr val="7030A0"/>
              </a:solidFill>
            </a:endParaRPr>
          </a:p>
        </p:txBody>
      </p:sp>
      <p:pic>
        <p:nvPicPr>
          <p:cNvPr id="5" name="4 Imagen" descr="logo-INMUJERES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021288"/>
            <a:ext cx="900330" cy="72008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15615" y="1799536"/>
          <a:ext cx="7885107" cy="4181984"/>
        </p:xfrm>
        <a:graphic>
          <a:graphicData uri="http://schemas.openxmlformats.org/drawingml/2006/table">
            <a:tbl>
              <a:tblPr/>
              <a:tblGrid>
                <a:gridCol w="360040"/>
                <a:gridCol w="1440161"/>
                <a:gridCol w="2952328"/>
                <a:gridCol w="2232248"/>
                <a:gridCol w="900330"/>
              </a:tblGrid>
              <a:tr h="205774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b="1" cap="small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SUBPROGRAMA DE TRANSVERSALIDAD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2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No.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LÍNEAS PROGRAMÁTICAS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ACTIVIDAD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 RESPONSABLE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 Narrow"/>
                          <a:ea typeface="Calibri"/>
                          <a:cs typeface="Times New Roman"/>
                        </a:rPr>
                        <a:t>DEPENDENCIAS POR LAMVLVDF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59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 Narrow"/>
                          <a:ea typeface="Calibri"/>
                          <a:cs typeface="Times New Roman"/>
                        </a:rPr>
                        <a:t>4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Línea programática 4. </a:t>
                      </a:r>
                      <a:r>
                        <a:rPr lang="es-MX" sz="1200" b="1" dirty="0">
                          <a:latin typeface="Arial Narrow"/>
                          <a:ea typeface="Calibri"/>
                          <a:cs typeface="Calibri"/>
                        </a:rPr>
                        <a:t>Armonizar la normatividad que regula espacios educativos, laborales y comunitarios para garantizar la convivencia libre de violencia.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4.1. Definir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e impulsar una agenda legislativa que contenga los temas urgentes y prioritarios que contribuyan a la garantía del derecho de las mujeres a una vida libre de violencia.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Asamblea Legislativa del D.F., a través de la Comisión de Igualdad de Género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Artículos 4, 5, 6, 7, 11 y 12 LAMVLVDF</a:t>
                      </a:r>
                      <a:endParaRPr lang="es-MX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34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4.2.</a:t>
                      </a:r>
                      <a:r>
                        <a:rPr lang="es-MX" sz="1200" baseline="0" dirty="0" smtClean="0">
                          <a:latin typeface="Arial Narrow"/>
                          <a:ea typeface="Calibri"/>
                          <a:cs typeface="Calibri"/>
                        </a:rPr>
                        <a:t> </a:t>
                      </a: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Instaurar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un observatorio legislativo que fije esquemas de trabajo interinstitucional para la aprobación y/o modificación oportuna de las leyes. 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 Narrow"/>
                          <a:ea typeface="Calibri"/>
                          <a:cs typeface="Calibri"/>
                        </a:rPr>
                        <a:t>Asamblea Legislativa del D.F., a través de la Comisión de Igualdad de Género, Consejería Jurídica y de Servicios Legales, Tribunal Superior de Justicia del D.F.</a:t>
                      </a: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559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atin typeface="Arial Narrow"/>
                          <a:ea typeface="Calibri"/>
                          <a:cs typeface="Calibri"/>
                        </a:rPr>
                        <a:t>4.3. Promover </a:t>
                      </a: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la incorporación de la perspectiva de género en la legislación y procesos del Nuevo sistema de Justicia Penal de la Ciudad de México.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 Narrow"/>
                          <a:ea typeface="Calibri"/>
                          <a:cs typeface="Calibri"/>
                        </a:rPr>
                        <a:t>Tribunal Superior de Justicia del D.F. y Consejería Jurídica y de Servicios Legales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2588</Words>
  <Application>Microsoft Office PowerPoint</Application>
  <PresentationFormat>Presentación en pantalla (4:3)</PresentationFormat>
  <Paragraphs>249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Century Gothic</vt:lpstr>
      <vt:lpstr>Times New Roman</vt:lpstr>
      <vt:lpstr>Tema de Office</vt:lpstr>
      <vt:lpstr>Presentación de PowerPoint</vt:lpstr>
      <vt:lpstr>PROPUESTA DE DISTRIBUCIÓN DE ACTIVIDADES POR COMITÉS  </vt:lpstr>
      <vt:lpstr>PROPUESTA DE DISTRIBUCIÓN DE ACTIVIDADES POR COMITÉS  </vt:lpstr>
      <vt:lpstr> PROPUESTA DE DISTRIBUCIÓN DE ACTIVIDADES POR COMITÉS  </vt:lpstr>
      <vt:lpstr> PROPUESTA DE DISTRIBUCIÓN DE ACTIVIDADES POR COMITÉS  </vt:lpstr>
      <vt:lpstr> PROPUESTA DE DISTRIBUCIÓN DE ACTIVIDADES POR COMITÉS  </vt:lpstr>
      <vt:lpstr> PROPUESTA DE DISTRIBUCIÓN DE ACTIVIDADES POR COMITÉS  </vt:lpstr>
      <vt:lpstr> PROPUESTA DE DISTRIBUCIÓN DE ACTIVIDADES POR COMITÉS  </vt:lpstr>
      <vt:lpstr> PROPUESTA DE DISTRIBUCIÓN DE ACTIVIDADES POR COMITÉS  </vt:lpstr>
      <vt:lpstr> PROPUESTA DE DISTRIBUCIÓN DE ACTIVIDADES POR COMITÉS  </vt:lpstr>
      <vt:lpstr> PROPUESTA DE DISTRIBUCIÓN DE ACTIVIDADES POR COMITÉS  </vt:lpstr>
      <vt:lpstr> PROPUESTA DE DISTRIBUCIÓN DE ACTIVIDADES POR COMITÉS  </vt:lpstr>
      <vt:lpstr> PROPUESTA DE DISTRIBUCIÓN DE ACTIVIDADES POR COMITÉS  </vt:lpstr>
      <vt:lpstr> PROPUESTA DE DISTRIBUCIÓN DE ACTIVIDADES POR COMITÉS  </vt:lpstr>
      <vt:lpstr> PROPUESTA DE DISTRIBUCIÓN DE ACTIVIDADES POR COMITÉS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Inmujeres DF</dc:creator>
  <cp:lastModifiedBy>Manuel García Contreras</cp:lastModifiedBy>
  <cp:revision>167</cp:revision>
  <dcterms:created xsi:type="dcterms:W3CDTF">2013-01-11T20:13:28Z</dcterms:created>
  <dcterms:modified xsi:type="dcterms:W3CDTF">2015-12-11T20:23:31Z</dcterms:modified>
</cp:coreProperties>
</file>