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6"/>
  </p:notesMasterIdLst>
  <p:sldIdLst>
    <p:sldId id="280" r:id="rId2"/>
    <p:sldId id="257" r:id="rId3"/>
    <p:sldId id="281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</p:sldIdLst>
  <p:sldSz cx="12188825" cy="6858000"/>
  <p:notesSz cx="6858000" cy="9144000"/>
  <p:embeddedFontLst>
    <p:embeddedFont>
      <p:font typeface="Wingdings 2" panose="05020102010507070707" pitchFamily="18" charset="2"/>
      <p:regular r:id="rId27"/>
    </p:embeddedFont>
    <p:embeddedFont>
      <p:font typeface="Baskerville Old Face" panose="02020602080505020303" pitchFamily="18" charset="0"/>
      <p:regular r:id="rId28"/>
    </p:embeddedFont>
    <p:embeddedFont>
      <p:font typeface="Libre Baskerville" panose="020B0604020202020204" charset="0"/>
      <p:regular r:id="rId29"/>
      <p:bold r:id="rId30"/>
      <p: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Arial Narrow" panose="020B0606020202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5D3"/>
    <a:srgbClr val="FE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BE857D-5599-4B33-980C-667C9E00EB7A}">
  <a:tblStyle styleId="{7ABE857D-5599-4B33-980C-667C9E00EB7A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CF1E7"/>
          </a:solidFill>
        </a:fill>
      </a:tcStyle>
    </a:wholeTbl>
    <a:band1H>
      <a:tcStyle>
        <a:tcBdr/>
        <a:fill>
          <a:solidFill>
            <a:srgbClr val="FAE2CB"/>
          </a:solidFill>
        </a:fill>
      </a:tcStyle>
    </a:band1H>
    <a:band1V>
      <a:tcStyle>
        <a:tcBdr/>
        <a:fill>
          <a:solidFill>
            <a:srgbClr val="FAE2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CF1E7"/>
          </a:solidFill>
        </a:fill>
      </a:tcStyle>
    </a:lastRow>
    <a:firstRow>
      <a:tcTxStyle b="on" i="off"/>
      <a:tcStyle>
        <a:tcBdr/>
        <a:fill>
          <a:solidFill>
            <a:srgbClr val="FCF1E7"/>
          </a:solidFill>
        </a:fill>
      </a:tcStyle>
    </a:firstRow>
  </a:tblStyle>
  <a:tblStyle styleId="{1C0BFF48-92F5-4E64-9982-76F6BFE3167E}" styleName="Table_1"/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2" y="24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3256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79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27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427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18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33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542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Cohesión Social, objetivo del Programa Cultural en Miguel Hidalgo </a:t>
            </a:r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856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942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903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5349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56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523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3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09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099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19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06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21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01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12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40" y="1020431"/>
            <a:ext cx="10990686" cy="1475013"/>
          </a:xfrm>
          <a:effectLst/>
        </p:spPr>
        <p:txBody>
          <a:bodyPr anchor="b">
            <a:norm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43" y="2495446"/>
            <a:ext cx="1099068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3970" y="5956138"/>
            <a:ext cx="284405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040" y="5951812"/>
            <a:ext cx="691540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5551" y="5956138"/>
            <a:ext cx="101617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2843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171" y="614407"/>
            <a:ext cx="11306393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041" y="702156"/>
            <a:ext cx="11026744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8658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6900" y="599725"/>
            <a:ext cx="2906060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9" y="675727"/>
            <a:ext cx="2003642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22" y="675727"/>
            <a:ext cx="7894223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1331" y="5956138"/>
            <a:ext cx="13277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722" y="5951812"/>
            <a:ext cx="789422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3895" y="5956138"/>
            <a:ext cx="11638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6675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171" y="614407"/>
            <a:ext cx="11306393" cy="5201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702156"/>
            <a:ext cx="11026744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180497"/>
            <a:ext cx="11026743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5550" y="5956138"/>
            <a:ext cx="1052234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258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700" y="5141975"/>
            <a:ext cx="1128792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2" y="3043911"/>
            <a:ext cx="11026743" cy="1497507"/>
          </a:xfrm>
        </p:spPr>
        <p:txBody>
          <a:bodyPr anchor="b">
            <a:normAutofit/>
          </a:bodyPr>
          <a:lstStyle>
            <a:lvl1pPr algn="l">
              <a:defRPr sz="3599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041" y="4541417"/>
            <a:ext cx="11026743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799" cap="all">
                <a:solidFill>
                  <a:schemeClr val="accent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797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866" y="606555"/>
            <a:ext cx="1129709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729658"/>
            <a:ext cx="11026744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42" y="2228004"/>
            <a:ext cx="5420978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805" y="2228004"/>
            <a:ext cx="542098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550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866" y="606555"/>
            <a:ext cx="1129709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041" y="729658"/>
            <a:ext cx="11026744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989" y="2250893"/>
            <a:ext cx="5085750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42" y="2926053"/>
            <a:ext cx="5391696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2037" y="2250893"/>
            <a:ext cx="5085748" cy="553373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090" y="2926053"/>
            <a:ext cx="5391696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629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568" y="606555"/>
            <a:ext cx="1129709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744" y="729658"/>
            <a:ext cx="11026744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9094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1694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700" y="5141973"/>
            <a:ext cx="11295258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5262296"/>
            <a:ext cx="4908166" cy="689514"/>
          </a:xfrm>
        </p:spPr>
        <p:txBody>
          <a:bodyPr anchor="ctr"/>
          <a:lstStyle>
            <a:lvl1pPr algn="l">
              <a:defRPr sz="1999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99" y="601200"/>
            <a:ext cx="11289899" cy="4204800"/>
          </a:xfrm>
        </p:spPr>
        <p:txBody>
          <a:bodyPr anchor="ctr">
            <a:normAutofit/>
          </a:bodyPr>
          <a:lstStyle>
            <a:lvl1pPr>
              <a:defRPr sz="1999">
                <a:solidFill>
                  <a:schemeClr val="tx2"/>
                </a:solidFill>
              </a:defRPr>
            </a:lvl1pPr>
            <a:lvl2pPr>
              <a:defRPr sz="1799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9329" y="5262297"/>
            <a:ext cx="5868458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5973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4693389"/>
            <a:ext cx="11026744" cy="566738"/>
          </a:xfrm>
        </p:spPr>
        <p:txBody>
          <a:bodyPr anchor="b">
            <a:normAutofit/>
          </a:bodyPr>
          <a:lstStyle>
            <a:lvl1pPr algn="l">
              <a:defRPr sz="2399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701" y="599725"/>
            <a:ext cx="1128791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041" y="5260128"/>
            <a:ext cx="11026745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5264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41" y="705124"/>
            <a:ext cx="11026744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041" y="2336003"/>
            <a:ext cx="11026744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3971" y="5956138"/>
            <a:ext cx="2844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40" y="5951812"/>
            <a:ext cx="6915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5550" y="5956138"/>
            <a:ext cx="1052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9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418" y="457200"/>
            <a:ext cx="3702356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0052" y="453643"/>
            <a:ext cx="3702356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0725" y="457200"/>
            <a:ext cx="3702356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503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2799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08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629811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627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519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43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3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25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040" y="1020431"/>
            <a:ext cx="10990686" cy="1688489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latin typeface="Baskerville Old Face" panose="02020602080505020303" pitchFamily="18" charset="0"/>
              </a:rPr>
              <a:t>Balance delegaciones  2016</a:t>
            </a:r>
            <a:endParaRPr lang="es-MX" sz="4400" dirty="0"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4652" y="5877272"/>
            <a:ext cx="2493739" cy="590321"/>
          </a:xfrm>
        </p:spPr>
        <p:txBody>
          <a:bodyPr/>
          <a:lstStyle/>
          <a:p>
            <a:r>
              <a:rPr lang="es-MX" dirty="0" smtClean="0"/>
              <a:t>31 DE OCTUBRE 2016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548680"/>
            <a:ext cx="266418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 idx="4294967295"/>
          </p:nvPr>
        </p:nvSpPr>
        <p:spPr>
          <a:xfrm>
            <a:off x="0" y="2776538"/>
            <a:ext cx="2346325" cy="1304925"/>
          </a:xfrm>
          <a:prstGeom prst="rect">
            <a:avLst/>
          </a:prstGeom>
          <a:gradFill>
            <a:gsLst>
              <a:gs pos="0">
                <a:srgbClr val="888888"/>
              </a:gs>
              <a:gs pos="50000">
                <a:srgbClr val="C5C5C5"/>
              </a:gs>
              <a:gs pos="100000">
                <a:srgbClr val="ECECEC"/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BENITO JUÁREZ 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sz="half" idx="4294967295"/>
          </p:nvPr>
        </p:nvSpPr>
        <p:spPr>
          <a:xfrm>
            <a:off x="6372225" y="548681"/>
            <a:ext cx="5816600" cy="56441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 </a:t>
            </a:r>
            <a:r>
              <a:rPr lang="en-US" sz="1400" b="0" i="0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400" b="0" i="0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400" b="0" i="0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endParaRPr lang="en-US" sz="1400" b="0" i="0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400" b="0" i="0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$33.5 </a:t>
            </a:r>
            <a:r>
              <a:rPr lang="en-US" sz="14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400" b="0" i="0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Por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escrito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se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presentó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una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relación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endParaRPr lang="en-US" sz="1400" b="0" i="0" u="none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4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-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                                   -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-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endParaRPr lang="en-US" sz="14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just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40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40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40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40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40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40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40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40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40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lo largo del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año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conciertos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homenajes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exposiciones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Feria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Internacional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Libro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1400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</a:p>
          <a:p>
            <a:pPr marL="342797" marR="0" lvl="0" indent="-342797" algn="just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40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40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40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40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40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40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  <a:r>
              <a:rPr lang="en-US" sz="1400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Recorridos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por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el barrio de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Mixcoac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festival del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Día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Muertos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Instalado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19 de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noviembre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2015.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idx="4294967295"/>
          </p:nvPr>
        </p:nvSpPr>
        <p:spPr>
          <a:xfrm>
            <a:off x="2622545" y="665163"/>
            <a:ext cx="2576513" cy="5526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400" b="1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        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2014-2018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4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400" b="1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US" sz="1400" b="1" i="0" u="none" strike="noStrike" cap="none" dirty="0" err="1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ultura</a:t>
            </a:r>
            <a:endParaRPr lang="en-US" sz="14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2201549" y="665162"/>
            <a:ext cx="744861" cy="5526807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32" name="Shape 232"/>
          <p:cNvCxnSpPr/>
          <p:nvPr/>
        </p:nvCxnSpPr>
        <p:spPr>
          <a:xfrm>
            <a:off x="5473535" y="730337"/>
            <a:ext cx="504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35" name="Shape 235"/>
          <p:cNvCxnSpPr/>
          <p:nvPr/>
        </p:nvCxnSpPr>
        <p:spPr>
          <a:xfrm>
            <a:off x="5460858" y="1988840"/>
            <a:ext cx="58748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36" name="Shape 236"/>
          <p:cNvSpPr/>
          <p:nvPr/>
        </p:nvSpPr>
        <p:spPr>
          <a:xfrm>
            <a:off x="6091546" y="3789040"/>
            <a:ext cx="249300" cy="15843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246540" y="2533959"/>
            <a:ext cx="648000" cy="836801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38" name="Shape 238"/>
          <p:cNvCxnSpPr/>
          <p:nvPr/>
        </p:nvCxnSpPr>
        <p:spPr>
          <a:xfrm>
            <a:off x="5607293" y="5904718"/>
            <a:ext cx="523104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l="-743" t="-28732" r="742" b="28732"/>
          <a:stretch/>
        </p:blipFill>
        <p:spPr>
          <a:xfrm>
            <a:off x="225959" y="339725"/>
            <a:ext cx="2002200" cy="22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48" y="5908233"/>
            <a:ext cx="2664183" cy="6401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9046740" y="697395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970" y="1277822"/>
            <a:ext cx="810838" cy="3414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466" y="2877585"/>
            <a:ext cx="810838" cy="3414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 idx="4294967295"/>
          </p:nvPr>
        </p:nvSpPr>
        <p:spPr>
          <a:xfrm>
            <a:off x="0" y="2965450"/>
            <a:ext cx="3259138" cy="788988"/>
          </a:xfrm>
          <a:prstGeom prst="rect">
            <a:avLst/>
          </a:prstGeom>
          <a:gradFill>
            <a:gsLst>
              <a:gs pos="0">
                <a:srgbClr val="878787"/>
              </a:gs>
              <a:gs pos="50000">
                <a:srgbClr val="C4C4C4"/>
              </a:gs>
              <a:gs pos="100000">
                <a:schemeClr val="l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 dirty="0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COYOACÁN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sz="half" idx="4294967295"/>
          </p:nvPr>
        </p:nvSpPr>
        <p:spPr>
          <a:xfrm>
            <a:off x="6825838" y="548680"/>
            <a:ext cx="5327650" cy="591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59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59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59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endParaRPr lang="en-US" sz="1259" b="0" i="0" u="sng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59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$15.0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6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6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6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Todos</a:t>
            </a:r>
            <a:endParaRPr lang="en-US" sz="126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6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6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expondrá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7 de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noviembre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Política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-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                            -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</a:t>
            </a:r>
            <a:r>
              <a:rPr lang="en-US" sz="1260" dirty="0"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endParaRPr lang="en-US" sz="126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6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538"/>
              <a:buFont typeface="Noto Sans Symbols"/>
              <a:buChar char="▶"/>
            </a:pPr>
            <a:r>
              <a:rPr lang="en-US" sz="126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6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2. </a:t>
            </a:r>
            <a:r>
              <a:rPr lang="en-US" sz="126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6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260" b="1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60" b="1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Talleres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comunitarios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iniciación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fortalecer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tejido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social.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Garantizar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todos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la </a:t>
            </a:r>
            <a:r>
              <a:rPr lang="en-US" sz="1260" b="0" i="0" u="none" strike="noStrike" cap="none" dirty="0" err="1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60" b="0" i="0" u="none" strike="noStrike" cap="none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538"/>
              <a:buFont typeface="Noto Sans Symbols"/>
              <a:buChar char="▶"/>
            </a:pPr>
            <a:r>
              <a:rPr lang="en-US" sz="1260" b="1" dirty="0" err="1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60" b="1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1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3. </a:t>
            </a:r>
            <a:r>
              <a:rPr lang="en-US" sz="1400" b="1" i="1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Sostenibilidad</a:t>
            </a:r>
            <a:r>
              <a:rPr lang="en-US" sz="1400" b="1" i="1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400" b="1" i="1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40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6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Apoyo</a:t>
            </a:r>
            <a:r>
              <a:rPr lang="en-US" sz="126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 </a:t>
            </a:r>
            <a:r>
              <a:rPr lang="en-US" sz="126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impulso</a:t>
            </a:r>
            <a:r>
              <a:rPr lang="en-US" sz="126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los </a:t>
            </a:r>
            <a:r>
              <a:rPr lang="en-US" sz="126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creadores</a:t>
            </a:r>
            <a:r>
              <a:rPr lang="en-US" sz="126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6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emprendedores</a:t>
            </a:r>
            <a:r>
              <a:rPr lang="en-US" sz="126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6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538"/>
              <a:buFont typeface="Noto Sans Symbols"/>
              <a:buChar char="▶"/>
            </a:pPr>
            <a:r>
              <a:rPr lang="en-US" sz="126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6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60" b="1" i="1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60" b="1" i="1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60" b="1" i="1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60" b="1" i="1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60" b="1" i="1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60" b="1" i="1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60" b="1" i="1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60" b="1" i="1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1" i="1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60" b="1" i="1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Caravanas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26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generar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nuevos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Festivales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conciertos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didácticos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538"/>
              <a:buFont typeface="Noto Sans Symbols"/>
              <a:buChar char="▶"/>
            </a:pPr>
            <a:r>
              <a:rPr lang="en-US" sz="126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6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60" b="1" i="1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60" b="1" i="1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60" b="1" i="1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60" b="1" i="1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60" b="1" i="1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60" b="1" i="1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restauración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arquitectónico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del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Intangible: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organización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del primer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encuentro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multicultural de los pueblos y barrios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originarios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Edición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fascículos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historia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pueblos y barrios de la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demarcación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Protección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6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6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  <a:r>
              <a:rPr lang="en-US" sz="1260" b="0" i="0" u="none" strike="noStrike" cap="none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7538"/>
              <a:buFont typeface="Noto Sans Symbols"/>
              <a:buChar char="▶"/>
            </a:pPr>
            <a:endParaRPr lang="en-US" sz="1260" b="0" i="0" u="none" strike="noStrike" cap="none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Instalado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el 22 de </a:t>
            </a:r>
            <a:r>
              <a:rPr lang="en-US" sz="126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diciembre</a:t>
            </a:r>
            <a:r>
              <a:rPr lang="en-US" sz="126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2015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idx="4294967295"/>
          </p:nvPr>
        </p:nvSpPr>
        <p:spPr>
          <a:xfrm>
            <a:off x="3759558" y="620688"/>
            <a:ext cx="2560638" cy="6176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Buenas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dirty="0" err="1"/>
              <a:t>Prácticas</a:t>
            </a:r>
            <a:endParaRPr lang="en-US" sz="1200"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3166950" y="620687"/>
            <a:ext cx="675320" cy="6074111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48" name="Shape 248"/>
          <p:cNvCxnSpPr/>
          <p:nvPr/>
        </p:nvCxnSpPr>
        <p:spPr>
          <a:xfrm>
            <a:off x="5856250" y="764704"/>
            <a:ext cx="5103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49" name="Shape 249"/>
          <p:cNvCxnSpPr/>
          <p:nvPr/>
        </p:nvCxnSpPr>
        <p:spPr>
          <a:xfrm>
            <a:off x="5944300" y="1268760"/>
            <a:ext cx="519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50" name="Shape 250"/>
          <p:cNvCxnSpPr/>
          <p:nvPr/>
        </p:nvCxnSpPr>
        <p:spPr>
          <a:xfrm rot="10800000" flipH="1">
            <a:off x="6057191" y="1821472"/>
            <a:ext cx="383700" cy="1080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51" name="Shape 251"/>
          <p:cNvCxnSpPr/>
          <p:nvPr/>
        </p:nvCxnSpPr>
        <p:spPr>
          <a:xfrm>
            <a:off x="5944300" y="2420888"/>
            <a:ext cx="5511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52" name="Shape 252"/>
          <p:cNvSpPr/>
          <p:nvPr/>
        </p:nvSpPr>
        <p:spPr>
          <a:xfrm>
            <a:off x="7535801" y="2640675"/>
            <a:ext cx="360000" cy="819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53" name="Shape 253"/>
          <p:cNvCxnSpPr/>
          <p:nvPr/>
        </p:nvCxnSpPr>
        <p:spPr>
          <a:xfrm rot="10800000" flipH="1">
            <a:off x="6202750" y="3054711"/>
            <a:ext cx="327600" cy="600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54" name="Shape 254"/>
          <p:cNvSpPr/>
          <p:nvPr/>
        </p:nvSpPr>
        <p:spPr>
          <a:xfrm>
            <a:off x="6620285" y="3754438"/>
            <a:ext cx="318397" cy="2096224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l="-83" t="-25285" r="83" b="25285"/>
          <a:stretch/>
        </p:blipFill>
        <p:spPr>
          <a:xfrm>
            <a:off x="446699" y="275175"/>
            <a:ext cx="2365500" cy="23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0" y="6296177"/>
            <a:ext cx="609653" cy="3414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75" y="5997448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0" y="2924175"/>
            <a:ext cx="3573463" cy="857250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CUAJIMALPA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sz="half" idx="4294967295"/>
          </p:nvPr>
        </p:nvSpPr>
        <p:spPr>
          <a:xfrm>
            <a:off x="6518275" y="548680"/>
            <a:ext cx="5670550" cy="56774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   </a:t>
            </a:r>
            <a:r>
              <a:rPr lang="en-US" sz="1394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394" b="0" i="0" u="sng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394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394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Cívica</a:t>
            </a:r>
            <a:endParaRPr lang="en-US" sz="1394" b="0" i="0" u="sng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657"/>
              <a:buFont typeface="Arial"/>
              <a:buNone/>
            </a:pPr>
            <a:endParaRPr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$54.7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Por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escrito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se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presentó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una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relación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endParaRPr lang="en-US"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-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                          -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-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endParaRPr lang="en-US"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657"/>
              <a:buFont typeface="Noto Sans Symbols"/>
              <a:buChar char="•"/>
            </a:pP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Promover</a:t>
            </a:r>
            <a:r>
              <a:rPr lang="en-US" sz="1394" dirty="0">
                <a:latin typeface="Arial Narrow"/>
                <a:ea typeface="Arial Narrow"/>
                <a:cs typeface="Arial Narrow"/>
                <a:sym typeface="Arial Narrow"/>
              </a:rPr>
              <a:t> el arte y la </a:t>
            </a: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394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como</a:t>
            </a:r>
            <a:r>
              <a:rPr lang="en-US" sz="1394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elemento</a:t>
            </a:r>
            <a:r>
              <a:rPr lang="en-US" sz="1394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formativo</a:t>
            </a:r>
            <a:r>
              <a:rPr lang="en-US" sz="1394" dirty="0">
                <a:latin typeface="Arial Narrow"/>
                <a:ea typeface="Arial Narrow"/>
                <a:cs typeface="Arial Narrow"/>
                <a:sym typeface="Arial Narrow"/>
              </a:rPr>
              <a:t> fundamental en los </a:t>
            </a: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habitantes</a:t>
            </a:r>
            <a:r>
              <a:rPr lang="en-US" sz="1394" dirty="0"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través</a:t>
            </a:r>
            <a:r>
              <a:rPr lang="en-US" sz="1394" dirty="0"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d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istintas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lo largo del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año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obras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festivales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conmemoraciones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conciertos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ferias. </a:t>
            </a:r>
            <a:r>
              <a:rPr lang="en-US" sz="1394" dirty="0" err="1"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ervicios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recreación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adultos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mayores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través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talleres</a:t>
            </a:r>
            <a:endParaRPr lang="en-US"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657"/>
              <a:buFont typeface="Noto Sans Symbols"/>
              <a:buChar char="•"/>
            </a:pP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394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394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Rescate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usos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costumbres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pueblos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originarios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apoyo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fiestas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patronales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Ferias del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hongo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del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temazcal</a:t>
            </a: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94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carnavales</a:t>
            </a:r>
            <a:r>
              <a:rPr lang="en-US" sz="1394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394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39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94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94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idx="4294967295"/>
          </p:nvPr>
        </p:nvSpPr>
        <p:spPr>
          <a:xfrm>
            <a:off x="3788295" y="694799"/>
            <a:ext cx="2087563" cy="6016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Char char="➢"/>
            </a:pP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Char char="➢"/>
            </a:pP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Char char="➢"/>
            </a:pP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Char char="➢"/>
            </a:pP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lang="es-MX" sz="119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lang="es-MX" sz="1190" b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Char char="➢"/>
            </a:pP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</a:t>
            </a:r>
            <a:r>
              <a:rPr lang="en-US" sz="1190" b="1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2014-2018</a:t>
            </a:r>
            <a:endParaRPr lang="en-US"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6045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sz="1190" b="1" dirty="0"/>
          </a:p>
          <a:p>
            <a:pPr marL="0" marR="0" lvl="0" indent="-6045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lang="es-MX" sz="1190" b="1" dirty="0" smtClean="0"/>
          </a:p>
          <a:p>
            <a:pPr marL="0" marR="0" lvl="0" indent="-6045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lang="es-MX" sz="1190" b="1" dirty="0" smtClean="0"/>
          </a:p>
          <a:p>
            <a:pPr marL="0" marR="0" lvl="0" indent="-6045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None/>
            </a:pPr>
            <a:endParaRPr sz="1190" b="1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333"/>
              <a:buFont typeface="Noto Sans Symbols"/>
              <a:buChar char="➢"/>
            </a:pP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19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9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9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9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56508" y="577280"/>
            <a:ext cx="566700" cy="6016625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l="3095" t="-27547" r="-6190" b="27547"/>
          <a:stretch/>
        </p:blipFill>
        <p:spPr>
          <a:xfrm>
            <a:off x="706150" y="393775"/>
            <a:ext cx="2304600" cy="228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/>
          <p:nvPr/>
        </p:nvCxnSpPr>
        <p:spPr>
          <a:xfrm>
            <a:off x="5875858" y="712899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67" name="Shape 267"/>
          <p:cNvCxnSpPr/>
          <p:nvPr/>
        </p:nvCxnSpPr>
        <p:spPr>
          <a:xfrm>
            <a:off x="5803858" y="1340768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68" name="Shape 268"/>
          <p:cNvCxnSpPr/>
          <p:nvPr/>
        </p:nvCxnSpPr>
        <p:spPr>
          <a:xfrm>
            <a:off x="5875858" y="1916832"/>
            <a:ext cx="356329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70" name="Shape 270"/>
          <p:cNvSpPr/>
          <p:nvPr/>
        </p:nvSpPr>
        <p:spPr>
          <a:xfrm>
            <a:off x="7299696" y="2276872"/>
            <a:ext cx="360040" cy="942777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6182595" y="3598101"/>
            <a:ext cx="360000" cy="1740884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72" name="Shape 272"/>
          <p:cNvCxnSpPr/>
          <p:nvPr/>
        </p:nvCxnSpPr>
        <p:spPr>
          <a:xfrm>
            <a:off x="6054022" y="6049518"/>
            <a:ext cx="355917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" name="Conector recto de flecha 3"/>
          <p:cNvCxnSpPr/>
          <p:nvPr/>
        </p:nvCxnSpPr>
        <p:spPr>
          <a:xfrm>
            <a:off x="9118748" y="694799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764" y="6049518"/>
            <a:ext cx="2664183" cy="640135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6019858" y="2748260"/>
            <a:ext cx="342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 idx="4294967295"/>
          </p:nvPr>
        </p:nvSpPr>
        <p:spPr>
          <a:xfrm>
            <a:off x="131083" y="709384"/>
            <a:ext cx="765175" cy="5532438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 dirty="0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CUAUHTÉMOC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sz="half" idx="4294967295"/>
          </p:nvPr>
        </p:nvSpPr>
        <p:spPr>
          <a:xfrm>
            <a:off x="4368701" y="843387"/>
            <a:ext cx="6291262" cy="5753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124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irección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endParaRPr lang="en-US" sz="1200" b="0" i="0" u="sng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$7.3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tangible e intangible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Se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expondrá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7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noviembre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 lang="en-US" sz="1200" b="0" i="0" u="none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-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4                         -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-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-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Cine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618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Recuperación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apropiación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reactivación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de plazas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espacios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Reactivación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casas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centros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618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Estimular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creación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través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distintas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disciplinas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lectura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narración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oral,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ajedrez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plásticas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cine debates, entre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otras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342797" marR="0" lvl="0" indent="-3618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Recorridos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por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calle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Madero.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Recorridos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Arquitectónicos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Visitas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inmuebles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catalogados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histórico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Elaboración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un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catálogo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gráfico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de: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esculturas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monumentos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bustos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Intangible: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ciclos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conferencias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historia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oral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leyendas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dirigidas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los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vecinos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618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7.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Comunicación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Divulgación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124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</a:t>
            </a:r>
            <a:endParaRPr lang="en-US" sz="112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24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idx="4294967295"/>
          </p:nvPr>
        </p:nvSpPr>
        <p:spPr>
          <a:xfrm>
            <a:off x="1772965" y="833918"/>
            <a:ext cx="1702873" cy="5835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Buenas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Practicas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60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200" b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2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265000" y="631823"/>
            <a:ext cx="504000" cy="5965529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81" name="Shape 281"/>
          <p:cNvCxnSpPr/>
          <p:nvPr/>
        </p:nvCxnSpPr>
        <p:spPr>
          <a:xfrm>
            <a:off x="3781848" y="3471548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2" name="Shape 282"/>
          <p:cNvCxnSpPr/>
          <p:nvPr/>
        </p:nvCxnSpPr>
        <p:spPr>
          <a:xfrm>
            <a:off x="3814255" y="980728"/>
            <a:ext cx="4356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3" name="Shape 283"/>
          <p:cNvCxnSpPr/>
          <p:nvPr/>
        </p:nvCxnSpPr>
        <p:spPr>
          <a:xfrm>
            <a:off x="3853848" y="1556792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4" name="Shape 284"/>
          <p:cNvCxnSpPr/>
          <p:nvPr/>
        </p:nvCxnSpPr>
        <p:spPr>
          <a:xfrm>
            <a:off x="3852055" y="2132856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5" name="Shape 285"/>
          <p:cNvCxnSpPr/>
          <p:nvPr/>
        </p:nvCxnSpPr>
        <p:spPr>
          <a:xfrm>
            <a:off x="3852055" y="2708920"/>
            <a:ext cx="3636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86" name="Shape 286"/>
          <p:cNvSpPr/>
          <p:nvPr/>
        </p:nvSpPr>
        <p:spPr>
          <a:xfrm>
            <a:off x="5135906" y="3007603"/>
            <a:ext cx="288000" cy="936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078188" y="4325925"/>
            <a:ext cx="414067" cy="1948200"/>
          </a:xfrm>
          <a:prstGeom prst="leftBrace">
            <a:avLst>
              <a:gd name="adj1" fmla="val 8333"/>
              <a:gd name="adj2" fmla="val 34355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88" name="Shape 288"/>
          <p:cNvCxnSpPr/>
          <p:nvPr/>
        </p:nvCxnSpPr>
        <p:spPr>
          <a:xfrm>
            <a:off x="3708055" y="6525344"/>
            <a:ext cx="504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t="-26460" b="26460"/>
          <a:stretch/>
        </p:blipFill>
        <p:spPr>
          <a:xfrm>
            <a:off x="9647826" y="158991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24" y="6241822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 idx="4294967295"/>
          </p:nvPr>
        </p:nvSpPr>
        <p:spPr>
          <a:xfrm>
            <a:off x="0" y="2557463"/>
            <a:ext cx="2825750" cy="1652587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GUSTAVO A. MADERO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sz="half" idx="4294967295"/>
          </p:nvPr>
        </p:nvSpPr>
        <p:spPr>
          <a:xfrm>
            <a:off x="6194425" y="692697"/>
            <a:ext cx="5994400" cy="5419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    </a:t>
            </a:r>
            <a:r>
              <a:rPr lang="en-US" sz="1387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387" b="0" i="0" u="sng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387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Turismo</a:t>
            </a:r>
            <a:r>
              <a:rPr lang="en-US" sz="1387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endParaRPr lang="en-US" sz="1387" b="0" i="0" u="sng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257"/>
              <a:buFont typeface="Arial"/>
              <a:buNone/>
            </a:pPr>
            <a:endParaRPr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$26.5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Se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revisó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la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página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delegación</a:t>
            </a:r>
            <a:endParaRPr lang="en-US"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Se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expondrá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7 de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noviembre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SiGAMos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Tradiciones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1" dirty="0">
                <a:latin typeface="Arial Narrow"/>
                <a:ea typeface="Arial Narrow"/>
                <a:cs typeface="Arial Narrow"/>
                <a:sym typeface="Arial Narrow"/>
              </a:rPr>
              <a:t>              </a:t>
            </a:r>
            <a:endParaRPr lang="en-US" sz="1387" b="1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1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1" dirty="0" smtClean="0">
                <a:latin typeface="Arial Narrow"/>
                <a:ea typeface="Arial Narrow"/>
                <a:cs typeface="Arial Narrow"/>
                <a:sym typeface="Arial Narrow"/>
              </a:rPr>
              <a:t>                              </a:t>
            </a:r>
            <a:r>
              <a:rPr lang="en-US" sz="1387" b="1" dirty="0" smtClean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1" dirty="0"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3  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</a:t>
            </a:r>
            <a:r>
              <a:rPr lang="en-US" sz="1387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1387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lang="en-US" sz="1387" dirty="0" smtClean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</a:t>
            </a:r>
            <a:r>
              <a:rPr lang="en-US" sz="1387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387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257"/>
              <a:buFont typeface="Noto Sans Symbols"/>
              <a:buChar char="•"/>
            </a:pP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1.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Cultural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Presentación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257"/>
              <a:buFont typeface="Noto Sans Symbols"/>
              <a:buChar char="•"/>
            </a:pP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Proyecto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Recreación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eventos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cívicos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disminuir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la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delincuencia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drogadicción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promoviendo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expresiones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La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demarcación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se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incorporó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al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Plaza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Pública</a:t>
            </a:r>
            <a:r>
              <a:rPr lang="en-US" sz="1387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66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664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idx="4294967295"/>
          </p:nvPr>
        </p:nvSpPr>
        <p:spPr>
          <a:xfrm>
            <a:off x="3153724" y="764704"/>
            <a:ext cx="2330450" cy="56493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Char char="➢"/>
            </a:pP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-6106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Char char="➢"/>
            </a:pP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Char char="➢"/>
            </a:pP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Char char="➢"/>
            </a:pP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Buenas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2" b="1" dirty="0" err="1"/>
              <a:t>Prácticas</a:t>
            </a:r>
            <a:endParaRPr lang="en-US" sz="1202" b="1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s-MX" sz="1202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Char char="➢"/>
            </a:pP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lang="es-MX" sz="1202" b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Char char="➢"/>
            </a:pP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-6106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lang="es-MX" sz="1202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6106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lang="es-MX" sz="1202" b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6106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None/>
            </a:pPr>
            <a:endParaRPr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133"/>
              <a:buFont typeface="Noto Sans Symbols"/>
              <a:buChar char="➢"/>
            </a:pP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202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2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2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95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2796449" y="573204"/>
            <a:ext cx="599725" cy="6141096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l="6572" t="-31840" r="-6571" b="31840"/>
          <a:stretch/>
        </p:blipFill>
        <p:spPr>
          <a:xfrm>
            <a:off x="249300" y="-85452"/>
            <a:ext cx="2383500" cy="238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Shape 299"/>
          <p:cNvCxnSpPr/>
          <p:nvPr/>
        </p:nvCxnSpPr>
        <p:spPr>
          <a:xfrm>
            <a:off x="5268174" y="908720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00" name="Shape 300"/>
          <p:cNvCxnSpPr/>
          <p:nvPr/>
        </p:nvCxnSpPr>
        <p:spPr>
          <a:xfrm>
            <a:off x="5205526" y="1340768"/>
            <a:ext cx="576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01" name="Shape 301"/>
          <p:cNvCxnSpPr/>
          <p:nvPr/>
        </p:nvCxnSpPr>
        <p:spPr>
          <a:xfrm>
            <a:off x="5389831" y="1916832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02" name="Shape 302"/>
          <p:cNvCxnSpPr/>
          <p:nvPr/>
        </p:nvCxnSpPr>
        <p:spPr>
          <a:xfrm>
            <a:off x="5268174" y="2535012"/>
            <a:ext cx="504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03" name="Shape 303"/>
          <p:cNvCxnSpPr/>
          <p:nvPr/>
        </p:nvCxnSpPr>
        <p:spPr>
          <a:xfrm>
            <a:off x="5483862" y="3353510"/>
            <a:ext cx="504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04" name="Shape 304"/>
          <p:cNvSpPr/>
          <p:nvPr/>
        </p:nvSpPr>
        <p:spPr>
          <a:xfrm>
            <a:off x="7169300" y="2930360"/>
            <a:ext cx="290700" cy="8463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5852402" y="4012505"/>
            <a:ext cx="290827" cy="1728191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06" name="Shape 306"/>
          <p:cNvCxnSpPr/>
          <p:nvPr/>
        </p:nvCxnSpPr>
        <p:spPr>
          <a:xfrm rot="10800000" flipH="1">
            <a:off x="5447402" y="6097175"/>
            <a:ext cx="405000" cy="1470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" name="Conector recto de flecha 2"/>
          <p:cNvCxnSpPr/>
          <p:nvPr/>
        </p:nvCxnSpPr>
        <p:spPr>
          <a:xfrm>
            <a:off x="8902724" y="789179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708" y="6086289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 idx="4294967295"/>
          </p:nvPr>
        </p:nvSpPr>
        <p:spPr>
          <a:xfrm>
            <a:off x="0" y="2947988"/>
            <a:ext cx="3357563" cy="788987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IZTACALCO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sz="half" idx="4294967295"/>
          </p:nvPr>
        </p:nvSpPr>
        <p:spPr>
          <a:xfrm>
            <a:off x="6164263" y="620686"/>
            <a:ext cx="6024562" cy="5602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endParaRPr lang="en-US" sz="1200" b="0" i="0" u="sng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$25.0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1era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Se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expondrá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7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noviembre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-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-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5                          -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-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Sinfónica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-  Cine.</a:t>
            </a:r>
          </a:p>
          <a:p>
            <a:pPr marL="323850" indent="-1714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1.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Creación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Sinfónica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Juvenil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Coro. </a:t>
            </a:r>
            <a:r>
              <a:rPr lang="en-US" sz="1200" b="0" i="0" u="none" strike="noStrike" cap="none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US" sz="1200" b="0" i="0" u="none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23850" indent="-1714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b="1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Vivos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tu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Ciudad: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Sinfónica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CDMX.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en Plazas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Pública</a:t>
            </a:r>
            <a:r>
              <a:rPr lang="en-US" sz="1200" b="0" i="0" u="sng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Creación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un cine club con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apoyo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Procine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120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Eficientar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que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se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brindan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comunidad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través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capacitación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servidores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responsables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casas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centros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endParaRPr lang="en-US" sz="1200" dirty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23850" indent="-1714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b="1" i="0" u="none" strike="noStrike" cap="none" dirty="0" err="1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7.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Comunicación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 Cultural.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Creación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una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Radio Digital Cultural para y con la </a:t>
            </a:r>
            <a:r>
              <a:rPr lang="en-US" sz="1200" b="0" i="0" u="none" strike="noStrike" cap="none" dirty="0" err="1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comunidad</a:t>
            </a:r>
            <a:r>
              <a:rPr lang="en-US" sz="1200" b="0" i="0" u="none" strike="noStrike" cap="none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23850" indent="-1714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b="1" i="0" u="none" strike="noStrike" cap="none" dirty="0" err="1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5.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Apoyo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en fiestas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patronales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.Consolidar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un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corredor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y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turístico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Iztacalco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que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divulgue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legado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tradiciones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4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histórica</a:t>
            </a:r>
            <a:r>
              <a:rPr lang="en-US" sz="1400" b="0" i="0" u="none" strike="noStrike" cap="none" dirty="0" err="1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1400" b="0" i="0" u="none" strike="noStrike" cap="none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12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Instalado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el 29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julio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2016.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idx="4294967295"/>
          </p:nvPr>
        </p:nvSpPr>
        <p:spPr>
          <a:xfrm>
            <a:off x="3548055" y="704477"/>
            <a:ext cx="1800225" cy="56660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Buenas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dirty="0" err="1"/>
              <a:t>Prácticas</a:t>
            </a:r>
            <a:endParaRPr lang="en-US" sz="11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55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dirty="0"/>
          </a:p>
          <a:p>
            <a:pPr marL="0" marR="0" lvl="0" indent="-55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dirty="0"/>
          </a:p>
          <a:p>
            <a:pPr marL="0" marR="0" lvl="0" indent="-55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3220907" y="620686"/>
            <a:ext cx="461100" cy="5962073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541" y="836522"/>
            <a:ext cx="1964100" cy="172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Shape 316"/>
          <p:cNvCxnSpPr/>
          <p:nvPr/>
        </p:nvCxnSpPr>
        <p:spPr>
          <a:xfrm>
            <a:off x="5348280" y="704678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17" name="Shape 317"/>
          <p:cNvCxnSpPr/>
          <p:nvPr/>
        </p:nvCxnSpPr>
        <p:spPr>
          <a:xfrm>
            <a:off x="5446136" y="1340768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18" name="Shape 318"/>
          <p:cNvCxnSpPr/>
          <p:nvPr/>
        </p:nvCxnSpPr>
        <p:spPr>
          <a:xfrm>
            <a:off x="5529323" y="1916832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19" name="Shape 319"/>
          <p:cNvCxnSpPr/>
          <p:nvPr/>
        </p:nvCxnSpPr>
        <p:spPr>
          <a:xfrm>
            <a:off x="5457323" y="2538844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20" name="Shape 320"/>
          <p:cNvCxnSpPr/>
          <p:nvPr/>
        </p:nvCxnSpPr>
        <p:spPr>
          <a:xfrm>
            <a:off x="5644487" y="6556805"/>
            <a:ext cx="387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21" name="Shape 321"/>
          <p:cNvCxnSpPr/>
          <p:nvPr/>
        </p:nvCxnSpPr>
        <p:spPr>
          <a:xfrm>
            <a:off x="5662136" y="3350104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2" name="Shape 322"/>
          <p:cNvSpPr/>
          <p:nvPr/>
        </p:nvSpPr>
        <p:spPr>
          <a:xfrm>
            <a:off x="6997684" y="2730481"/>
            <a:ext cx="360000" cy="12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5864314" y="4161364"/>
            <a:ext cx="405900" cy="2061635"/>
          </a:xfrm>
          <a:prstGeom prst="leftBrace">
            <a:avLst>
              <a:gd name="adj1" fmla="val 8333"/>
              <a:gd name="adj2" fmla="val 23599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60" y="5884013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 idx="4294967295"/>
          </p:nvPr>
        </p:nvSpPr>
        <p:spPr>
          <a:xfrm>
            <a:off x="-1" y="2924175"/>
            <a:ext cx="3533473" cy="788988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 dirty="0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IZTAPALAPA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sz="half" idx="4294967295"/>
          </p:nvPr>
        </p:nvSpPr>
        <p:spPr>
          <a:xfrm>
            <a:off x="6369478" y="608712"/>
            <a:ext cx="5690789" cy="5546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Delegacional</a:t>
            </a:r>
            <a:r>
              <a:rPr lang="en-US" sz="1200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</a:t>
            </a:r>
            <a:r>
              <a:rPr lang="en-US" sz="1200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Coordinación</a:t>
            </a:r>
            <a:r>
              <a:rPr lang="en-US" sz="1200" b="0" i="0" u="sng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u="sng" dirty="0">
                <a:latin typeface="Arial Narrow"/>
                <a:ea typeface="Arial Narrow"/>
                <a:cs typeface="Arial Narrow"/>
                <a:sym typeface="Arial Narrow"/>
              </a:rPr>
              <a:t>Cultural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$82.2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Arial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tu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Colonia,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Nuestra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Memoria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Intervención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Comunitaria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Sinfónica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Cine.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1.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..Se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distintos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espacios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Creación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Sistema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Intervención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tu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colonia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música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danza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promotores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Iniciación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niños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Talleres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concursos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ajedrez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Aumento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considerable del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número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promotores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que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trabajan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territorio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Nuestra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Memoria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orientado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recuperar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su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historia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sus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fiestas,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sus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celebraciones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y los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usos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costumbres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•"/>
            </a:pP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Instalado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16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junio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2016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idx="4294967295"/>
          </p:nvPr>
        </p:nvSpPr>
        <p:spPr>
          <a:xfrm>
            <a:off x="3624234" y="641455"/>
            <a:ext cx="1655763" cy="5670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s-MX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3350931" y="608712"/>
            <a:ext cx="560430" cy="5976600"/>
          </a:xfrm>
          <a:prstGeom prst="leftBrace">
            <a:avLst>
              <a:gd name="adj1" fmla="val 8333"/>
              <a:gd name="adj2" fmla="val 46721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750" y="790475"/>
            <a:ext cx="2093700" cy="184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Shape 333"/>
          <p:cNvCxnSpPr/>
          <p:nvPr/>
        </p:nvCxnSpPr>
        <p:spPr>
          <a:xfrm>
            <a:off x="5595589" y="786293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34" name="Shape 334"/>
          <p:cNvCxnSpPr/>
          <p:nvPr/>
        </p:nvCxnSpPr>
        <p:spPr>
          <a:xfrm>
            <a:off x="5550758" y="1124744"/>
            <a:ext cx="468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35" name="Shape 335"/>
          <p:cNvCxnSpPr/>
          <p:nvPr/>
        </p:nvCxnSpPr>
        <p:spPr>
          <a:xfrm>
            <a:off x="5631589" y="1711775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36" name="Shape 336"/>
          <p:cNvCxnSpPr/>
          <p:nvPr/>
        </p:nvCxnSpPr>
        <p:spPr>
          <a:xfrm>
            <a:off x="5787820" y="2633075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37" name="Shape 337"/>
          <p:cNvCxnSpPr/>
          <p:nvPr/>
        </p:nvCxnSpPr>
        <p:spPr>
          <a:xfrm>
            <a:off x="5811589" y="5949280"/>
            <a:ext cx="444231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38" name="Shape 338"/>
          <p:cNvSpPr/>
          <p:nvPr/>
        </p:nvSpPr>
        <p:spPr>
          <a:xfrm>
            <a:off x="6884404" y="1844825"/>
            <a:ext cx="432000" cy="143625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5923594" y="3256734"/>
            <a:ext cx="390600" cy="20163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9046740" y="790475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28" y="5936197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 idx="4294967295"/>
          </p:nvPr>
        </p:nvSpPr>
        <p:spPr>
          <a:xfrm>
            <a:off x="0" y="2528888"/>
            <a:ext cx="3722688" cy="1711325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MAGDALENA CONTRERAS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sz="half" idx="4294967295"/>
          </p:nvPr>
        </p:nvSpPr>
        <p:spPr>
          <a:xfrm>
            <a:off x="6169664" y="707621"/>
            <a:ext cx="6019161" cy="5593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</a:t>
            </a:r>
            <a:r>
              <a:rPr lang="en-US" sz="1200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Coordinación</a:t>
            </a:r>
            <a:r>
              <a:rPr lang="en-US" sz="1200" b="0" i="0" u="sng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Impulso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la Juventud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$10.0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1era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4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Sinfónica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1.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Están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trabajando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ampliar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su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oferta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con la idea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presentarse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otros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fuera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su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demarcación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crear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una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red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delegacional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distintas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compañías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espacios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Impulso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talento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local. Cine clubs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Secult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tu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barrio para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ofrecer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Secult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distintas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obras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espacios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talleres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dirigidos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comunidad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s-MX" sz="1200" b="0" i="0" u="none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Instalado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el 21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junio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2016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idx="4294967295"/>
          </p:nvPr>
        </p:nvSpPr>
        <p:spPr>
          <a:xfrm>
            <a:off x="3961153" y="774701"/>
            <a:ext cx="1790700" cy="5526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55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55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3611812" y="714991"/>
            <a:ext cx="500700" cy="5774384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420" y="707621"/>
            <a:ext cx="1989933" cy="1771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Shape 349"/>
          <p:cNvCxnSpPr/>
          <p:nvPr/>
        </p:nvCxnSpPr>
        <p:spPr>
          <a:xfrm>
            <a:off x="5738805" y="908720"/>
            <a:ext cx="343305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0" name="Shape 350"/>
          <p:cNvCxnSpPr/>
          <p:nvPr/>
        </p:nvCxnSpPr>
        <p:spPr>
          <a:xfrm>
            <a:off x="5677187" y="1196752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1" name="Shape 351"/>
          <p:cNvCxnSpPr/>
          <p:nvPr/>
        </p:nvCxnSpPr>
        <p:spPr>
          <a:xfrm>
            <a:off x="5818091" y="1748787"/>
            <a:ext cx="347421" cy="1795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2" name="Shape 352"/>
          <p:cNvCxnSpPr/>
          <p:nvPr/>
        </p:nvCxnSpPr>
        <p:spPr>
          <a:xfrm>
            <a:off x="5857187" y="2708855"/>
            <a:ext cx="287375" cy="28071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3" name="Shape 353"/>
          <p:cNvCxnSpPr/>
          <p:nvPr/>
        </p:nvCxnSpPr>
        <p:spPr>
          <a:xfrm>
            <a:off x="5791710" y="5589240"/>
            <a:ext cx="2904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4" name="Shape 354"/>
          <p:cNvSpPr/>
          <p:nvPr/>
        </p:nvSpPr>
        <p:spPr>
          <a:xfrm>
            <a:off x="6836099" y="1952888"/>
            <a:ext cx="153900" cy="1151999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5981362" y="3298812"/>
            <a:ext cx="326400" cy="18003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8470676" y="908720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716" y="5849240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 idx="4294967295"/>
          </p:nvPr>
        </p:nvSpPr>
        <p:spPr>
          <a:xfrm>
            <a:off x="0" y="2492375"/>
            <a:ext cx="2925763" cy="1279525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path path="circle">
              <a:fillToRect r="100000" b="100000"/>
            </a:path>
            <a:tileRect l="-100000" t="-100000"/>
          </a:gra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MIGUEL HIDALGO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sz="half" idx="4294967295"/>
          </p:nvPr>
        </p:nvSpPr>
        <p:spPr>
          <a:xfrm>
            <a:off x="5805488" y="627395"/>
            <a:ext cx="6383337" cy="5420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Ejecutiva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    </a:t>
            </a:r>
            <a:r>
              <a:rPr lang="en-US" sz="1200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sng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Convivencia</a:t>
            </a:r>
            <a:r>
              <a:rPr lang="en-US" sz="1200" b="0" i="0" u="sng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200" b="0" i="0" u="sng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Deporte</a:t>
            </a:r>
            <a:endParaRPr lang="en-US" sz="1200" b="0" i="0" u="sng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14.0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1era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 de Jazz de Polanco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       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proyectos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que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puedan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incluirse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dentro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esquema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asegurar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obtención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recursos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etiquetados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obras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organización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exposiciones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trabajo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embajadas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proyectos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y con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iniciativa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privada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través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dirty="0" err="1">
                <a:latin typeface="Arial Narrow"/>
                <a:ea typeface="Arial Narrow"/>
                <a:cs typeface="Arial Narrow"/>
                <a:sym typeface="Arial Narrow"/>
              </a:rPr>
              <a:t>contraprestaciones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dirty="0" err="1">
                <a:latin typeface="Arial Narrow"/>
                <a:ea typeface="Arial Narrow"/>
                <a:cs typeface="Arial Narrow"/>
                <a:sym typeface="Arial Narrow"/>
              </a:rPr>
              <a:t>Instalado</a:t>
            </a:r>
            <a:r>
              <a:rPr lang="en-US" sz="1200" dirty="0"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diciembre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2015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idx="4294967295"/>
          </p:nvPr>
        </p:nvSpPr>
        <p:spPr>
          <a:xfrm>
            <a:off x="3084435" y="773598"/>
            <a:ext cx="1800225" cy="56283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Buenas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dirty="0" err="1"/>
              <a:t>Prácticas</a:t>
            </a:r>
            <a:endParaRPr lang="en-US" sz="11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-55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55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55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654465" y="699619"/>
            <a:ext cx="504000" cy="5688501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4" name="Shape 364"/>
          <p:cNvCxnSpPr/>
          <p:nvPr/>
        </p:nvCxnSpPr>
        <p:spPr>
          <a:xfrm>
            <a:off x="5014305" y="836712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65" name="Shape 365"/>
          <p:cNvCxnSpPr/>
          <p:nvPr/>
        </p:nvCxnSpPr>
        <p:spPr>
          <a:xfrm>
            <a:off x="5050305" y="1196752"/>
            <a:ext cx="324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66" name="Shape 366"/>
          <p:cNvCxnSpPr/>
          <p:nvPr/>
        </p:nvCxnSpPr>
        <p:spPr>
          <a:xfrm>
            <a:off x="5050281" y="1700808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67" name="Shape 367"/>
          <p:cNvCxnSpPr/>
          <p:nvPr/>
        </p:nvCxnSpPr>
        <p:spPr>
          <a:xfrm>
            <a:off x="5050281" y="2348880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68" name="Shape 368"/>
          <p:cNvCxnSpPr/>
          <p:nvPr/>
        </p:nvCxnSpPr>
        <p:spPr>
          <a:xfrm>
            <a:off x="5374305" y="5805264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69" name="Shape 369"/>
          <p:cNvCxnSpPr/>
          <p:nvPr/>
        </p:nvCxnSpPr>
        <p:spPr>
          <a:xfrm>
            <a:off x="4978305" y="3284984"/>
            <a:ext cx="36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70" name="Shape 370"/>
          <p:cNvSpPr/>
          <p:nvPr/>
        </p:nvSpPr>
        <p:spPr>
          <a:xfrm>
            <a:off x="6461676" y="2800741"/>
            <a:ext cx="288000" cy="936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5509178" y="4005064"/>
            <a:ext cx="324000" cy="1296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 l="1102" t="39429" r="-1102" b="-39429"/>
          <a:stretch/>
        </p:blipFill>
        <p:spPr>
          <a:xfrm>
            <a:off x="530971" y="735945"/>
            <a:ext cx="1800300" cy="2260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de flecha 2"/>
          <p:cNvCxnSpPr/>
          <p:nvPr/>
        </p:nvCxnSpPr>
        <p:spPr>
          <a:xfrm>
            <a:off x="8182644" y="773597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92" y="5949280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 idx="4294967295"/>
          </p:nvPr>
        </p:nvSpPr>
        <p:spPr>
          <a:xfrm>
            <a:off x="8511" y="2715298"/>
            <a:ext cx="2325421" cy="1077913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24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MILPA ALTA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sz="half" idx="4294967295"/>
          </p:nvPr>
        </p:nvSpPr>
        <p:spPr>
          <a:xfrm>
            <a:off x="5897157" y="680221"/>
            <a:ext cx="5808662" cy="5680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     </a:t>
            </a:r>
            <a:r>
              <a:rPr lang="en-US" sz="1200" b="0" i="0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Gestión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200" b="0" i="0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$12.2  </a:t>
            </a:r>
            <a:r>
              <a:rPr lang="en-US" sz="12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Presentaron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una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relación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promover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durante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2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año</a:t>
            </a: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1200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Plazas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Recuperación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espacios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expresiones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jóvenes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grafiti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Conmemoraciones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aniversarios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342797" marR="0" lvl="0" indent="-342797" algn="just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Carnavales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apoyo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fiestas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patronales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Conmemoraciones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Día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internacional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juegos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Autóctonos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Ferias: de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Nieve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Gastronómica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Artesanal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Nacional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Mole y del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Nopal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Rutas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recorridos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Ayudas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económicas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o en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especie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para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raíces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históricas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usos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costumbres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tradiciones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pueblos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Delegación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just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7.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Comunicación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 Cultural.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Radio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difundir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dirty="0" err="1">
                <a:latin typeface="Arial Narrow"/>
                <a:ea typeface="Arial Narrow"/>
                <a:cs typeface="Arial Narrow"/>
                <a:sym typeface="Arial Narrow"/>
              </a:rPr>
              <a:t>Instalado</a:t>
            </a:r>
            <a:r>
              <a:rPr lang="en-US" sz="1200" dirty="0"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15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diciembre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2015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idx="4294967295"/>
          </p:nvPr>
        </p:nvSpPr>
        <p:spPr>
          <a:xfrm>
            <a:off x="2912386" y="680221"/>
            <a:ext cx="1800225" cy="583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2366892" y="680221"/>
            <a:ext cx="572100" cy="5832600"/>
          </a:xfrm>
          <a:prstGeom prst="leftBrace">
            <a:avLst>
              <a:gd name="adj1" fmla="val 8333"/>
              <a:gd name="adj2" fmla="val 46454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745" y="680221"/>
            <a:ext cx="2045700" cy="180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Shape 382"/>
          <p:cNvCxnSpPr/>
          <p:nvPr/>
        </p:nvCxnSpPr>
        <p:spPr>
          <a:xfrm>
            <a:off x="5114698" y="832683"/>
            <a:ext cx="420282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83" name="Shape 383"/>
          <p:cNvCxnSpPr/>
          <p:nvPr/>
        </p:nvCxnSpPr>
        <p:spPr>
          <a:xfrm>
            <a:off x="5114698" y="1412776"/>
            <a:ext cx="477079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84" name="Shape 384"/>
          <p:cNvCxnSpPr/>
          <p:nvPr/>
        </p:nvCxnSpPr>
        <p:spPr>
          <a:xfrm>
            <a:off x="5401277" y="2636912"/>
            <a:ext cx="36004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85" name="Shape 385"/>
          <p:cNvCxnSpPr/>
          <p:nvPr/>
        </p:nvCxnSpPr>
        <p:spPr>
          <a:xfrm>
            <a:off x="5302324" y="6021288"/>
            <a:ext cx="296592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86" name="Shape 386"/>
          <p:cNvCxnSpPr/>
          <p:nvPr/>
        </p:nvCxnSpPr>
        <p:spPr>
          <a:xfrm>
            <a:off x="5114698" y="1988840"/>
            <a:ext cx="375251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87" name="Shape 387"/>
          <p:cNvSpPr/>
          <p:nvPr/>
        </p:nvSpPr>
        <p:spPr>
          <a:xfrm>
            <a:off x="6451708" y="2168860"/>
            <a:ext cx="288032" cy="936103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5552968" y="3278595"/>
            <a:ext cx="344839" cy="2117347"/>
          </a:xfrm>
          <a:prstGeom prst="leftBrace">
            <a:avLst>
              <a:gd name="adj1" fmla="val 8333"/>
              <a:gd name="adj2" fmla="val 16744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8182644" y="832683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684" y="5957969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1916832"/>
            <a:ext cx="11026744" cy="986890"/>
          </a:xfrm>
        </p:spPr>
        <p:txBody>
          <a:bodyPr>
            <a:normAutofit/>
          </a:bodyPr>
          <a:lstStyle/>
          <a:p>
            <a:pPr algn="ctr"/>
            <a:r>
              <a:rPr lang="es-MX" cap="none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Alineación con El Programa de Fomento y Desarrollo Cultural                 2014-2018</a:t>
            </a:r>
            <a:endParaRPr lang="es-MX" cap="none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idx="1"/>
          </p:nvPr>
        </p:nvSpPr>
        <p:spPr>
          <a:xfrm>
            <a:off x="981844" y="3429000"/>
            <a:ext cx="10018631" cy="285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08197" marR="0" lvl="6" indent="-1696" algn="just" rtl="0">
              <a:spcBef>
                <a:spcPts val="0"/>
              </a:spcBef>
              <a:spcAft>
                <a:spcPts val="0"/>
              </a:spcAft>
              <a:buClr>
                <a:srgbClr val="652825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 smtClean="0">
                <a:solidFill>
                  <a:srgbClr val="65282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El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análisis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se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hizo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con la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 de lo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programas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de   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delegaciones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con los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que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hasta la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fecha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se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cuenta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Sesiones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Plenarias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y los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datos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consultados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en los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Programas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Delegacionales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2015-2018,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publicados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en la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Gaceta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Oficial</a:t>
            </a:r>
            <a:r>
              <a:rPr lang="en-US" sz="2400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de la Ciudad de México.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1140255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 idx="4294967295"/>
          </p:nvPr>
        </p:nvSpPr>
        <p:spPr>
          <a:xfrm>
            <a:off x="32640" y="2998719"/>
            <a:ext cx="2921000" cy="860425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TLÁHUAC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sz="half" idx="4294967295"/>
          </p:nvPr>
        </p:nvSpPr>
        <p:spPr>
          <a:xfrm>
            <a:off x="5804146" y="569913"/>
            <a:ext cx="6384679" cy="5526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</a:t>
            </a:r>
            <a:r>
              <a:rPr lang="en-US" sz="1200" b="0" i="0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Recreativos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200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Deportiva</a:t>
            </a:r>
            <a:endParaRPr lang="en-US" sz="1200" b="0" i="0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$8.5 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Escuelas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la Vida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EstímulosDCC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4 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</a:t>
            </a:r>
            <a:r>
              <a:rPr lang="en-US" sz="12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endParaRPr lang="en-US" sz="1200" b="0" i="0" u="none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Escuelas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la Vida;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estrategia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-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prevenir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delito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ofreciendo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plásticas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danza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música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ciencia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tecnología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idiomas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deportivas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cabaret en plazas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Cine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talleres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apreciación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cinematográfica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cine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clubes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Festival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Internacional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Día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Muertos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Pueblos y Barrios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Originarios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Apoyo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fiestas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carácter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religioso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Instalación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9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diciembre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2015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idx="4294967295"/>
          </p:nvPr>
        </p:nvSpPr>
        <p:spPr>
          <a:xfrm>
            <a:off x="3113406" y="595338"/>
            <a:ext cx="1926975" cy="5736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-516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Char char="➢"/>
            </a:pP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Buenas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dirty="0" err="1"/>
              <a:t>Prácticas</a:t>
            </a:r>
            <a:endParaRPr lang="en-US" sz="12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        2014-2018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Char char="➢"/>
            </a:pP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359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95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2789173" y="595337"/>
            <a:ext cx="600300" cy="6045899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7" name="Shape 397"/>
          <p:cNvPicPr preferRelativeResize="0"/>
          <p:nvPr/>
        </p:nvPicPr>
        <p:blipFill/>
        <p:spPr>
          <a:xfrm>
            <a:off x="405780" y="764704"/>
            <a:ext cx="1572573" cy="170931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398" name="Shape 398"/>
          <p:cNvCxnSpPr/>
          <p:nvPr/>
        </p:nvCxnSpPr>
        <p:spPr>
          <a:xfrm>
            <a:off x="5047319" y="713022"/>
            <a:ext cx="504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99" name="Shape 399"/>
          <p:cNvCxnSpPr/>
          <p:nvPr/>
        </p:nvCxnSpPr>
        <p:spPr>
          <a:xfrm>
            <a:off x="4948685" y="1275400"/>
            <a:ext cx="569597" cy="709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00" name="Shape 400"/>
          <p:cNvCxnSpPr/>
          <p:nvPr/>
        </p:nvCxnSpPr>
        <p:spPr>
          <a:xfrm>
            <a:off x="5115701" y="1844824"/>
            <a:ext cx="404277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01" name="Shape 401"/>
          <p:cNvCxnSpPr/>
          <p:nvPr/>
        </p:nvCxnSpPr>
        <p:spPr>
          <a:xfrm>
            <a:off x="4942282" y="2474021"/>
            <a:ext cx="576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02" name="Shape 402"/>
          <p:cNvCxnSpPr/>
          <p:nvPr/>
        </p:nvCxnSpPr>
        <p:spPr>
          <a:xfrm>
            <a:off x="5115701" y="3322070"/>
            <a:ext cx="3894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03" name="Shape 403"/>
          <p:cNvCxnSpPr/>
          <p:nvPr/>
        </p:nvCxnSpPr>
        <p:spPr>
          <a:xfrm>
            <a:off x="5206525" y="5949280"/>
            <a:ext cx="432047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04" name="Shape 404"/>
          <p:cNvSpPr/>
          <p:nvPr/>
        </p:nvSpPr>
        <p:spPr>
          <a:xfrm>
            <a:off x="6336538" y="2675975"/>
            <a:ext cx="274800" cy="1080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</a:p>
        </p:txBody>
      </p:sp>
      <p:sp>
        <p:nvSpPr>
          <p:cNvPr id="405" name="Shape 405"/>
          <p:cNvSpPr/>
          <p:nvPr/>
        </p:nvSpPr>
        <p:spPr>
          <a:xfrm>
            <a:off x="5501579" y="4061328"/>
            <a:ext cx="383700" cy="1512300"/>
          </a:xfrm>
          <a:prstGeom prst="leftBrace">
            <a:avLst>
              <a:gd name="adj1" fmla="val 8333"/>
              <a:gd name="adj2" fmla="val 31285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8" y="595337"/>
            <a:ext cx="2048050" cy="204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de flecha 2"/>
          <p:cNvCxnSpPr/>
          <p:nvPr/>
        </p:nvCxnSpPr>
        <p:spPr>
          <a:xfrm>
            <a:off x="8110636" y="704854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716" y="5949280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 idx="4294967295"/>
          </p:nvPr>
        </p:nvSpPr>
        <p:spPr>
          <a:xfrm>
            <a:off x="-54661" y="2961069"/>
            <a:ext cx="2854052" cy="788988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 dirty="0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TLALPAN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sz="half" idx="4294967295"/>
          </p:nvPr>
        </p:nvSpPr>
        <p:spPr>
          <a:xfrm>
            <a:off x="5878387" y="586620"/>
            <a:ext cx="6310437" cy="53633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endParaRPr lang="en-US" sz="1200" b="0" i="0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$20.2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1era y 2ª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 Des. Cultural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Fomento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Memoria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Histórica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EstímulosDCC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5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Cine</a:t>
            </a:r>
          </a:p>
          <a:p>
            <a:pPr marL="342797" marR="0" lvl="0" indent="-36260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Impulso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Delegacional</a:t>
            </a:r>
            <a:r>
              <a:rPr lang="en-US" sz="1200" dirty="0"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Establecer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proyectos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talleres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cursos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para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técnica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impulso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talentos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través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ciudadana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6260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Fomento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Cultural: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recuperación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espacio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Se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creó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la Red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Se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organizarán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cuatro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FAROS.</a:t>
            </a:r>
            <a:r>
              <a:rPr lang="en-US" sz="120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onservación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el </a:t>
            </a:r>
            <a:r>
              <a:rPr lang="en-US" sz="120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enriquecimiento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recintos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infraestructura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</a:p>
          <a:p>
            <a:pPr marL="342797" marR="0" lvl="0" indent="-36260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histórico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cultural y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memoria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viva de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demarcación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6260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7.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Comunicación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mediante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folleto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“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Itacate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Cultural”.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11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nstalado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el 21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enero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2016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1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idx="4294967295"/>
          </p:nvPr>
        </p:nvSpPr>
        <p:spPr>
          <a:xfrm>
            <a:off x="2916253" y="740171"/>
            <a:ext cx="1892300" cy="5759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Buenas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dirty="0" err="1"/>
              <a:t>Prácticas</a:t>
            </a:r>
            <a:endParaRPr lang="en-US" sz="12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2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    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2014-2018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200" b="1" dirty="0" smtClean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2619747" y="559845"/>
            <a:ext cx="557148" cy="6181523"/>
          </a:xfrm>
          <a:prstGeom prst="leftBrace">
            <a:avLst>
              <a:gd name="adj1" fmla="val 8333"/>
              <a:gd name="adj2" fmla="val 47463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l="806" t="-24865" r="-805" b="24864"/>
          <a:stretch/>
        </p:blipFill>
        <p:spPr>
          <a:xfrm>
            <a:off x="367152" y="423774"/>
            <a:ext cx="1775100" cy="186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Shape 416"/>
          <p:cNvCxnSpPr/>
          <p:nvPr/>
        </p:nvCxnSpPr>
        <p:spPr>
          <a:xfrm>
            <a:off x="5124918" y="772771"/>
            <a:ext cx="48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17" name="Shape 417"/>
          <p:cNvCxnSpPr/>
          <p:nvPr/>
        </p:nvCxnSpPr>
        <p:spPr>
          <a:xfrm>
            <a:off x="5126639" y="1356774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18" name="Shape 418"/>
          <p:cNvCxnSpPr/>
          <p:nvPr/>
        </p:nvCxnSpPr>
        <p:spPr>
          <a:xfrm>
            <a:off x="5126949" y="1988840"/>
            <a:ext cx="48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19" name="Shape 419"/>
          <p:cNvCxnSpPr/>
          <p:nvPr/>
        </p:nvCxnSpPr>
        <p:spPr>
          <a:xfrm>
            <a:off x="5124918" y="2492896"/>
            <a:ext cx="480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20" name="Shape 420"/>
          <p:cNvCxnSpPr/>
          <p:nvPr/>
        </p:nvCxnSpPr>
        <p:spPr>
          <a:xfrm>
            <a:off x="5148918" y="3541832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21" name="Shape 421"/>
          <p:cNvSpPr/>
          <p:nvPr/>
        </p:nvSpPr>
        <p:spPr>
          <a:xfrm>
            <a:off x="6238428" y="2885920"/>
            <a:ext cx="194901" cy="1355348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5545153" y="4340002"/>
            <a:ext cx="369000" cy="2074200"/>
          </a:xfrm>
          <a:prstGeom prst="leftBrace">
            <a:avLst>
              <a:gd name="adj1" fmla="val 8333"/>
              <a:gd name="adj2" fmla="val 24809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23" name="Shape 423"/>
          <p:cNvCxnSpPr/>
          <p:nvPr/>
        </p:nvCxnSpPr>
        <p:spPr>
          <a:xfrm>
            <a:off x="5160018" y="6567344"/>
            <a:ext cx="4098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3" y="6217865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 idx="4294967295"/>
          </p:nvPr>
        </p:nvSpPr>
        <p:spPr>
          <a:xfrm>
            <a:off x="41301" y="3003537"/>
            <a:ext cx="3781425" cy="1277937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 dirty="0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VENUSTIANO CARRANZA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sz="half" idx="4294967295"/>
          </p:nvPr>
        </p:nvSpPr>
        <p:spPr>
          <a:xfrm>
            <a:off x="6457950" y="550741"/>
            <a:ext cx="5730875" cy="5911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  </a:t>
            </a:r>
            <a:r>
              <a:rPr lang="en-US" sz="1200" b="0" i="0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Recreación</a:t>
            </a:r>
            <a:r>
              <a:rPr lang="en-US" sz="1200" b="0" i="0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Deporte</a:t>
            </a:r>
            <a:endParaRPr lang="en-US" sz="1200" b="0" i="0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$15.8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1era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1.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Reactivando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banda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delegacional.</a:t>
            </a:r>
            <a:r>
              <a:rPr lang="en-US" sz="120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ealización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espectáculos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eventos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turísticos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desarrollando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el gusto 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interés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por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el arte y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nacional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internacional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el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fortalecimiento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los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valores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cívicos</a:t>
            </a:r>
            <a:endParaRPr lang="en-US" sz="1200" b="0" i="0" u="none" strike="noStrike" cap="none" dirty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cine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por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la Paz.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tu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barrio.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Trabajo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con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jóvenes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mediante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grafiti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Galería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Abierta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Velódromo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con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exposiciones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temporales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Impulso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un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corredor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con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Secretaría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Turismo.Acciones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cinematográficas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exposiciones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pintura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fotografía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escultura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;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eventos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especiales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talleres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para personas con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discapacidad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y/o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eventos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módulos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digitales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atención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usuarios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Bibliotecas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de los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Centros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Convivencia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además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realización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visitas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guiadas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Elaboración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una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memoria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digital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sobre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histórico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cultural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demarcación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reservación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tradiciones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populares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festividades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colonias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barrios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demarcación</a:t>
            </a:r>
            <a:endParaRPr lang="en-US" sz="1200" b="0" i="0" u="none" strike="noStrike" cap="none" dirty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 </a:t>
            </a:r>
            <a:r>
              <a:rPr lang="en-US" sz="120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instaló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</a:t>
            </a:r>
            <a:r>
              <a:rPr lang="en-US" sz="120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13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noviembre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2016. 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idx="4294967295"/>
          </p:nvPr>
        </p:nvSpPr>
        <p:spPr>
          <a:xfrm>
            <a:off x="3822726" y="550741"/>
            <a:ext cx="2011363" cy="6343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100" b="1" dirty="0" smtClean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100"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1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1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1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3505869" y="550742"/>
            <a:ext cx="504000" cy="6066844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32" name="Shape 432"/>
          <p:cNvCxnSpPr/>
          <p:nvPr/>
        </p:nvCxnSpPr>
        <p:spPr>
          <a:xfrm>
            <a:off x="5874850" y="697542"/>
            <a:ext cx="429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33" name="Shape 433"/>
          <p:cNvCxnSpPr/>
          <p:nvPr/>
        </p:nvCxnSpPr>
        <p:spPr>
          <a:xfrm>
            <a:off x="5830002" y="1052736"/>
            <a:ext cx="4569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34" name="Shape 434"/>
          <p:cNvCxnSpPr/>
          <p:nvPr/>
        </p:nvCxnSpPr>
        <p:spPr>
          <a:xfrm>
            <a:off x="5902002" y="1588553"/>
            <a:ext cx="3849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35" name="Shape 435"/>
          <p:cNvCxnSpPr/>
          <p:nvPr/>
        </p:nvCxnSpPr>
        <p:spPr>
          <a:xfrm>
            <a:off x="5817244" y="2321136"/>
            <a:ext cx="4569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36" name="Shape 436"/>
          <p:cNvCxnSpPr/>
          <p:nvPr/>
        </p:nvCxnSpPr>
        <p:spPr>
          <a:xfrm>
            <a:off x="5888457" y="6378200"/>
            <a:ext cx="3144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37" name="Shape 437"/>
          <p:cNvSpPr/>
          <p:nvPr/>
        </p:nvSpPr>
        <p:spPr>
          <a:xfrm>
            <a:off x="6813110" y="1821473"/>
            <a:ext cx="144000" cy="9993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874850" y="2913774"/>
            <a:ext cx="341700" cy="3035506"/>
          </a:xfrm>
          <a:prstGeom prst="leftBrace">
            <a:avLst>
              <a:gd name="adj1" fmla="val 8333"/>
              <a:gd name="adj2" fmla="val 34938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00" y="550741"/>
            <a:ext cx="2011800" cy="1770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de flecha 2"/>
          <p:cNvCxnSpPr/>
          <p:nvPr/>
        </p:nvCxnSpPr>
        <p:spPr>
          <a:xfrm>
            <a:off x="8758708" y="697542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2" y="5949280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 idx="4294967295"/>
          </p:nvPr>
        </p:nvSpPr>
        <p:spPr>
          <a:xfrm>
            <a:off x="19391" y="3121574"/>
            <a:ext cx="3609975" cy="873125"/>
          </a:xfrm>
          <a:prstGeom prst="rect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240" b="0" i="0" u="none" strike="noStrike" cap="none" dirty="0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XOCHIMILCO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sz="half" idx="4294967295"/>
          </p:nvPr>
        </p:nvSpPr>
        <p:spPr>
          <a:xfrm>
            <a:off x="7315201" y="680720"/>
            <a:ext cx="4683868" cy="5472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     </a:t>
            </a:r>
            <a:r>
              <a:rPr lang="en-US" sz="12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Deportivos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$8.4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1era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</a:t>
            </a:r>
            <a:r>
              <a:rPr lang="en-US" sz="12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2               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Sostenibilidad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Secult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creación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empresas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sociedades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cooperativas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plazas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Secult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Valoración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Divulgación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del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tanto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zona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lacustre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como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cerril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Promover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conservar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divulgar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el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y natural, con el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propósito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fortalecer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los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vínculos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identidad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,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apropiación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herencia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 y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contemporánea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población</a:t>
            </a:r>
            <a:r>
              <a:rPr lang="en-US" sz="1200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 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través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una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serie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como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"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Sábados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familiares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", </a:t>
            </a:r>
            <a:r>
              <a:rPr lang="en-US" sz="1200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Certamen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Flor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más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Bella del </a:t>
            </a:r>
            <a:r>
              <a:rPr lang="en-US" sz="1200" b="0" i="0" u="none" strike="noStrike" cap="none" dirty="0" err="1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Ejido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▶"/>
            </a:pPr>
            <a:endParaRPr lang="en-US" sz="1200" b="0" i="0" u="none" strike="noStrike" cap="none" dirty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Instalado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el 15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diciembre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 2015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idx="4294967295"/>
          </p:nvPr>
        </p:nvSpPr>
        <p:spPr>
          <a:xfrm>
            <a:off x="3981285" y="680720"/>
            <a:ext cx="1812925" cy="5616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2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lang="es-MX" sz="12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3349800" y="680720"/>
            <a:ext cx="648000" cy="5916631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l="-19836" t="-35551" r="19836" b="35551"/>
          <a:stretch/>
        </p:blipFill>
        <p:spPr>
          <a:xfrm>
            <a:off x="-764565" y="-243408"/>
            <a:ext cx="3681000" cy="26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Shape 449"/>
          <p:cNvCxnSpPr/>
          <p:nvPr/>
        </p:nvCxnSpPr>
        <p:spPr>
          <a:xfrm>
            <a:off x="6395649" y="836712"/>
            <a:ext cx="576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50" name="Shape 450"/>
          <p:cNvCxnSpPr/>
          <p:nvPr/>
        </p:nvCxnSpPr>
        <p:spPr>
          <a:xfrm>
            <a:off x="6395649" y="1340768"/>
            <a:ext cx="576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51" name="Shape 451"/>
          <p:cNvCxnSpPr/>
          <p:nvPr/>
        </p:nvCxnSpPr>
        <p:spPr>
          <a:xfrm>
            <a:off x="6539649" y="1916832"/>
            <a:ext cx="432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53" name="Shape 453"/>
          <p:cNvSpPr/>
          <p:nvPr/>
        </p:nvSpPr>
        <p:spPr>
          <a:xfrm>
            <a:off x="7711573" y="2448546"/>
            <a:ext cx="144000" cy="648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6937015" y="3377502"/>
            <a:ext cx="360000" cy="2304256"/>
          </a:xfrm>
          <a:prstGeom prst="leftBrace">
            <a:avLst>
              <a:gd name="adj1" fmla="val 8333"/>
              <a:gd name="adj2" fmla="val 3645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55" name="Shape 455"/>
          <p:cNvCxnSpPr/>
          <p:nvPr/>
        </p:nvCxnSpPr>
        <p:spPr>
          <a:xfrm>
            <a:off x="6395649" y="6145356"/>
            <a:ext cx="504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" name="Conector recto de flecha 2"/>
          <p:cNvCxnSpPr/>
          <p:nvPr/>
        </p:nvCxnSpPr>
        <p:spPr>
          <a:xfrm>
            <a:off x="9694812" y="83671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04" y="5833532"/>
            <a:ext cx="2664183" cy="6401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590" y="2644154"/>
            <a:ext cx="658425" cy="3414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780" y="332656"/>
            <a:ext cx="10990686" cy="794636"/>
          </a:xfrm>
        </p:spPr>
        <p:txBody>
          <a:bodyPr/>
          <a:lstStyle/>
          <a:p>
            <a:r>
              <a:rPr lang="es-MX" dirty="0" smtClean="0"/>
              <a:t>Conclusiones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781" y="980728"/>
            <a:ext cx="11377150" cy="5760640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algn="ctr"/>
            <a:r>
              <a:rPr lang="es-MX" dirty="0" smtClean="0"/>
              <a:t>Alineación con delegaciones políticas. 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 </a:t>
            </a:r>
            <a:r>
              <a:rPr lang="es-MX" dirty="0">
                <a:solidFill>
                  <a:schemeClr val="accent2">
                    <a:lumMod val="50000"/>
                  </a:schemeClr>
                </a:solidFill>
              </a:rPr>
              <a:t>Nota: </a:t>
            </a:r>
            <a:r>
              <a:rPr lang="es-MX" cap="none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s-MX" cap="none" dirty="0" smtClean="0">
                <a:solidFill>
                  <a:schemeClr val="accent2">
                    <a:lumMod val="50000"/>
                  </a:schemeClr>
                </a:solidFill>
              </a:rPr>
              <a:t>o todas las delegaciones enviaron sus programas de cultura, o bien la información consultada de manera electrónica fue muy escasa, por lo que el reporte anterior presenta algunos sesgos que se podrán subsanar cuando se cuente con la información completa.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8" y="620688"/>
            <a:ext cx="2664183" cy="64013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16248"/>
              </p:ext>
            </p:extLst>
          </p:nvPr>
        </p:nvGraphicFramePr>
        <p:xfrm>
          <a:off x="621804" y="1260823"/>
          <a:ext cx="10369152" cy="192024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06449"/>
                <a:gridCol w="6036375"/>
                <a:gridCol w="1983664"/>
                <a:gridCol w="1442664"/>
              </a:tblGrid>
              <a:tr h="600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Lugar</a:t>
                      </a:r>
                      <a:endParaRPr lang="es-MX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Eje de Política Cultural</a:t>
                      </a:r>
                      <a:endParaRPr lang="es-MX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Número de Delegaciones trabajando por</a:t>
                      </a:r>
                      <a:r>
                        <a:rPr lang="es-ES_tradnl" sz="1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Eje</a:t>
                      </a:r>
                      <a:endParaRPr lang="es-MX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Porcentaje</a:t>
                      </a:r>
                      <a:endParaRPr lang="es-MX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</a:tr>
              <a:tr h="17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Eje 4. Acceso y Participación a Bienes y Servicios Culturales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100%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Eje 5. Preservación y Difusión del Patrimonio Cultural y Natural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13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81%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Eje 1. Educación y Formación Artística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 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37%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Eje 2. Desarrollo Cultural Comunitario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 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31%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Eje 7. Información y Comunicación Cultural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 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25%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Eje 3. Sostenibilidad de la Cultura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 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12%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7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Eje 6. Gobernanza y Cooperación Cultural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 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0%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13606"/>
              </p:ext>
            </p:extLst>
          </p:nvPr>
        </p:nvGraphicFramePr>
        <p:xfrm>
          <a:off x="2926003" y="3933056"/>
          <a:ext cx="6336705" cy="14170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12235"/>
                <a:gridCol w="2112235"/>
                <a:gridCol w="2112235"/>
              </a:tblGrid>
              <a:tr h="56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No. de Delegaciones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Porcentaje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No. de </a:t>
                      </a:r>
                      <a:r>
                        <a:rPr lang="es-ES_tradnl" sz="1200" dirty="0" smtClean="0">
                          <a:effectLst/>
                        </a:rPr>
                        <a:t>Ejes Política Cultural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44%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2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31%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3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25%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4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16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100%</a:t>
                      </a:r>
                      <a:endParaRPr lang="es-MX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1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1884" y="1412777"/>
            <a:ext cx="9289032" cy="4446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solidFill>
                  <a:schemeClr val="accent1"/>
                </a:solidFill>
              </a:rPr>
              <a:t>La Secretaria de Cultura comprometida con el ejercicio pleno de los derechos culturales de los habitantes de la Ciudad de </a:t>
            </a:r>
            <a:r>
              <a:rPr lang="es-MX" sz="2000" dirty="0" smtClean="0">
                <a:solidFill>
                  <a:schemeClr val="accent1"/>
                </a:solidFill>
              </a:rPr>
              <a:t>México, </a:t>
            </a:r>
            <a:r>
              <a:rPr lang="es-MX" sz="2000" dirty="0">
                <a:solidFill>
                  <a:schemeClr val="accent1"/>
                </a:solidFill>
              </a:rPr>
              <a:t>ha venido trabajando </a:t>
            </a:r>
            <a:r>
              <a:rPr lang="es-MX" sz="2000" dirty="0" smtClean="0">
                <a:solidFill>
                  <a:schemeClr val="accent1"/>
                </a:solidFill>
              </a:rPr>
              <a:t>con </a:t>
            </a:r>
            <a:r>
              <a:rPr lang="es-MX" sz="2000" dirty="0">
                <a:solidFill>
                  <a:schemeClr val="accent1"/>
                </a:solidFill>
              </a:rPr>
              <a:t>las 16 Delegaciones Políticas de manera colaborativa y corresponsable, </a:t>
            </a:r>
            <a:r>
              <a:rPr lang="es-MX" sz="2000" dirty="0" smtClean="0">
                <a:solidFill>
                  <a:schemeClr val="accent1"/>
                </a:solidFill>
              </a:rPr>
              <a:t>a través de sus </a:t>
            </a:r>
            <a:r>
              <a:rPr lang="es-MX" sz="2000" u="sng" dirty="0" smtClean="0">
                <a:solidFill>
                  <a:schemeClr val="accent1"/>
                </a:solidFill>
              </a:rPr>
              <a:t>siete </a:t>
            </a:r>
            <a:r>
              <a:rPr lang="es-MX" sz="2000" u="sng" dirty="0">
                <a:solidFill>
                  <a:schemeClr val="accent1"/>
                </a:solidFill>
              </a:rPr>
              <a:t>ejes </a:t>
            </a:r>
            <a:r>
              <a:rPr lang="es-MX" sz="2000" u="sng" dirty="0" smtClean="0">
                <a:solidFill>
                  <a:schemeClr val="accent1"/>
                </a:solidFill>
              </a:rPr>
              <a:t>de política cultural </a:t>
            </a:r>
            <a:r>
              <a:rPr lang="es-MX" sz="2000" dirty="0" smtClean="0">
                <a:solidFill>
                  <a:schemeClr val="accent1"/>
                </a:solidFill>
              </a:rPr>
              <a:t>en distintos programas y proyectos . </a:t>
            </a:r>
            <a:endParaRPr lang="es-MX" sz="2000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1092709"/>
            <a:ext cx="266418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926060" y="1806832"/>
            <a:ext cx="6634256" cy="101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93E05"/>
              </a:buClr>
              <a:buSzPct val="25000"/>
              <a:buFont typeface="Libre Baskerville"/>
              <a:buNone/>
            </a:pPr>
            <a:r>
              <a:rPr lang="en-US" sz="3599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Ejes</a:t>
            </a:r>
            <a:r>
              <a:rPr lang="en-US" sz="3599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de </a:t>
            </a:r>
            <a:r>
              <a:rPr lang="en-US" sz="3599" b="0" i="0" u="none" strike="noStrike" cap="none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Política</a:t>
            </a:r>
            <a:r>
              <a:rPr lang="en-US" sz="3599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599" cap="none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Cultural</a:t>
            </a:r>
            <a:endParaRPr lang="en-US" sz="3599" b="0" i="0" u="none" strike="noStrike" cap="none" dirty="0">
              <a:solidFill>
                <a:schemeClr val="accent1">
                  <a:lumMod val="90000"/>
                  <a:lumOff val="1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xfrm>
            <a:off x="1053852" y="3140968"/>
            <a:ext cx="8352928" cy="29766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797" marR="0" lvl="0" indent="-342797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▶"/>
            </a:pPr>
            <a:r>
              <a:rPr lang="en-US" sz="1799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1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▶"/>
            </a:pPr>
            <a:r>
              <a:rPr lang="en-US" sz="1799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▶"/>
            </a:pPr>
            <a:r>
              <a:rPr lang="en-US" sz="1799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3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Sostenibilidad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▶"/>
            </a:pPr>
            <a:r>
              <a:rPr lang="en-US" sz="1799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▶"/>
            </a:pPr>
            <a:r>
              <a:rPr lang="en-US" sz="1799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y Natural.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▶"/>
            </a:pPr>
            <a:r>
              <a:rPr lang="en-US" sz="1799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6.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Gobernanza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Cooperación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▶"/>
            </a:pPr>
            <a:r>
              <a:rPr lang="en-US" sz="1799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7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799" b="0" i="1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Comunicación</a:t>
            </a:r>
            <a:r>
              <a:rPr lang="en-US" sz="1799" b="0" i="1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None/>
            </a:pPr>
            <a:endParaRPr sz="1799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1166697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26105"/>
              </p:ext>
            </p:extLst>
          </p:nvPr>
        </p:nvGraphicFramePr>
        <p:xfrm>
          <a:off x="549796" y="908720"/>
          <a:ext cx="11017224" cy="53758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8432"/>
                <a:gridCol w="6961805"/>
                <a:gridCol w="1486987"/>
              </a:tblGrid>
              <a:tr h="438068">
                <a:tc>
                  <a:txBody>
                    <a:bodyPr/>
                    <a:lstStyle/>
                    <a:p>
                      <a:r>
                        <a:rPr lang="es-MX" dirty="0" smtClean="0"/>
                        <a:t>Delegación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Eje de Política</a:t>
                      </a:r>
                      <a:r>
                        <a:rPr lang="es-MX" baseline="0" dirty="0" smtClean="0"/>
                        <a:t> Cultura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Número</a:t>
                      </a:r>
                      <a:endParaRPr lang="es-MX" dirty="0"/>
                    </a:p>
                  </a:txBody>
                  <a:tcPr/>
                </a:tc>
              </a:tr>
              <a:tr h="636108">
                <a:tc>
                  <a:txBody>
                    <a:bodyPr/>
                    <a:lstStyle/>
                    <a:p>
                      <a:r>
                        <a:rPr lang="es-MX" dirty="0" smtClean="0"/>
                        <a:t>Álvaro  Obregón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200" dirty="0" smtClean="0"/>
                        <a:t>Eje 5. Preservación y Difusión del Patrimonio Cultural y Natural.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999598">
                <a:tc>
                  <a:txBody>
                    <a:bodyPr/>
                    <a:lstStyle/>
                    <a:p>
                      <a:r>
                        <a:rPr lang="es-MX" dirty="0" smtClean="0"/>
                        <a:t>Azcapotzalco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 1. Educación y Formación Artística.</a:t>
                      </a:r>
                      <a:endParaRPr lang="es-MX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 4. Acceso y Participación a Bienes y Servicios Culturales.</a:t>
                      </a:r>
                      <a:endParaRPr lang="es-MX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 5. Preservación y Difusión del Patrimonio Cultural y Natural.</a:t>
                      </a:r>
                      <a:endParaRPr lang="es-MX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MX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</a:tr>
              <a:tr h="636108">
                <a:tc>
                  <a:txBody>
                    <a:bodyPr/>
                    <a:lstStyle/>
                    <a:p>
                      <a:r>
                        <a:rPr lang="es-MX" dirty="0" smtClean="0"/>
                        <a:t>Benito</a:t>
                      </a:r>
                      <a:r>
                        <a:rPr lang="es-MX" baseline="0" dirty="0" smtClean="0"/>
                        <a:t> Juárez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200" dirty="0" smtClean="0"/>
                        <a:t>Eje 5. Preservación y Difusión del Patrimonio Cultural y Natural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999598">
                <a:tc>
                  <a:txBody>
                    <a:bodyPr/>
                    <a:lstStyle/>
                    <a:p>
                      <a:r>
                        <a:rPr lang="es-MX" dirty="0" smtClean="0"/>
                        <a:t>Coyoacán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Eje 2. Desarrollo Cultural Comunitario.</a:t>
                      </a:r>
                    </a:p>
                    <a:p>
                      <a:r>
                        <a:rPr lang="es-MX" sz="1200" dirty="0" smtClean="0"/>
                        <a:t>Eje 3. Sostenibilidad de la Cultura.</a:t>
                      </a:r>
                    </a:p>
                    <a:p>
                      <a:r>
                        <a:rPr lang="es-MX" sz="12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200" dirty="0" smtClean="0"/>
                        <a:t>Eje 5. Preservación y Difusión del Patrimonio Cultural y Natural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</a:tr>
              <a:tr h="636108">
                <a:tc>
                  <a:txBody>
                    <a:bodyPr/>
                    <a:lstStyle/>
                    <a:p>
                      <a:r>
                        <a:rPr lang="es-MX" dirty="0" smtClean="0"/>
                        <a:t>Cuajimalpa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200" dirty="0" smtClean="0"/>
                        <a:t>Eje 5. Preservación y Difusión del Patrimonio Cultural y Natural.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999598">
                <a:tc>
                  <a:txBody>
                    <a:bodyPr/>
                    <a:lstStyle/>
                    <a:p>
                      <a:r>
                        <a:rPr lang="es-MX" dirty="0" smtClean="0"/>
                        <a:t>Cuauhtémoc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Eje 2. Desarrollo Cultural Comunitario.</a:t>
                      </a:r>
                    </a:p>
                    <a:p>
                      <a:r>
                        <a:rPr lang="es-MX" sz="12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200" dirty="0" smtClean="0"/>
                        <a:t>Eje 5. Preservación y Difusión del Patrimonio Cultural y Natural.</a:t>
                      </a:r>
                    </a:p>
                    <a:p>
                      <a:r>
                        <a:rPr lang="es-MX" sz="1200" dirty="0" smtClean="0"/>
                        <a:t>Eje 7. Información y Comunicación Cultural.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-23259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11620"/>
              </p:ext>
            </p:extLst>
          </p:nvPr>
        </p:nvGraphicFramePr>
        <p:xfrm>
          <a:off x="693812" y="116632"/>
          <a:ext cx="10801199" cy="65383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6228"/>
                <a:gridCol w="5718282"/>
                <a:gridCol w="1976689"/>
              </a:tblGrid>
              <a:tr h="497648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Gustavo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</a:rPr>
                        <a:t> A. Madero </a:t>
                      </a:r>
                      <a:endParaRPr lang="es-MX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DC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Eje 1. Educación y Formación Artística.</a:t>
                      </a:r>
                    </a:p>
                    <a:p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Eje 4. Acceso y Participación a Bienes y Servicios Culturales.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DC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DC5D3"/>
                    </a:solidFill>
                  </a:tcPr>
                </a:tc>
              </a:tr>
              <a:tr h="906254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Iztacalco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1. Educación y Formación Artística.</a:t>
                      </a:r>
                    </a:p>
                    <a:p>
                      <a:r>
                        <a:rPr lang="es-MX" sz="11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100" dirty="0" smtClean="0"/>
                        <a:t>Eje 5. Preservación y Difusión del Patrimonio Cultural y Natural.</a:t>
                      </a:r>
                    </a:p>
                    <a:p>
                      <a:r>
                        <a:rPr lang="es-MX" sz="1100" dirty="0" smtClean="0"/>
                        <a:t>Eje 7. Información y Comunicación Cultural.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4</a:t>
                      </a:r>
                      <a:endParaRPr lang="es-MX" sz="1600" dirty="0"/>
                    </a:p>
                  </a:txBody>
                  <a:tcPr/>
                </a:tc>
              </a:tr>
              <a:tr h="82279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Iztapalapa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1. Educación y Formación Artística.</a:t>
                      </a:r>
                    </a:p>
                    <a:p>
                      <a:r>
                        <a:rPr lang="es-MX" sz="1100" dirty="0" smtClean="0"/>
                        <a:t>Eje 2. Desarrollo Cultural Comunitario.</a:t>
                      </a:r>
                    </a:p>
                    <a:p>
                      <a:r>
                        <a:rPr lang="es-MX" sz="11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100" dirty="0" smtClean="0"/>
                        <a:t>Eje 5. Preservación y Difusión del Patrimonio Cultural y 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4</a:t>
                      </a:r>
                      <a:endParaRPr lang="es-MX" sz="1600" dirty="0"/>
                    </a:p>
                  </a:txBody>
                  <a:tcPr/>
                </a:tc>
              </a:tr>
              <a:tr h="497648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Magdalena</a:t>
                      </a:r>
                      <a:r>
                        <a:rPr lang="es-MX" sz="1600" baseline="0" dirty="0" smtClean="0"/>
                        <a:t> Contreras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1. Educación y Formación Artística.</a:t>
                      </a:r>
                    </a:p>
                    <a:p>
                      <a:r>
                        <a:rPr lang="es-MX" sz="1100" dirty="0" smtClean="0"/>
                        <a:t>Eje 4. Acceso y Participación a Bienes y Servicios Culturales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497648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Miguel Hidalgo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2. Desarrollo Cultural Comunitario.</a:t>
                      </a:r>
                    </a:p>
                    <a:p>
                      <a:r>
                        <a:rPr lang="es-MX" sz="1100" dirty="0" smtClean="0"/>
                        <a:t>Eje 4. Acceso y Participación a Bienes y Servicios Culturales.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59997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Milpa Alta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100" dirty="0" smtClean="0"/>
                        <a:t>Eje 5. Preservación y Difusión del Patrimonio Cultural y Natural.</a:t>
                      </a:r>
                    </a:p>
                    <a:p>
                      <a:r>
                        <a:rPr lang="es-MX" sz="1100" dirty="0" smtClean="0"/>
                        <a:t>Eje 7. Información y Comunicación  Cultural.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</a:tr>
              <a:tr h="497648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Tláhuac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100" dirty="0" smtClean="0"/>
                        <a:t>Eje 5. Preservación y Difusión del Patrimonio Cultural y Natural.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771394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Tlalpan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2. Desarrollo Cultural Comunitario.</a:t>
                      </a:r>
                    </a:p>
                    <a:p>
                      <a:r>
                        <a:rPr lang="es-MX" sz="11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100" dirty="0" smtClean="0"/>
                        <a:t>Eje 5. Preservación y Difusión del Patrimonio Cultural y Natural.</a:t>
                      </a:r>
                    </a:p>
                    <a:p>
                      <a:r>
                        <a:rPr lang="es-MX" sz="1100" dirty="0" smtClean="0"/>
                        <a:t>Eje 7. Información y Comunicación Cultural.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</a:tr>
              <a:tr h="74308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Venustiano Carranza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1. Educación y Formación Artística.</a:t>
                      </a:r>
                    </a:p>
                    <a:p>
                      <a:r>
                        <a:rPr lang="es-MX" sz="11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100" dirty="0" smtClean="0"/>
                        <a:t>Eje 5. Preservación y Difusión del Patrimonio Cultural y Natural.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</a:tr>
              <a:tr h="70431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Xochimilco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Eje 3. Sostenibilidad de la Cultura.</a:t>
                      </a:r>
                    </a:p>
                    <a:p>
                      <a:r>
                        <a:rPr lang="es-MX" sz="1100" dirty="0" smtClean="0"/>
                        <a:t>Eje 4. Acceso y Participación a Bienes y Servicios Culturales.</a:t>
                      </a:r>
                    </a:p>
                    <a:p>
                      <a:r>
                        <a:rPr lang="es-MX" sz="1100" dirty="0" smtClean="0"/>
                        <a:t>Eje 5. Preservación y Difusión del Patrimonio Cultural y Natural.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85900" y="1772816"/>
            <a:ext cx="9073008" cy="1047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93E05"/>
              </a:buClr>
              <a:buSzPct val="25000"/>
              <a:buFont typeface="Libre Baskerville"/>
              <a:buNone/>
            </a:pPr>
            <a:r>
              <a:rPr lang="en-US" sz="3599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Ámbito</a:t>
            </a:r>
            <a:r>
              <a:rPr lang="en-US" sz="3599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Cultural  </a:t>
            </a:r>
            <a:r>
              <a:rPr lang="en-US" sz="3599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por</a:t>
            </a:r>
            <a:r>
              <a:rPr lang="en-US" sz="3599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599" b="0" i="0" u="none" strike="noStrike" cap="none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Delegación</a:t>
            </a:r>
            <a:r>
              <a:rPr lang="en-US" sz="3599" b="0" i="0" u="none" strike="noStrike" cap="none" dirty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599" b="0" i="0" u="none" strike="noStrike" cap="none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Política</a:t>
            </a:r>
            <a:r>
              <a:rPr lang="en-US" sz="3599" b="0" i="0" u="none" strike="noStrike" cap="none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599" b="0" i="0" u="none" strike="noStrike" cap="none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Política</a:t>
            </a:r>
            <a:r>
              <a:rPr lang="en-US" sz="3599" b="0" i="0" u="none" strike="noStrike" cap="none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lang="en-US" sz="3599" b="0" i="0" u="none" strike="noStrike" cap="none" dirty="0">
              <a:solidFill>
                <a:schemeClr val="accent1">
                  <a:lumMod val="90000"/>
                  <a:lumOff val="1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idx="1"/>
          </p:nvPr>
        </p:nvSpPr>
        <p:spPr>
          <a:xfrm>
            <a:off x="1197868" y="3310339"/>
            <a:ext cx="9793087" cy="3528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797" marR="0" lvl="0" indent="-342797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➢"/>
            </a:pP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1.-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Área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responsable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endParaRPr lang="en-US" sz="1799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➢"/>
            </a:pP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2.-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Presupuesto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(Portal 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Transparencia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➢"/>
            </a:pP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3.-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delegacional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1799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ultura</a:t>
            </a:r>
            <a:endParaRPr lang="en-US" sz="1799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➢"/>
            </a:pP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4.-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Buenas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Prácticas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➢"/>
            </a:pP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5.-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Número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proyectos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vinculación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la </a:t>
            </a:r>
            <a:r>
              <a:rPr lang="en-US" dirty="0" err="1">
                <a:latin typeface="Arial Narrow"/>
                <a:ea typeface="Arial Narrow"/>
                <a:cs typeface="Arial Narrow"/>
                <a:sym typeface="Arial Narrow"/>
              </a:rPr>
              <a:t>Secretaría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Ciudad de México 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➢"/>
            </a:pP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6.-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Alineación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el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</a:t>
            </a:r>
            <a:r>
              <a:rPr lang="en-US" sz="1799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omento</a:t>
            </a:r>
            <a:r>
              <a:rPr lang="en-US" sz="1799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y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2014- 2018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955"/>
              <a:buFont typeface="Noto Sans Symbols"/>
              <a:buChar char="➢"/>
            </a:pPr>
            <a:r>
              <a:rPr lang="en-US" sz="1799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7.-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Instalación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799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Consejo</a:t>
            </a:r>
            <a:r>
              <a:rPr lang="en-US" sz="1799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1799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ultura</a:t>
            </a:r>
            <a:endParaRPr lang="en-US" sz="1799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1263672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 idx="4294967295"/>
          </p:nvPr>
        </p:nvSpPr>
        <p:spPr>
          <a:xfrm>
            <a:off x="0" y="2781300"/>
            <a:ext cx="3003550" cy="1277938"/>
          </a:xfrm>
          <a:prstGeom prst="rect">
            <a:avLst/>
          </a:prstGeom>
          <a:gradFill>
            <a:gsLst>
              <a:gs pos="0">
                <a:srgbClr val="F6F6F6"/>
              </a:gs>
              <a:gs pos="94000">
                <a:srgbClr val="BCBCBC"/>
              </a:gs>
              <a:gs pos="100000">
                <a:srgbClr val="BCBCB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ÁLVARO OBREGÓN 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sz="half" idx="4294967295"/>
          </p:nvPr>
        </p:nvSpPr>
        <p:spPr>
          <a:xfrm>
            <a:off x="3422759" y="770536"/>
            <a:ext cx="2698750" cy="5832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797" marR="0" lvl="0" indent="-3427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Char char="➢"/>
            </a:pP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None/>
            </a:pPr>
            <a:endParaRPr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Char char="➢"/>
            </a:pP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None/>
            </a:pPr>
            <a:endParaRPr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Char char="➢"/>
            </a:pP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Char char="➢"/>
            </a:pP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None/>
            </a:pPr>
            <a:endParaRPr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None/>
            </a:pPr>
            <a:endParaRPr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Char char="➢"/>
            </a:pP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2014-2018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29" b="1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MX" sz="1529" b="1" dirty="0" smtClean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29" b="1" dirty="0"/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Char char="➢"/>
            </a:pP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529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529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529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797" marR="0" lvl="0" indent="-3427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1546"/>
              <a:buFont typeface="Noto Sans Symbols"/>
              <a:buNone/>
            </a:pPr>
            <a:endParaRPr sz="1529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idx="4294967295"/>
          </p:nvPr>
        </p:nvSpPr>
        <p:spPr>
          <a:xfrm>
            <a:off x="6504109" y="603085"/>
            <a:ext cx="5595937" cy="5949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Deporte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1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°</a:t>
            </a:r>
            <a:r>
              <a:rPr lang="en-US" sz="1387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Coordinación</a:t>
            </a:r>
            <a:r>
              <a:rPr lang="en-US" sz="1387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87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Fomento</a:t>
            </a:r>
            <a:r>
              <a:rPr lang="en-US" sz="1387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387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387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$25.3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lang="en-US"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presentó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1ra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delegacional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2015-2018.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387" b="0" i="0" u="none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-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Orquestas</a:t>
            </a:r>
            <a:endParaRPr lang="en-US"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1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3</a:t>
            </a:r>
            <a:r>
              <a:rPr lang="en-US" sz="1387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lang="en-US" sz="1387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                         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endParaRPr lang="en-US"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87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257"/>
              <a:buFont typeface="Noto Sans Symbols"/>
              <a:buChar char="➢"/>
            </a:pP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Incrementar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opciones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expresiones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de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carácter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comunitario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en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aulas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digitales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jornadas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cine y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con </a:t>
            </a: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jóvenes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9257"/>
              <a:buFont typeface="Noto Sans Symbols"/>
              <a:buChar char="➢"/>
            </a:pP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387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iestas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patronales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tradicionales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preservar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proteger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promover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la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identidad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de los pueblos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originarios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Fortalecimiento</a:t>
            </a:r>
            <a:r>
              <a:rPr lang="en-US" sz="1387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387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387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387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387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culturas</a:t>
            </a:r>
            <a:r>
              <a:rPr lang="en-US" sz="1387" b="0" i="0" u="none" strike="noStrike" cap="none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 err="1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populares</a:t>
            </a:r>
            <a:r>
              <a:rPr lang="en-US" sz="1387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dirty="0" err="1"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387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del </a:t>
            </a:r>
            <a:r>
              <a:rPr lang="en-US" sz="1387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tangible e intangible</a:t>
            </a: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s-MX" sz="1387" b="1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387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387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387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</a:t>
            </a:r>
          </a:p>
        </p:txBody>
      </p:sp>
      <p:sp>
        <p:nvSpPr>
          <p:cNvPr id="198" name="Shape 198"/>
          <p:cNvSpPr/>
          <p:nvPr/>
        </p:nvSpPr>
        <p:spPr>
          <a:xfrm>
            <a:off x="2921350" y="618523"/>
            <a:ext cx="622440" cy="61365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161E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9" name="Shape 199"/>
          <p:cNvCxnSpPr/>
          <p:nvPr/>
        </p:nvCxnSpPr>
        <p:spPr>
          <a:xfrm>
            <a:off x="5869553" y="795462"/>
            <a:ext cx="5175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0" name="Shape 200"/>
          <p:cNvSpPr/>
          <p:nvPr/>
        </p:nvSpPr>
        <p:spPr>
          <a:xfrm>
            <a:off x="7044349" y="2573702"/>
            <a:ext cx="447600" cy="906900"/>
          </a:xfrm>
          <a:prstGeom prst="leftBrace">
            <a:avLst>
              <a:gd name="adj1" fmla="val 8333"/>
              <a:gd name="adj2" fmla="val 47718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128303" y="3686773"/>
            <a:ext cx="254100" cy="17283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02" name="Shape 202"/>
          <p:cNvCxnSpPr/>
          <p:nvPr/>
        </p:nvCxnSpPr>
        <p:spPr>
          <a:xfrm>
            <a:off x="5763178" y="1412776"/>
            <a:ext cx="5694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3" name="Shape 203"/>
          <p:cNvCxnSpPr/>
          <p:nvPr/>
        </p:nvCxnSpPr>
        <p:spPr>
          <a:xfrm>
            <a:off x="5934709" y="2060848"/>
            <a:ext cx="5694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4" name="Shape 204"/>
          <p:cNvCxnSpPr/>
          <p:nvPr/>
        </p:nvCxnSpPr>
        <p:spPr>
          <a:xfrm>
            <a:off x="6003014" y="6132837"/>
            <a:ext cx="5403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5" name="Shape 205"/>
          <p:cNvCxnSpPr/>
          <p:nvPr/>
        </p:nvCxnSpPr>
        <p:spPr>
          <a:xfrm>
            <a:off x="6047878" y="3042038"/>
            <a:ext cx="3915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309" y="622580"/>
            <a:ext cx="1868100" cy="16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28" y="5962876"/>
            <a:ext cx="2664183" cy="640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 idx="4294967295"/>
          </p:nvPr>
        </p:nvSpPr>
        <p:spPr>
          <a:xfrm>
            <a:off x="105903" y="908720"/>
            <a:ext cx="628650" cy="5732462"/>
          </a:xfrm>
          <a:prstGeom prst="rect">
            <a:avLst/>
          </a:prstGeom>
          <a:gradFill>
            <a:gsLst>
              <a:gs pos="0">
                <a:srgbClr val="F6F6F6"/>
              </a:gs>
              <a:gs pos="94000">
                <a:srgbClr val="BCBCBC"/>
              </a:gs>
              <a:gs pos="100000">
                <a:srgbClr val="BCBCBC"/>
              </a:gs>
            </a:gsLst>
            <a:lin ang="5400000" scaled="0"/>
          </a:gradFill>
          <a:ln w="190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D2753"/>
              </a:buClr>
              <a:buSzPct val="25000"/>
              <a:buFont typeface="Libre Baskerville"/>
              <a:buNone/>
            </a:pPr>
            <a:r>
              <a:rPr lang="en-US" sz="3240" b="0" i="0" u="none" strike="noStrike" cap="none" dirty="0">
                <a:solidFill>
                  <a:srgbClr val="8D275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AZCAPOTZALCO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sz="half" idx="4294967295"/>
          </p:nvPr>
        </p:nvSpPr>
        <p:spPr>
          <a:xfrm>
            <a:off x="4945972" y="620688"/>
            <a:ext cx="7097712" cy="5929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General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Desarrollo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           </a:t>
            </a:r>
            <a:r>
              <a:rPr lang="en-US" sz="1200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Dirección</a:t>
            </a:r>
            <a:r>
              <a:rPr lang="en-US" sz="1200" b="0" i="0" u="sng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de </a:t>
            </a:r>
            <a:r>
              <a:rPr lang="en-US" sz="1200" b="0" i="0" u="sng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200" b="0" i="0" u="sng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sng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endParaRPr lang="en-US" sz="1200" b="0" i="0" u="sng" strike="noStrike" cap="none" dirty="0" smtClean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25000"/>
              <a:buNone/>
            </a:pPr>
            <a:endParaRPr lang="en-US" sz="1200" b="0" i="0" u="sng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3.5 </a:t>
            </a:r>
            <a:r>
              <a:rPr lang="en-US" sz="1200" b="0" i="0" u="none" strike="noStrike" cap="none" dirty="0" err="1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millones</a:t>
            </a:r>
            <a:endParaRPr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recabada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de la 1era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00" b="1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1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SI.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expondrá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Plenaria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7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noviembre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Feria del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Libro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Plazas.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4                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-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Escenarios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Sinfónica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- 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Cine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Mexicano</a:t>
            </a: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1.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Educación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Artística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Cultural.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con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Orquesta</a:t>
            </a:r>
            <a:r>
              <a:rPr lang="en-US" sz="120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dirty="0" err="1">
                <a:latin typeface="Arial Narrow"/>
                <a:ea typeface="Arial Narrow"/>
                <a:cs typeface="Arial Narrow"/>
                <a:sym typeface="Arial Narrow"/>
              </a:rPr>
              <a:t>delegacional</a:t>
            </a:r>
            <a:r>
              <a:rPr lang="en-US" sz="1200" dirty="0">
                <a:latin typeface="Arial Narrow"/>
                <a:ea typeface="Arial Narrow"/>
                <a:cs typeface="Arial Narrow"/>
                <a:sym typeface="Arial Narrow"/>
              </a:rPr>
              <a:t>. 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4.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Acceso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Bienes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Culturales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.“La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calles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”,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comunitaria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actividades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en 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espacio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público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dirty="0" err="1"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onformación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compañía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profesional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teatro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Azcapotzalco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Oferta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 en la casa  de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Feria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Internacional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Libro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342797" marR="0" lvl="0" indent="-34279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80000"/>
              <a:buFont typeface="Noto Sans Symbols"/>
              <a:buChar char="•"/>
            </a:pP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Eje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5.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Preservación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Difusión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del </a:t>
            </a:r>
            <a:r>
              <a:rPr lang="en-US" sz="1200" b="1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Patrimonio</a:t>
            </a:r>
            <a:r>
              <a:rPr lang="en-US" sz="1200" b="1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Cultural.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Promoción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fiestas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patronales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costumbres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y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tradiciones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rescate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“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chintolola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” y de la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memoria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histórica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través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festivales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 Feria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gastronómica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platillos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típicos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chintololos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n-US" sz="1200" dirty="0" err="1">
                <a:latin typeface="Arial Narrow"/>
                <a:ea typeface="Arial Narrow"/>
                <a:cs typeface="Arial Narrow"/>
                <a:sym typeface="Arial Narrow"/>
              </a:rPr>
              <a:t>Pláticas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impartidas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por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coronistas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smtClean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locales.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lang="en-US" sz="1200" b="0" i="0" u="none" strike="noStrike" cap="none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200" b="0" i="0" u="none" strike="noStrike" cap="none" dirty="0" err="1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Instalado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rPr>
              <a:t>: 24 mayo de 2016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idx="4294967295"/>
          </p:nvPr>
        </p:nvSpPr>
        <p:spPr>
          <a:xfrm>
            <a:off x="1335773" y="757720"/>
            <a:ext cx="2559050" cy="61402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Char char="➢"/>
            </a:pP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Área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responsable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75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Char char="➢"/>
            </a:pP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Presupuesto</a:t>
            </a:r>
            <a:endParaRPr lang="en-US" sz="1275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None/>
            </a:pPr>
            <a:endParaRPr sz="1275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Char char="➢"/>
            </a:pP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</a:t>
            </a:r>
            <a:r>
              <a:rPr lang="en-US" sz="1275" b="1" dirty="0"/>
              <a:t>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75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None/>
            </a:pPr>
            <a:endParaRPr sz="1275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Char char="➢"/>
            </a:pP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Buenas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75" b="1" dirty="0" err="1"/>
              <a:t>Prácticas</a:t>
            </a:r>
            <a:endParaRPr lang="en-US" sz="1275" b="1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275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Char char="➢"/>
            </a:pP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Número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proyectos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vinculación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Secult</a:t>
            </a:r>
            <a:endParaRPr lang="en-US" sz="1275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647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None/>
            </a:pPr>
            <a:endParaRPr lang="es-MX" sz="1275" b="1" dirty="0" smtClean="0"/>
          </a:p>
          <a:p>
            <a:pPr marL="0" marR="0" lvl="0" indent="-647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None/>
            </a:pPr>
            <a:endParaRPr lang="es-MX" sz="1275" b="1" dirty="0"/>
          </a:p>
          <a:p>
            <a:pPr marL="0" marR="0" lvl="0" indent="-647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None/>
            </a:pPr>
            <a:endParaRPr sz="1275" b="1" dirty="0"/>
          </a:p>
          <a:p>
            <a:pPr marL="0" marR="0" lvl="0" indent="-647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None/>
            </a:pPr>
            <a:endParaRPr sz="1275" b="1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Char char="➢"/>
            </a:pP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Alineación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con el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Programa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y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Desarrollo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Cultural  2014-2018</a:t>
            </a:r>
          </a:p>
          <a:p>
            <a:pPr marR="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75" b="1" dirty="0"/>
          </a:p>
          <a:p>
            <a:pPr marR="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MX" sz="1275" b="1" dirty="0" smtClean="0"/>
          </a:p>
          <a:p>
            <a:pPr marR="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MX" sz="1275" b="1" dirty="0" smtClean="0"/>
          </a:p>
          <a:p>
            <a:pPr marR="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75" b="1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78461"/>
              <a:buFont typeface="Noto Sans Symbols"/>
              <a:buChar char="➢"/>
            </a:pP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Instalación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Consejo</a:t>
            </a:r>
            <a:r>
              <a:rPr lang="en-US" sz="1275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de </a:t>
            </a:r>
            <a:r>
              <a:rPr lang="en-US" sz="1275" b="1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</a:t>
            </a:r>
            <a:endParaRPr lang="en-US" sz="1275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ct val="25000"/>
              <a:buFont typeface="Noto Sans Symbols"/>
              <a:buNone/>
            </a:pPr>
            <a:endParaRPr sz="119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868700" y="620688"/>
            <a:ext cx="689208" cy="5960372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15" name="Shape 215"/>
          <p:cNvCxnSpPr/>
          <p:nvPr/>
        </p:nvCxnSpPr>
        <p:spPr>
          <a:xfrm>
            <a:off x="3894823" y="759747"/>
            <a:ext cx="576064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6" name="Shape 216"/>
          <p:cNvCxnSpPr/>
          <p:nvPr/>
        </p:nvCxnSpPr>
        <p:spPr>
          <a:xfrm>
            <a:off x="3997449" y="1196752"/>
            <a:ext cx="504000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7" name="Shape 217"/>
          <p:cNvCxnSpPr/>
          <p:nvPr/>
        </p:nvCxnSpPr>
        <p:spPr>
          <a:xfrm flipV="1">
            <a:off x="3997449" y="1631665"/>
            <a:ext cx="505597" cy="2092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9" name="Shape 219"/>
          <p:cNvCxnSpPr/>
          <p:nvPr/>
        </p:nvCxnSpPr>
        <p:spPr>
          <a:xfrm>
            <a:off x="4078188" y="6237312"/>
            <a:ext cx="588508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20" name="Shape 220"/>
          <p:cNvSpPr/>
          <p:nvPr/>
        </p:nvSpPr>
        <p:spPr>
          <a:xfrm>
            <a:off x="4579714" y="3600874"/>
            <a:ext cx="316196" cy="2223157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5408193" y="2464609"/>
            <a:ext cx="558984" cy="932933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t="-30119" b="30119"/>
          <a:stretch/>
        </p:blipFill>
        <p:spPr>
          <a:xfrm>
            <a:off x="9622804" y="1641651"/>
            <a:ext cx="2026800" cy="21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112" y="6105062"/>
            <a:ext cx="2664183" cy="64013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7318548" y="905541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965290" y="2204864"/>
            <a:ext cx="5055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982542" y="2852936"/>
            <a:ext cx="518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lt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ult" id="{1C90E2C6-85F5-438E-9F6C-29A9FFB2FAFA}" vid="{A4C005CC-BF1B-40CE-8EDA-400B4204648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Secult</Template>
  <TotalTime>139</TotalTime>
  <Words>3877</Words>
  <Application>Microsoft Office PowerPoint</Application>
  <PresentationFormat>Personalizado</PresentationFormat>
  <Paragraphs>698</Paragraphs>
  <Slides>24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Wingdings 2</vt:lpstr>
      <vt:lpstr>Arial</vt:lpstr>
      <vt:lpstr>Wingdings</vt:lpstr>
      <vt:lpstr>Baskerville Old Face</vt:lpstr>
      <vt:lpstr>Gill Sans MT</vt:lpstr>
      <vt:lpstr>Libre Baskerville</vt:lpstr>
      <vt:lpstr>Trebuchet MS</vt:lpstr>
      <vt:lpstr>Noto Sans Symbols</vt:lpstr>
      <vt:lpstr>Calibri</vt:lpstr>
      <vt:lpstr>Arial Narrow</vt:lpstr>
      <vt:lpstr>Times New Roman</vt:lpstr>
      <vt:lpstr>Secult</vt:lpstr>
      <vt:lpstr>Balance delegaciones  2016</vt:lpstr>
      <vt:lpstr>Alineación con El Programa de Fomento y Desarrollo Cultural                 2014-2018</vt:lpstr>
      <vt:lpstr>Presentación de PowerPoint</vt:lpstr>
      <vt:lpstr>Ejes de Política Cultural</vt:lpstr>
      <vt:lpstr>Presentación de PowerPoint</vt:lpstr>
      <vt:lpstr>Presentación de PowerPoint</vt:lpstr>
      <vt:lpstr>Ámbito Cultural  por Delegación Política Política </vt:lpstr>
      <vt:lpstr>ÁLVARO OBREGÓN </vt:lpstr>
      <vt:lpstr>AZCAPOTZALCO</vt:lpstr>
      <vt:lpstr>BENITO JUÁREZ </vt:lpstr>
      <vt:lpstr>COYOACÁN</vt:lpstr>
      <vt:lpstr>CUAJIMALPA</vt:lpstr>
      <vt:lpstr>CUAUHTÉMOC</vt:lpstr>
      <vt:lpstr>GUSTAVO A. MADERO</vt:lpstr>
      <vt:lpstr>IZTACALCO</vt:lpstr>
      <vt:lpstr>IZTAPALAPA</vt:lpstr>
      <vt:lpstr>MAGDALENA CONTRERAS</vt:lpstr>
      <vt:lpstr>MIGUEL HIDALGO</vt:lpstr>
      <vt:lpstr>MILPA ALTA</vt:lpstr>
      <vt:lpstr>TLÁHUAC</vt:lpstr>
      <vt:lpstr>TLALPAN</vt:lpstr>
      <vt:lpstr>VENUSTIANO CARRANZA</vt:lpstr>
      <vt:lpstr>XOCHIMILCO</vt:lpstr>
      <vt:lpstr>Conclusiones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Alineación con el Programa de Fomento y Desarrollo Cultural   2014-2018</dc:title>
  <dc:creator>Nora Morett Sánchez</dc:creator>
  <cp:lastModifiedBy>servicio social</cp:lastModifiedBy>
  <cp:revision>18</cp:revision>
  <dcterms:modified xsi:type="dcterms:W3CDTF">2016-10-31T19:31:00Z</dcterms:modified>
</cp:coreProperties>
</file>