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75" r:id="rId3"/>
    <p:sldId id="270" r:id="rId4"/>
    <p:sldId id="271" r:id="rId5"/>
    <p:sldId id="276" r:id="rId6"/>
    <p:sldId id="272" r:id="rId7"/>
    <p:sldId id="257" r:id="rId8"/>
    <p:sldId id="267" r:id="rId9"/>
    <p:sldId id="259" r:id="rId10"/>
    <p:sldId id="260" r:id="rId11"/>
    <p:sldId id="261" r:id="rId12"/>
    <p:sldId id="262" r:id="rId13"/>
    <p:sldId id="269" r:id="rId14"/>
    <p:sldId id="264" r:id="rId15"/>
    <p:sldId id="273" r:id="rId16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0C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AF42C-B3C9-1840-BA61-8163E1DEEF7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F31AE-E2EA-7540-82C5-11920CFE31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2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F31AE-E2EA-7540-82C5-11920CFE31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7A39-5FE9-4124-9A3E-3D71C14A24F6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4FB-97F6-495B-92B7-63AA9610E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376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7A39-5FE9-4124-9A3E-3D71C14A24F6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4FB-97F6-495B-92B7-63AA9610E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6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7A39-5FE9-4124-9A3E-3D71C14A24F6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4FB-97F6-495B-92B7-63AA9610E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066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7A39-5FE9-4124-9A3E-3D71C14A24F6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4FB-97F6-495B-92B7-63AA9610E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229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7A39-5FE9-4124-9A3E-3D71C14A24F6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4FB-97F6-495B-92B7-63AA9610E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29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7A39-5FE9-4124-9A3E-3D71C14A24F6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4FB-97F6-495B-92B7-63AA9610E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756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7A39-5FE9-4124-9A3E-3D71C14A24F6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4FB-97F6-495B-92B7-63AA9610E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67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7A39-5FE9-4124-9A3E-3D71C14A24F6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4FB-97F6-495B-92B7-63AA9610E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14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7A39-5FE9-4124-9A3E-3D71C14A24F6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4FB-97F6-495B-92B7-63AA9610E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42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7A39-5FE9-4124-9A3E-3D71C14A24F6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4FB-97F6-495B-92B7-63AA9610E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27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7A39-5FE9-4124-9A3E-3D71C14A24F6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B4FB-97F6-495B-92B7-63AA9610E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33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97A39-5FE9-4124-9A3E-3D71C14A24F6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0B4FB-97F6-495B-92B7-63AA9610E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27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16225"/>
            <a:ext cx="8229600" cy="211683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s-MX" sz="16000" b="1" dirty="0">
                <a:solidFill>
                  <a:srgbClr val="FB0C87"/>
                </a:solidFill>
                <a:latin typeface="Arial"/>
                <a:cs typeface="Arial"/>
              </a:rPr>
              <a:t>Delegaciones Políticas</a:t>
            </a:r>
          </a:p>
          <a:p>
            <a:pPr marL="0" indent="0" algn="ctr">
              <a:buNone/>
            </a:pPr>
            <a:endParaRPr lang="es-MX" sz="14000" b="1" dirty="0">
              <a:latin typeface="Arial"/>
              <a:cs typeface="Arial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s-MX" sz="1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Cultura</a:t>
            </a:r>
            <a:br>
              <a:rPr lang="es-MX" sz="1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</a:br>
            <a:r>
              <a:rPr lang="es-MX" sz="10000" dirty="0">
                <a:latin typeface="Arial"/>
                <a:cs typeface="Arial"/>
              </a:rPr>
              <a:t>Balance 2016</a:t>
            </a:r>
          </a:p>
        </p:txBody>
      </p:sp>
      <p:pic>
        <p:nvPicPr>
          <p:cNvPr id="4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145" y="4293096"/>
            <a:ext cx="2405983" cy="57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98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124744"/>
            <a:ext cx="72624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b="1" dirty="0">
                <a:solidFill>
                  <a:srgbClr val="FB0C87"/>
                </a:solidFill>
                <a:latin typeface="Arial"/>
                <a:cs typeface="Arial"/>
              </a:rPr>
              <a:t>EJE 3. SOSTENIBILIDAD DE LA CULTURA.</a:t>
            </a:r>
          </a:p>
          <a:p>
            <a:pPr algn="just"/>
            <a:r>
              <a:rPr lang="es-ES_tradnl" sz="1800" dirty="0">
                <a:latin typeface="Arial"/>
                <a:cs typeface="Arial"/>
              </a:rPr>
              <a:t>De acuerdo a la información consultada sólo dos demarcaciones (Coyoacán y Xochimilco), que representa el 12% del total, trabajan en este aspecto.</a:t>
            </a:r>
          </a:p>
          <a:p>
            <a:pPr algn="just"/>
            <a:endParaRPr lang="es-MX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MX" sz="2000" b="1" dirty="0">
                <a:solidFill>
                  <a:srgbClr val="FB0C87"/>
                </a:solidFill>
                <a:latin typeface="Arial"/>
                <a:cs typeface="Arial"/>
              </a:rPr>
              <a:t>EJE 4. ACCESO Y PARTICIPACIÓN A BIENES Y SERVICIOS CULTURALES.</a:t>
            </a:r>
          </a:p>
          <a:p>
            <a:pPr algn="just"/>
            <a:r>
              <a:rPr lang="es-ES_tradnl" sz="1800" dirty="0">
                <a:latin typeface="Arial"/>
                <a:cs typeface="Arial"/>
              </a:rPr>
              <a:t>En los documentos revisados se encontró que todas las delegaciones políticas, es decir el </a:t>
            </a:r>
            <a:r>
              <a:rPr lang="es-ES_tradnl" sz="1800" b="1" dirty="0">
                <a:latin typeface="Arial"/>
                <a:cs typeface="Arial"/>
              </a:rPr>
              <a:t>100%</a:t>
            </a:r>
            <a:r>
              <a:rPr lang="es-ES_tradnl" sz="1800" dirty="0">
                <a:latin typeface="Arial"/>
                <a:cs typeface="Arial"/>
              </a:rPr>
              <a:t> tienen la alineación con este eje de política cultural.</a:t>
            </a:r>
            <a:endParaRPr lang="es-MX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s-MX" b="1" dirty="0"/>
          </a:p>
          <a:p>
            <a:pPr marL="0" indent="0" algn="just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236192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052736"/>
            <a:ext cx="7262464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sz="2000" b="1" dirty="0">
                <a:solidFill>
                  <a:srgbClr val="FB0C87"/>
                </a:solidFill>
                <a:latin typeface="Arial"/>
                <a:cs typeface="Arial"/>
              </a:rPr>
              <a:t>EJE 5. PRESERVACIÓN Y DIFUSIÓN DEL PATRIMONIO CULTURAL Y NATURAL</a:t>
            </a:r>
            <a:r>
              <a:rPr lang="es-MX" sz="2000" b="1" dirty="0">
                <a:solidFill>
                  <a:srgbClr val="FB0C87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s-MX" sz="2000" b="1" dirty="0">
              <a:solidFill>
                <a:srgbClr val="FB0C87"/>
              </a:solidFill>
              <a:latin typeface="Arial"/>
              <a:cs typeface="Arial"/>
            </a:endParaRPr>
          </a:p>
          <a:p>
            <a:pPr algn="just"/>
            <a:r>
              <a:rPr lang="es-ES_tradnl" sz="1800" dirty="0">
                <a:latin typeface="Arial"/>
                <a:cs typeface="Arial"/>
              </a:rPr>
              <a:t>13 delegaciones (Azcapotzalco, Benito Juárez, Coyoacán, Cuajimalpa, Cuauhtémoc, Iztacalco, Iztapalapa, Milpa Alta, Tláhuac, Tlalpan, Venustiano Carranza y Xochimilco), es decir </a:t>
            </a:r>
            <a:r>
              <a:rPr lang="es-ES_tradnl" sz="1800" b="1" dirty="0">
                <a:latin typeface="Arial"/>
                <a:cs typeface="Arial"/>
              </a:rPr>
              <a:t>81%</a:t>
            </a:r>
            <a:r>
              <a:rPr lang="es-ES_tradnl" sz="1800" dirty="0">
                <a:latin typeface="Arial"/>
                <a:cs typeface="Arial"/>
              </a:rPr>
              <a:t> impulsan acciones con la difusión, preservación, conservación y puesta en valor del patrimonio cultural tangible e intangible.</a:t>
            </a:r>
          </a:p>
          <a:p>
            <a:pPr algn="just"/>
            <a:endParaRPr lang="es-MX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s-ES_tradnl" sz="2000" b="1" dirty="0">
                <a:solidFill>
                  <a:srgbClr val="FB0C87"/>
                </a:solidFill>
                <a:latin typeface="Arial"/>
                <a:cs typeface="Arial"/>
              </a:rPr>
              <a:t>EJE 6. GOBERNANZA Y COOPERACIÓN CULTURAL</a:t>
            </a:r>
            <a:r>
              <a:rPr lang="es-MX" sz="2000" b="1" dirty="0">
                <a:solidFill>
                  <a:srgbClr val="FB0C87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s-MX" sz="2000" b="1" dirty="0">
              <a:solidFill>
                <a:srgbClr val="FB0C87"/>
              </a:solidFill>
              <a:latin typeface="Arial"/>
              <a:cs typeface="Arial"/>
            </a:endParaRPr>
          </a:p>
          <a:p>
            <a:pPr algn="just"/>
            <a:r>
              <a:rPr lang="es-ES_tradnl" sz="1800" dirty="0">
                <a:latin typeface="Arial"/>
                <a:cs typeface="Arial"/>
              </a:rPr>
              <a:t>La información disponible no fue suficiente para conocer sí las delegaciones orientan su política cultural hacia la gobernanza, aunque resulta obvio que es un requisito indispensable para trabajar con las dependencias y los distintos actores sociales de manera corresponsable para alcanzar los objetivos propuestos.</a:t>
            </a:r>
            <a:endParaRPr lang="es-MX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s-MX" sz="2400" b="1" dirty="0">
              <a:latin typeface="Arial"/>
              <a:cs typeface="Arial"/>
            </a:endParaRPr>
          </a:p>
          <a:p>
            <a:pPr marL="0" indent="0" algn="just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32610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196752"/>
            <a:ext cx="7427168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000" b="1" dirty="0">
                <a:solidFill>
                  <a:srgbClr val="FB0C87"/>
                </a:solidFill>
                <a:latin typeface="Arial"/>
                <a:cs typeface="Arial"/>
              </a:rPr>
              <a:t>EJE 7. INFORMACIÓN Y COMUNICACIÓN CULTURAL</a:t>
            </a:r>
            <a:r>
              <a:rPr lang="es-MX" sz="2000" b="1" dirty="0">
                <a:solidFill>
                  <a:srgbClr val="FB0C87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s-MX" sz="2000" b="1" dirty="0">
              <a:solidFill>
                <a:srgbClr val="FB0C87"/>
              </a:solidFill>
              <a:latin typeface="Arial"/>
              <a:cs typeface="Arial"/>
            </a:endParaRPr>
          </a:p>
          <a:p>
            <a:pPr algn="just"/>
            <a:r>
              <a:rPr lang="es-ES_tradnl" sz="1800" dirty="0">
                <a:latin typeface="Arial"/>
                <a:cs typeface="Arial"/>
              </a:rPr>
              <a:t>Cuatro  demarcaciones de la Ciudad de México que corresponden al </a:t>
            </a:r>
            <a:r>
              <a:rPr lang="es-ES_tradnl" sz="1800" b="1" dirty="0">
                <a:latin typeface="Arial"/>
                <a:cs typeface="Arial"/>
              </a:rPr>
              <a:t>25%</a:t>
            </a:r>
            <a:r>
              <a:rPr lang="es-ES_tradnl" sz="1800" dirty="0">
                <a:latin typeface="Arial"/>
                <a:cs typeface="Arial"/>
              </a:rPr>
              <a:t> de toda (Cuauhtémoc, Iztacalco, Milpa Alta y Tlalpan), atienden este eje de política cultural. Sin embargo, es importante resaltar el gran interés que existió de todas las delegaciones política para incorporarse a la Cartelera Cultural Colaborativa y de esta manera contar con este instrumento que permitirá que las y los ciudadanos estén informados de la amplia oferta cultural que existe en la CDMX. </a:t>
            </a:r>
            <a:endParaRPr lang="es-MX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s-MX" sz="1800" b="1" dirty="0">
              <a:latin typeface="Arial"/>
              <a:cs typeface="Arial"/>
            </a:endParaRPr>
          </a:p>
          <a:p>
            <a:pPr marL="0" indent="0" algn="just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206213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59842"/>
            <a:ext cx="8229600" cy="796950"/>
          </a:xfrm>
        </p:spPr>
        <p:txBody>
          <a:bodyPr>
            <a:noAutofit/>
          </a:bodyPr>
          <a:lstStyle/>
          <a:p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DELEGACIONES POLÍTICAS / SECRETARÍA DE CULTURA</a:t>
            </a:r>
            <a:b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</a:br>
            <a:r>
              <a:rPr lang="es-MX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ALINEACIÓN</a:t>
            </a:r>
            <a:endParaRPr lang="es-MX" sz="18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853217"/>
              </p:ext>
            </p:extLst>
          </p:nvPr>
        </p:nvGraphicFramePr>
        <p:xfrm>
          <a:off x="1973391" y="1911087"/>
          <a:ext cx="5190898" cy="308588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50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4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_tradnl" sz="1800" dirty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No. de Delegaciones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_tradnl" sz="1800" dirty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Porcentaje</a:t>
                      </a:r>
                      <a:endParaRPr lang="es-MX" sz="18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_tradnl" sz="1800" dirty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No. de Ejes Política Cultural</a:t>
                      </a:r>
                      <a:endParaRPr lang="es-MX" sz="1800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4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7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44%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4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31%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4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25%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4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16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100%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0355" marR="60355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786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557808"/>
            <a:ext cx="7416824" cy="1143000"/>
          </a:xfrm>
        </p:spPr>
        <p:txBody>
          <a:bodyPr>
            <a:noAutofit/>
          </a:bodyPr>
          <a:lstStyle/>
          <a:p>
            <a:pPr algn="l"/>
            <a:r>
              <a:rPr lang="es-MX" sz="2000" b="1" dirty="0">
                <a:solidFill>
                  <a:srgbClr val="FB0C87"/>
                </a:solidFill>
                <a:latin typeface="Arial"/>
                <a:cs typeface="Arial"/>
              </a:rPr>
              <a:t>DELEGACIONES POLÍTICAS / SECRETARÍA DE CULTURA</a:t>
            </a:r>
            <a:br>
              <a:rPr lang="es-MX" sz="2000" b="1" dirty="0">
                <a:solidFill>
                  <a:srgbClr val="FB0C87"/>
                </a:solidFill>
                <a:latin typeface="Arial"/>
                <a:cs typeface="Arial"/>
              </a:rPr>
            </a:br>
            <a:r>
              <a:rPr lang="es-MX" sz="2000" b="1" dirty="0">
                <a:solidFill>
                  <a:srgbClr val="FB0C87"/>
                </a:solidFill>
                <a:latin typeface="Arial"/>
                <a:cs typeface="Arial"/>
              </a:rPr>
              <a:t>ALINEACIÓN</a:t>
            </a:r>
            <a:endParaRPr lang="es-MX" sz="2000" dirty="0">
              <a:solidFill>
                <a:srgbClr val="FB0C87"/>
              </a:solidFill>
              <a:latin typeface="Arial"/>
              <a:cs typeface="Arial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556792"/>
            <a:ext cx="7488832" cy="41044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1600" dirty="0">
                <a:latin typeface="Arial"/>
                <a:cs typeface="Arial"/>
              </a:rPr>
              <a:t>En conjunto de las dieciséis delegaciones se tiene lo siguiente:</a:t>
            </a:r>
          </a:p>
          <a:p>
            <a:pPr marL="0" indent="0" algn="just">
              <a:buNone/>
            </a:pPr>
            <a:endParaRPr lang="es-ES_tradnl" sz="1600" dirty="0">
              <a:latin typeface="Arial"/>
              <a:cs typeface="Arial"/>
            </a:endParaRPr>
          </a:p>
          <a:p>
            <a:pPr algn="just"/>
            <a:r>
              <a:rPr lang="es-ES_tradnl" sz="1600" dirty="0">
                <a:latin typeface="Arial"/>
                <a:cs typeface="Arial"/>
              </a:rPr>
              <a:t>Siete demarcaciones (Álvaro Obregón, Benito Juárez, Cuajimalpa, Gustavo A. Madero, Magdalena Contreras, Miguel Hidalgo y Tláhuac), que representan el 44% del total sólo tienen alineación con </a:t>
            </a:r>
            <a:r>
              <a:rPr lang="es-ES_tradnl" sz="1600" b="1" dirty="0">
                <a:latin typeface="Arial"/>
                <a:cs typeface="Arial"/>
              </a:rPr>
              <a:t>dos </a:t>
            </a:r>
            <a:r>
              <a:rPr lang="es-ES_tradnl" sz="1600" dirty="0">
                <a:latin typeface="Arial"/>
                <a:cs typeface="Arial"/>
              </a:rPr>
              <a:t>ejes. </a:t>
            </a:r>
          </a:p>
          <a:p>
            <a:pPr algn="just"/>
            <a:r>
              <a:rPr lang="es-ES_tradnl" sz="1600" dirty="0">
                <a:latin typeface="Arial"/>
                <a:cs typeface="Arial"/>
              </a:rPr>
              <a:t>Cinco</a:t>
            </a:r>
            <a:r>
              <a:rPr lang="es-ES_tradnl" sz="1600" b="1" dirty="0">
                <a:latin typeface="Arial"/>
                <a:cs typeface="Arial"/>
              </a:rPr>
              <a:t> </a:t>
            </a:r>
            <a:r>
              <a:rPr lang="es-ES_tradnl" sz="1600" dirty="0">
                <a:latin typeface="Arial"/>
                <a:cs typeface="Arial"/>
              </a:rPr>
              <a:t>delegaciones políticas (Coyoacán, Cuauhtémoc, Iztacalco, Iztapalapa y Tlalpan) que constituyen el 31% del total su alineación se vincula con </a:t>
            </a:r>
            <a:r>
              <a:rPr lang="es-ES_tradnl" sz="1600" b="1" dirty="0">
                <a:latin typeface="Arial"/>
                <a:cs typeface="Arial"/>
              </a:rPr>
              <a:t>cuatro</a:t>
            </a:r>
            <a:r>
              <a:rPr lang="es-ES_tradnl" sz="1600" dirty="0">
                <a:latin typeface="Arial"/>
                <a:cs typeface="Arial"/>
              </a:rPr>
              <a:t> ejes de la política cultural de la </a:t>
            </a:r>
            <a:r>
              <a:rPr lang="es-ES_tradnl" sz="1600" dirty="0" err="1">
                <a:latin typeface="Arial"/>
                <a:cs typeface="Arial"/>
              </a:rPr>
              <a:t>Secult</a:t>
            </a:r>
            <a:r>
              <a:rPr lang="es-ES_tradnl" sz="1600" dirty="0">
                <a:latin typeface="Arial"/>
                <a:cs typeface="Arial"/>
              </a:rPr>
              <a:t>.</a:t>
            </a:r>
          </a:p>
          <a:p>
            <a:pPr algn="just"/>
            <a:r>
              <a:rPr lang="es-ES_tradnl" sz="1600" dirty="0">
                <a:latin typeface="Arial"/>
                <a:cs typeface="Arial"/>
              </a:rPr>
              <a:t>Cuatro delegaciones (Azcapotzalco, Milpa Alta, Venustiano Carranza y Xochimilco), que corresponden al 25% del total están alineadas con </a:t>
            </a:r>
            <a:r>
              <a:rPr lang="es-ES_tradnl" sz="1600" b="1" dirty="0">
                <a:latin typeface="Arial"/>
                <a:cs typeface="Arial"/>
              </a:rPr>
              <a:t>tres</a:t>
            </a:r>
            <a:r>
              <a:rPr lang="es-ES_tradnl" sz="1600" dirty="0">
                <a:latin typeface="Arial"/>
                <a:cs typeface="Arial"/>
              </a:rPr>
              <a:t> ejes. </a:t>
            </a:r>
          </a:p>
          <a:p>
            <a:pPr algn="just"/>
            <a:r>
              <a:rPr lang="es-ES_tradnl" sz="1600" dirty="0">
                <a:latin typeface="Arial"/>
                <a:cs typeface="Arial"/>
              </a:rPr>
              <a:t>Por lo tanto, en el análisis de la información no se encontró ninguna  delegación que en su programa o acciones culturales tenga la alineación con los siete ejes, el número máximo como se puede advertir es con cuatro.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884402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6864" cy="432048"/>
          </a:xfrm>
        </p:spPr>
        <p:txBody>
          <a:bodyPr>
            <a:normAutofit/>
          </a:bodyPr>
          <a:lstStyle/>
          <a:p>
            <a:pPr algn="l"/>
            <a:r>
              <a:rPr lang="es-MX" sz="2000" b="1" dirty="0">
                <a:solidFill>
                  <a:srgbClr val="FB0C87"/>
                </a:solidFill>
                <a:latin typeface="Arial"/>
                <a:cs typeface="Arial"/>
              </a:rPr>
              <a:t>III. AGENDA CULTURAL 2017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484784"/>
            <a:ext cx="7776864" cy="4176464"/>
          </a:xfrm>
        </p:spPr>
        <p:txBody>
          <a:bodyPr>
            <a:noAutofit/>
          </a:bodyPr>
          <a:lstStyle/>
          <a:p>
            <a:pPr algn="just"/>
            <a:endParaRPr lang="es-MX" sz="1600" b="1" dirty="0">
              <a:latin typeface="Arial"/>
              <a:cs typeface="Arial"/>
            </a:endParaRPr>
          </a:p>
          <a:p>
            <a:pPr algn="just"/>
            <a:r>
              <a:rPr lang="es-MX" sz="1600" b="1" dirty="0">
                <a:latin typeface="Arial"/>
                <a:cs typeface="Arial"/>
              </a:rPr>
              <a:t>Análisis de las Casas de Cultura</a:t>
            </a:r>
            <a:r>
              <a:rPr lang="es-MX" sz="1600" dirty="0">
                <a:latin typeface="Arial"/>
                <a:cs typeface="Arial"/>
              </a:rPr>
              <a:t>: presencia comunitaria, actividades culturales extramuros, ampliar su cobertura, repensar su funcionamiento.</a:t>
            </a:r>
          </a:p>
          <a:p>
            <a:pPr algn="just"/>
            <a:r>
              <a:rPr lang="es-MX" sz="1600" b="1" dirty="0">
                <a:latin typeface="Arial"/>
                <a:cs typeface="Arial"/>
              </a:rPr>
              <a:t>Desarrollo Cultural Comunitario</a:t>
            </a:r>
            <a:r>
              <a:rPr lang="es-MX" sz="1600" dirty="0">
                <a:latin typeface="Arial"/>
                <a:cs typeface="Arial"/>
              </a:rPr>
              <a:t>: Creación de Redes Culturales; atención a poblaciones específicas (niñas y niños y adultos mayores);  intercambio de experiencias entre Delegaciones y Secretaría de Cultura; crear vínculos y criterios para la relación con colectivos y artistas de las demarcaciones.</a:t>
            </a:r>
          </a:p>
          <a:p>
            <a:pPr algn="just"/>
            <a:r>
              <a:rPr lang="es-MX" sz="1600" b="1" dirty="0">
                <a:latin typeface="Arial"/>
                <a:cs typeface="Arial"/>
              </a:rPr>
              <a:t>Fomento a la Lectura</a:t>
            </a:r>
            <a:r>
              <a:rPr lang="es-MX" sz="1600" dirty="0">
                <a:latin typeface="Arial"/>
                <a:cs typeface="Arial"/>
              </a:rPr>
              <a:t>. Instalar mesa de trabajo para socializar experiencias y buscar financiamientos.</a:t>
            </a:r>
          </a:p>
          <a:p>
            <a:pPr algn="just"/>
            <a:r>
              <a:rPr lang="es-MX" sz="1600" b="1" dirty="0">
                <a:latin typeface="Arial"/>
                <a:cs typeface="Arial"/>
              </a:rPr>
              <a:t>Acceso a bienes y servicios culturales</a:t>
            </a:r>
            <a:r>
              <a:rPr lang="es-MX" sz="1600" dirty="0">
                <a:latin typeface="Arial"/>
                <a:cs typeface="Arial"/>
              </a:rPr>
              <a:t>: Circuitos de Museos; Circuitos de Artes Plásticas; Encuentros de Artes Escénicas (16 delegaciones); Programa de Danza; Recuperación espacios públicos; cooperación en producción y eventos masivos, entre otros.</a:t>
            </a:r>
          </a:p>
          <a:p>
            <a:pPr algn="just"/>
            <a:r>
              <a:rPr lang="es-MX" sz="1600" b="1" dirty="0">
                <a:latin typeface="Arial"/>
                <a:cs typeface="Arial"/>
              </a:rPr>
              <a:t>Seminario de Agenda 21 de la Cultura</a:t>
            </a:r>
            <a:r>
              <a:rPr lang="es-MX" sz="1600" dirty="0">
                <a:latin typeface="Arial"/>
                <a:cs typeface="Arial"/>
              </a:rPr>
              <a:t>: Continuar con las reuniones para alinear las políticas culturales de la CDMX.</a:t>
            </a:r>
          </a:p>
        </p:txBody>
      </p:sp>
    </p:spTree>
    <p:extLst>
      <p:ext uri="{BB962C8B-B14F-4D97-AF65-F5344CB8AC3E}">
        <p14:creationId xmlns:p14="http://schemas.microsoft.com/office/powerpoint/2010/main" val="410728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8062664" cy="720080"/>
          </a:xfrm>
        </p:spPr>
        <p:txBody>
          <a:bodyPr>
            <a:noAutofit/>
          </a:bodyPr>
          <a:lstStyle/>
          <a:p>
            <a:pPr algn="l"/>
            <a:r>
              <a:rPr lang="es-ES_tradnl" sz="2500" b="1" dirty="0">
                <a:solidFill>
                  <a:srgbClr val="FB0C87"/>
                </a:solidFill>
                <a:latin typeface="Arial"/>
                <a:cs typeface="Arial"/>
              </a:rPr>
              <a:t>I. ÁREAS DE OPORTUNIDAD</a:t>
            </a:r>
            <a:endParaRPr lang="es-MX" sz="2500" b="1" dirty="0">
              <a:solidFill>
                <a:srgbClr val="FB0C87"/>
              </a:solidFill>
              <a:latin typeface="Arial"/>
              <a:cs typeface="Arial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4104456"/>
          </a:xfrm>
        </p:spPr>
        <p:txBody>
          <a:bodyPr>
            <a:normAutofit/>
          </a:bodyPr>
          <a:lstStyle/>
          <a:p>
            <a:pPr algn="just"/>
            <a:r>
              <a:rPr lang="es-ES_tradnl" sz="1800" dirty="0">
                <a:solidFill>
                  <a:schemeClr val="tx1"/>
                </a:solidFill>
                <a:latin typeface="Arial"/>
                <a:cs typeface="Arial"/>
              </a:rPr>
              <a:t>La Secretaría de Cultura comprometida con el ejercicio pleno de los derechos culturales de los habitantes de la CDMX y acorde con los siete Ejes de su Política Cultural, trabajó a lo largo del año con las 16 Delegaciones Políticas de manera colaborativa y corresponsable: </a:t>
            </a:r>
          </a:p>
          <a:p>
            <a:pPr algn="just"/>
            <a:endParaRPr lang="es-ES_tradnl"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tx1"/>
                </a:solidFill>
                <a:latin typeface="Arial"/>
                <a:cs typeface="Arial"/>
              </a:rPr>
              <a:t>4 Sesiones Plenarias. Asistencia promedio 15 delegaciones.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_tradnl" sz="1800" dirty="0">
                <a:solidFill>
                  <a:schemeClr val="tx1"/>
                </a:solidFill>
                <a:latin typeface="Arial"/>
                <a:cs typeface="Arial"/>
              </a:rPr>
              <a:t>4 Seminarios de Agenda 21 de la Cultura. Asistencia promedio 14 áreas de Cultura Delegacionales.</a:t>
            </a:r>
          </a:p>
          <a:p>
            <a:pPr algn="just"/>
            <a:endParaRPr lang="es-ES_tradnl"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r>
              <a:rPr lang="es-ES_tradnl" sz="1800" dirty="0">
                <a:solidFill>
                  <a:schemeClr val="tx1"/>
                </a:solidFill>
                <a:latin typeface="Arial"/>
                <a:cs typeface="Arial"/>
              </a:rPr>
              <a:t>Cada demarcación se sumó a distintos programas y proyectos que se impulsaron en el territorio, lo que significó una importante </a:t>
            </a:r>
            <a:r>
              <a:rPr lang="es-ES_tradnl" sz="1800" b="1" dirty="0">
                <a:solidFill>
                  <a:schemeClr val="tx1"/>
                </a:solidFill>
                <a:latin typeface="Arial"/>
                <a:cs typeface="Arial"/>
              </a:rPr>
              <a:t>Área de Oportunidades</a:t>
            </a:r>
            <a:r>
              <a:rPr lang="es-ES_tradnl" sz="18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 algn="just"/>
            <a:endParaRPr lang="es-MX" sz="1800" dirty="0">
              <a:solidFill>
                <a:schemeClr val="tx1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101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557808"/>
            <a:ext cx="7859216" cy="1143000"/>
          </a:xfrm>
        </p:spPr>
        <p:txBody>
          <a:bodyPr>
            <a:noAutofit/>
          </a:bodyPr>
          <a:lstStyle/>
          <a:p>
            <a:pPr algn="l"/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PROGRAMAS Y PROYECTOS EN COLABORACIÓN</a:t>
            </a:r>
            <a:b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CON DELEGACIONES POLÍTICAS</a:t>
            </a: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807298"/>
              </p:ext>
            </p:extLst>
          </p:nvPr>
        </p:nvGraphicFramePr>
        <p:xfrm>
          <a:off x="683568" y="1628800"/>
          <a:ext cx="7848871" cy="3596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19">
                  <a:extLst>
                    <a:ext uri="{9D8B030D-6E8A-4147-A177-3AD203B41FA5}">
                      <a16:colId xmlns:a16="http://schemas.microsoft.com/office/drawing/2014/main" val="309879787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12625314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36510227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056517904"/>
                    </a:ext>
                  </a:extLst>
                </a:gridCol>
              </a:tblGrid>
              <a:tr h="499472">
                <a:tc>
                  <a:txBody>
                    <a:bodyPr/>
                    <a:lstStyle/>
                    <a:p>
                      <a:pPr marL="720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500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720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No.</a:t>
                      </a:r>
                      <a:r>
                        <a:rPr lang="es-ES_tradnl" sz="1100" baseline="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s-ES_tradnl" sz="11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Proyecto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72000" marR="72000" marT="4680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500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Nombre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4680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_tradnl" sz="500" b="0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Número de Delegaciones</a:t>
                      </a:r>
                      <a:endParaRPr lang="es-MX" sz="900" b="0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I Plenaria</a:t>
                      </a:r>
                      <a:endParaRPr lang="es-MX" sz="9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500" b="0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800" b="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Número de Delegaciones</a:t>
                      </a:r>
                      <a:endParaRPr lang="es-MX" sz="800" b="0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800" b="0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III Plenaria </a:t>
                      </a:r>
                      <a:endParaRPr lang="es-MX" sz="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238475"/>
                  </a:ext>
                </a:extLst>
              </a:tr>
              <a:tr h="276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1. 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72000" marT="46800" marB="0" anchorCtr="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Orquestas Juveniles y Coros de la Ciudad de México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9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13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315057"/>
                  </a:ext>
                </a:extLst>
              </a:tr>
              <a:tr h="440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2. 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72000" marT="46800" marB="0" anchorCtr="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Programa de Estímulos para el Desarrollo Cultural Comunitario delegacional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10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2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094749"/>
                  </a:ext>
                </a:extLst>
              </a:tr>
              <a:tr h="276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3. 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72000" marT="46800" marB="0" anchorCtr="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Emprendimientos y empresas culturales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7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0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88141"/>
                  </a:ext>
                </a:extLst>
              </a:tr>
              <a:tr h="276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4. 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72000" marT="46800" marB="0" anchorCtr="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Teatro en plazas públicas: Teatro en tu barrio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11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16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076454"/>
                  </a:ext>
                </a:extLst>
              </a:tr>
              <a:tr h="276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5. 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72000" marT="46800" marB="0" anchorCtr="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Escenarios Vivos en tu Ciudad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8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16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713912"/>
                  </a:ext>
                </a:extLst>
              </a:tr>
              <a:tr h="440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6. 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72000" marT="46800" marB="0" anchorCtr="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Orquesta Filarmónica de la Ciudad de México. Promoción artística en sedes externas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9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4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053990"/>
                  </a:ext>
                </a:extLst>
              </a:tr>
              <a:tr h="276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7. 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72000" marT="46800" marB="0" anchorCtr="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Galerías Abiertas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2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0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254912"/>
                  </a:ext>
                </a:extLst>
              </a:tr>
              <a:tr h="276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8. 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72000" marT="46800" marB="0" anchorCtr="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Promover, difundir y proyectas cine mexicano…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11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8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692399"/>
                  </a:ext>
                </a:extLst>
              </a:tr>
              <a:tr h="276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9. 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72000" marT="46800" marB="0" anchorCtr="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Guardianes del Patrimonio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3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08341"/>
                  </a:ext>
                </a:extLst>
              </a:tr>
              <a:tr h="276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10. 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72000" marT="46800" marB="0" anchorCtr="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Cartelera Cultural CDMX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8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s-MX" sz="12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677907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086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490317"/>
              </p:ext>
            </p:extLst>
          </p:nvPr>
        </p:nvGraphicFramePr>
        <p:xfrm>
          <a:off x="539552" y="352639"/>
          <a:ext cx="7848872" cy="5720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4760">
                  <a:extLst>
                    <a:ext uri="{9D8B030D-6E8A-4147-A177-3AD203B41FA5}">
                      <a16:colId xmlns:a16="http://schemas.microsoft.com/office/drawing/2014/main" val="2811500275"/>
                    </a:ext>
                  </a:extLst>
                </a:gridCol>
                <a:gridCol w="3974112">
                  <a:extLst>
                    <a:ext uri="{9D8B030D-6E8A-4147-A177-3AD203B41FA5}">
                      <a16:colId xmlns:a16="http://schemas.microsoft.com/office/drawing/2014/main" val="2537685492"/>
                    </a:ext>
                  </a:extLst>
                </a:gridCol>
              </a:tblGrid>
              <a:tr h="90812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endParaRPr lang="es-ES_tradnl" sz="5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es-ES_tradnl" sz="2000" b="1" dirty="0">
                          <a:effectLst/>
                          <a:latin typeface="Arial"/>
                          <a:cs typeface="Arial"/>
                        </a:rPr>
                        <a:t>SÍNTESIS</a:t>
                      </a:r>
                      <a:endParaRPr lang="es-MX" sz="2000" b="1" dirty="0">
                        <a:effectLst/>
                        <a:latin typeface="Arial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es-ES_tradnl" sz="2000" b="1" dirty="0">
                          <a:effectLst/>
                          <a:latin typeface="Arial"/>
                          <a:cs typeface="Arial"/>
                        </a:rPr>
                        <a:t>VALORACIÓN DEL</a:t>
                      </a:r>
                      <a:r>
                        <a:rPr lang="es-ES_tradnl" sz="2000" b="1" baseline="0" dirty="0">
                          <a:effectLst/>
                          <a:latin typeface="Arial"/>
                          <a:cs typeface="Arial"/>
                        </a:rPr>
                        <a:t> TRABAJO CORRESPONSABLE - SECRETARÍA DE CULTURA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endParaRPr lang="es-MX" sz="5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643084"/>
                  </a:ext>
                </a:extLst>
              </a:tr>
              <a:tr h="329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endParaRPr lang="es-ES_tradnl" sz="500" b="1" dirty="0">
                        <a:effectLst/>
                        <a:latin typeface="Arial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es-ES_tradn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Fortalezas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endParaRPr lang="es-MX" sz="500" b="1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44450" marR="444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endParaRPr lang="es-ES_tradnl" sz="500" b="1" dirty="0">
                        <a:effectLst/>
                        <a:latin typeface="Arial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es-ES_tradnl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Debilidades</a:t>
                      </a:r>
                      <a:endParaRPr lang="es-MX" sz="14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44450" marR="444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43031"/>
                  </a:ext>
                </a:extLst>
              </a:tr>
              <a:tr h="428746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000500" algn="l"/>
                        </a:tabLst>
                      </a:pPr>
                      <a:endParaRPr lang="es-ES_tradnl" sz="11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Compartir responsabilidades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Delegaciones con muy buena relación, existe preocupación por la cultura.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Se cuenta con infraestructura cultural.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Interés por profesionalizar a la comunidad artística de su demarcación.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Perfil cultural de los funcionarios, así como continuidad en sus puestos.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Trabajo colaborativo en las comunidades.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Rescate de espacios públicos a través de la cultura.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Se tienen canales de comunicación y apoyo técnico.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Espacios públicos y sedes que beneficien a los proyectos.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Facilidades Técnicas.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Buena comunicación que permite un buen manejo de información.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Disposición a participar en los proyectos.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s-MX" sz="13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180000" marR="18000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endParaRPr lang="es-ES_tradnl" sz="14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Presupuesto limitado; así como pocos recursos humanos y técnicos.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Escaso mantenimiento a la infraestructura cultural.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Falta de continuidad en los programas y proyectos, presente en cada cambio de administración.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No se avanza en los compromisos asumidos incumpliendo los acuerdos.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Conflictos internos en las delegaciones que repercuten en los proyectos y propician lentitud administrativa.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  <a:defRPr/>
                      </a:pPr>
                      <a:r>
                        <a:rPr lang="es-ES_tradnl" sz="1300" dirty="0">
                          <a:effectLst/>
                          <a:latin typeface="Arial"/>
                          <a:cs typeface="Arial"/>
                        </a:rPr>
                        <a:t>Algunos casos de poco interés para colaborar con la Secretaría de Cultura.</a:t>
                      </a: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000500" algn="l"/>
                        </a:tabLst>
                      </a:pPr>
                      <a:endParaRPr lang="es-MX" sz="13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000500" algn="l"/>
                        </a:tabLst>
                      </a:pPr>
                      <a:endParaRPr lang="es-MX" sz="13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180000" marR="18000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23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64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91785"/>
              </p:ext>
            </p:extLst>
          </p:nvPr>
        </p:nvGraphicFramePr>
        <p:xfrm>
          <a:off x="467544" y="620688"/>
          <a:ext cx="8141970" cy="464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5570">
                  <a:extLst>
                    <a:ext uri="{9D8B030D-6E8A-4147-A177-3AD203B41FA5}">
                      <a16:colId xmlns:a16="http://schemas.microsoft.com/office/drawing/2014/main" val="2811500275"/>
                    </a:ext>
                  </a:extLst>
                </a:gridCol>
                <a:gridCol w="2846070">
                  <a:extLst>
                    <a:ext uri="{9D8B030D-6E8A-4147-A177-3AD203B41FA5}">
                      <a16:colId xmlns:a16="http://schemas.microsoft.com/office/drawing/2014/main" val="2537685492"/>
                    </a:ext>
                  </a:extLst>
                </a:gridCol>
                <a:gridCol w="2640330">
                  <a:extLst>
                    <a:ext uri="{9D8B030D-6E8A-4147-A177-3AD203B41FA5}">
                      <a16:colId xmlns:a16="http://schemas.microsoft.com/office/drawing/2014/main" val="1088125283"/>
                    </a:ext>
                  </a:extLst>
                </a:gridCol>
              </a:tblGrid>
              <a:tr h="3511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endParaRPr lang="es-ES_tradnl" sz="5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es-ES_tradnl" sz="2000" b="1" dirty="0">
                          <a:effectLst/>
                          <a:latin typeface="Arial"/>
                          <a:cs typeface="Arial"/>
                        </a:rPr>
                        <a:t>SÍNTESIS</a:t>
                      </a:r>
                      <a:endParaRPr lang="es-MX" sz="2000" b="1" dirty="0">
                        <a:effectLst/>
                        <a:latin typeface="Arial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es-ES_tradnl" sz="1600" b="1" dirty="0">
                          <a:effectLst/>
                          <a:latin typeface="Arial"/>
                          <a:cs typeface="Arial"/>
                        </a:rPr>
                        <a:t>VALORACIÓN DEL</a:t>
                      </a:r>
                      <a:r>
                        <a:rPr lang="es-ES_tradnl" sz="1600" b="1" baseline="0" dirty="0">
                          <a:effectLst/>
                          <a:latin typeface="Arial"/>
                          <a:cs typeface="Arial"/>
                        </a:rPr>
                        <a:t> TRABAJO CORRESPONSABLE - SECRETARÍA DE CULTURA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endParaRPr lang="es-MX" sz="5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643084"/>
                  </a:ext>
                </a:extLst>
              </a:tr>
              <a:tr h="390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endParaRPr lang="es-MX" sz="500" b="1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44450" marR="444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es-ES_tradnl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Propuestas</a:t>
                      </a:r>
                      <a:endParaRPr lang="es-MX" sz="18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44450" marR="444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endParaRPr lang="es-ES_tradnl" sz="500" b="1" dirty="0">
                        <a:effectLst/>
                        <a:latin typeface="Arial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endParaRPr lang="es-MX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44450" marR="444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43031"/>
                  </a:ext>
                </a:extLst>
              </a:tr>
              <a:tr h="2524125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600" dirty="0">
                          <a:effectLst/>
                          <a:latin typeface="Arial"/>
                          <a:cs typeface="Arial"/>
                        </a:rPr>
                        <a:t>Firma de convenios, carta responsiva o acuerdos.</a:t>
                      </a:r>
                      <a:endParaRPr lang="es-MX" sz="16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600" dirty="0">
                          <a:effectLst/>
                          <a:latin typeface="Arial"/>
                          <a:cs typeface="Arial"/>
                        </a:rPr>
                        <a:t>Relación sistemática con los responsables de cultura.</a:t>
                      </a:r>
                      <a:endParaRPr lang="es-MX" sz="16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600" dirty="0">
                          <a:effectLst/>
                          <a:latin typeface="Arial"/>
                          <a:cs typeface="Arial"/>
                        </a:rPr>
                        <a:t>Sin importar cambios de personal, la delegación debe mantener su compromiso con los proyectos y acuerdos.</a:t>
                      </a:r>
                      <a:endParaRPr lang="es-MX" sz="16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000500" algn="l"/>
                        </a:tabLst>
                      </a:pPr>
                      <a:endParaRPr lang="es-MX" sz="9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180000" marR="18000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600" dirty="0">
                          <a:effectLst/>
                          <a:latin typeface="Arial"/>
                          <a:cs typeface="Arial"/>
                        </a:rPr>
                        <a:t>Mayor seguimiento y acompañamiento en la construcción del Programa Operativo Anual y la creación de proyectos culturales. </a:t>
                      </a:r>
                      <a:endParaRPr lang="es-MX" sz="16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600" dirty="0">
                          <a:effectLst/>
                          <a:latin typeface="Arial"/>
                          <a:cs typeface="Arial"/>
                        </a:rPr>
                        <a:t>Estrategias de difusión conjunta.</a:t>
                      </a:r>
                      <a:endParaRPr lang="es-MX" sz="16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600" dirty="0">
                          <a:effectLst/>
                          <a:latin typeface="Arial"/>
                          <a:cs typeface="Arial"/>
                        </a:rPr>
                        <a:t>Respuesta en tiempo y forma de oficios.</a:t>
                      </a:r>
                      <a:endParaRPr lang="es-MX" sz="16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endParaRPr lang="es-MX" sz="16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180000" marR="18000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endParaRPr lang="es-ES_tradnl" sz="9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600" dirty="0">
                          <a:effectLst/>
                          <a:latin typeface="Arial"/>
                          <a:cs typeface="Arial"/>
                        </a:rPr>
                        <a:t>Lograr mayor sensibilización sobre los proyectos.</a:t>
                      </a:r>
                      <a:endParaRPr lang="es-MX" sz="16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600" dirty="0">
                          <a:effectLst/>
                          <a:latin typeface="Arial"/>
                          <a:cs typeface="Arial"/>
                        </a:rPr>
                        <a:t>Consolidar relaciones interinstitucionales.</a:t>
                      </a:r>
                      <a:endParaRPr lang="es-MX" sz="16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600" dirty="0">
                          <a:effectLst/>
                          <a:latin typeface="Arial"/>
                          <a:cs typeface="Arial"/>
                        </a:rPr>
                        <a:t>Atender en tiempo y forma solicitudes y dar seguimiento por ambas partes.</a:t>
                      </a:r>
                      <a:endParaRPr lang="es-MX" sz="1600" dirty="0">
                        <a:effectLst/>
                        <a:latin typeface="Arial"/>
                        <a:cs typeface="Arial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00500" algn="l"/>
                        </a:tabLst>
                      </a:pPr>
                      <a:r>
                        <a:rPr lang="es-ES_tradnl" sz="1600" dirty="0">
                          <a:effectLst/>
                          <a:latin typeface="Arial"/>
                          <a:cs typeface="Arial"/>
                        </a:rPr>
                        <a:t>Aumentar Presupuesto en las Delegaciones.</a:t>
                      </a:r>
                      <a:endParaRPr lang="es-MX" sz="1600" dirty="0">
                        <a:effectLst/>
                        <a:latin typeface="Arial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000500" algn="l"/>
                        </a:tabLst>
                      </a:pPr>
                      <a:r>
                        <a:rPr lang="es-ES_tradnl" sz="16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s-MX" sz="16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180000" marR="18000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23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02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845379"/>
              </p:ext>
            </p:extLst>
          </p:nvPr>
        </p:nvGraphicFramePr>
        <p:xfrm>
          <a:off x="827584" y="1509600"/>
          <a:ext cx="7704856" cy="4485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605">
                  <a:extLst>
                    <a:ext uri="{9D8B030D-6E8A-4147-A177-3AD203B41FA5}">
                      <a16:colId xmlns:a16="http://schemas.microsoft.com/office/drawing/2014/main" val="2526354772"/>
                    </a:ext>
                  </a:extLst>
                </a:gridCol>
                <a:gridCol w="5676186">
                  <a:extLst>
                    <a:ext uri="{9D8B030D-6E8A-4147-A177-3AD203B41FA5}">
                      <a16:colId xmlns:a16="http://schemas.microsoft.com/office/drawing/2014/main" val="2997606480"/>
                    </a:ext>
                  </a:extLst>
                </a:gridCol>
                <a:gridCol w="820065">
                  <a:extLst>
                    <a:ext uri="{9D8B030D-6E8A-4147-A177-3AD203B41FA5}">
                      <a16:colId xmlns:a16="http://schemas.microsoft.com/office/drawing/2014/main" val="4274541964"/>
                    </a:ext>
                  </a:extLst>
                </a:gridCol>
              </a:tblGrid>
              <a:tr h="36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_tradnl" sz="500" dirty="0">
                        <a:effectLst/>
                        <a:latin typeface="Arial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cs typeface="Arial"/>
                        </a:rPr>
                        <a:t>No. </a:t>
                      </a:r>
                      <a:endParaRPr lang="es-MX" sz="14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cs typeface="Arial"/>
                        </a:rPr>
                        <a:t>Nombre del Proyecto</a:t>
                      </a:r>
                      <a:endParaRPr lang="es-MX" sz="14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30000"/>
                        </a:lnSpc>
                      </a:pPr>
                      <a:r>
                        <a:rPr lang="es-MX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Promedio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224453"/>
                  </a:ext>
                </a:extLst>
              </a:tr>
              <a:tr h="36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1.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cs typeface="Arial"/>
                        </a:rPr>
                        <a:t>Orquestas Juveniles y Coros de la Ciudad de México.</a:t>
                      </a:r>
                      <a:endParaRPr lang="es-MX" sz="14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305084"/>
                  </a:ext>
                </a:extLst>
              </a:tr>
              <a:tr h="36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2.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cs typeface="Arial"/>
                        </a:rPr>
                        <a:t>Programa de Estímulos para el Desarrollo Cultural Comunitario delegacional.</a:t>
                      </a:r>
                      <a:endParaRPr lang="es-MX" sz="14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085074"/>
                  </a:ext>
                </a:extLst>
              </a:tr>
              <a:tr h="36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3.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cs typeface="Arial"/>
                        </a:rPr>
                        <a:t>Emprendimientos y empresas culturales.</a:t>
                      </a:r>
                      <a:endParaRPr lang="es-MX" sz="14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120483"/>
                  </a:ext>
                </a:extLst>
              </a:tr>
              <a:tr h="36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4.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cs typeface="Arial"/>
                        </a:rPr>
                        <a:t>Teatro en plazas públicas: Teatro en tu barrio.</a:t>
                      </a:r>
                      <a:endParaRPr lang="es-MX" sz="14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597662"/>
                  </a:ext>
                </a:extLst>
              </a:tr>
              <a:tr h="36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5.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cs typeface="Arial"/>
                        </a:rPr>
                        <a:t>Escenarios Vivos en tu Ciudad.</a:t>
                      </a:r>
                      <a:endParaRPr lang="es-MX" sz="14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450108"/>
                  </a:ext>
                </a:extLst>
              </a:tr>
              <a:tr h="36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6.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cs typeface="Arial"/>
                        </a:rPr>
                        <a:t>Orquesta Filarmónica de la Ciudad de México. Promoción artística en sedes externas.</a:t>
                      </a:r>
                      <a:endParaRPr lang="es-MX" sz="14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966761"/>
                  </a:ext>
                </a:extLst>
              </a:tr>
              <a:tr h="36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7.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cs typeface="Arial"/>
                        </a:rPr>
                        <a:t>Galerías Abiertas.</a:t>
                      </a:r>
                      <a:endParaRPr lang="es-MX" sz="14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861699"/>
                  </a:ext>
                </a:extLst>
              </a:tr>
              <a:tr h="36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8.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cs typeface="Arial"/>
                        </a:rPr>
                        <a:t>Promover, difundir y proyectar</a:t>
                      </a:r>
                      <a:r>
                        <a:rPr lang="es-ES_tradnl" sz="1400" baseline="0" dirty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s-ES_tradnl" sz="1400" dirty="0">
                          <a:effectLst/>
                          <a:latin typeface="Arial"/>
                          <a:cs typeface="Arial"/>
                        </a:rPr>
                        <a:t>cine mexicano.</a:t>
                      </a:r>
                      <a:endParaRPr lang="es-MX" sz="14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35437"/>
                  </a:ext>
                </a:extLst>
              </a:tr>
              <a:tr h="36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9.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cs typeface="Arial"/>
                        </a:rPr>
                        <a:t>Guardianes del Patrimonio.</a:t>
                      </a:r>
                      <a:endParaRPr lang="es-MX" sz="14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s/c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379021"/>
                  </a:ext>
                </a:extLst>
              </a:tr>
              <a:tr h="36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10.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cs typeface="Arial"/>
                        </a:rPr>
                        <a:t>Cartelera Cultural CDMX.</a:t>
                      </a:r>
                      <a:endParaRPr lang="es-MX" sz="1400" dirty="0">
                        <a:effectLst/>
                        <a:latin typeface="Arial"/>
                        <a:ea typeface="MS Mincho" panose="02020609040205080304" pitchFamily="49" charset="-128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398786"/>
                  </a:ext>
                </a:extLst>
              </a:tr>
            </a:tbl>
          </a:graphicData>
        </a:graphic>
      </p:graphicFrame>
      <p:sp>
        <p:nvSpPr>
          <p:cNvPr id="6" name="Título 5"/>
          <p:cNvSpPr>
            <a:spLocks noGrp="1"/>
          </p:cNvSpPr>
          <p:nvPr>
            <p:ph type="ctrTitle" idx="4294967295"/>
          </p:nvPr>
        </p:nvSpPr>
        <p:spPr>
          <a:xfrm>
            <a:off x="683568" y="476672"/>
            <a:ext cx="7412360" cy="1007641"/>
          </a:xfrm>
        </p:spPr>
        <p:txBody>
          <a:bodyPr>
            <a:noAutofit/>
          </a:bodyPr>
          <a:lstStyle/>
          <a:p>
            <a:pPr algn="l"/>
            <a:r>
              <a:rPr lang="es-MX" sz="2000" dirty="0">
                <a:solidFill>
                  <a:srgbClr val="595959"/>
                </a:solidFill>
                <a:latin typeface="Arial"/>
                <a:cs typeface="Arial"/>
              </a:rPr>
              <a:t>CALIFICACIÓN DE LOS PROYECTOS POR PARTE DE LAS DELEGACIONES POLÍTICAS</a:t>
            </a:r>
          </a:p>
        </p:txBody>
      </p:sp>
    </p:spTree>
    <p:extLst>
      <p:ext uri="{BB962C8B-B14F-4D97-AF65-F5344CB8AC3E}">
        <p14:creationId xmlns:p14="http://schemas.microsoft.com/office/powerpoint/2010/main" val="205700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692696"/>
            <a:ext cx="8229600" cy="858753"/>
          </a:xfrm>
        </p:spPr>
        <p:txBody>
          <a:bodyPr>
            <a:normAutofit/>
          </a:bodyPr>
          <a:lstStyle/>
          <a:p>
            <a:pPr algn="l"/>
            <a:r>
              <a:rPr lang="es-MX" sz="2500" b="1" dirty="0">
                <a:solidFill>
                  <a:srgbClr val="FB0C87"/>
                </a:solidFill>
                <a:latin typeface="Arial"/>
                <a:cs typeface="Arial"/>
              </a:rPr>
              <a:t>II. ALINEACIÓN DE POLÍTICAS CULTURALES</a:t>
            </a:r>
            <a:endParaRPr lang="es-MX" sz="2500" dirty="0">
              <a:solidFill>
                <a:srgbClr val="FB0C87"/>
              </a:solidFill>
              <a:latin typeface="Arial"/>
              <a:cs typeface="Arial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816224"/>
            <a:ext cx="7632848" cy="3701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1900" dirty="0">
                <a:latin typeface="Arial"/>
                <a:cs typeface="Arial"/>
              </a:rPr>
              <a:t>De acuerdo al análisis de:</a:t>
            </a:r>
          </a:p>
          <a:p>
            <a:r>
              <a:rPr lang="es-ES_tradnl" sz="1900" dirty="0">
                <a:latin typeface="Arial"/>
                <a:cs typeface="Arial"/>
              </a:rPr>
              <a:t>Programas de Cultura de las Delegaciones.</a:t>
            </a:r>
          </a:p>
          <a:p>
            <a:r>
              <a:rPr lang="es-ES_tradnl" sz="1900" dirty="0">
                <a:latin typeface="Arial"/>
                <a:cs typeface="Arial"/>
              </a:rPr>
              <a:t>Información reportada en las Sesiones Plenarias.</a:t>
            </a:r>
          </a:p>
          <a:p>
            <a:r>
              <a:rPr lang="es-ES_tradnl" sz="1900" dirty="0">
                <a:latin typeface="Arial"/>
                <a:cs typeface="Arial"/>
              </a:rPr>
              <a:t>Datos consultados en los Programas Delegacionales de Desarrollo 2015-2018.</a:t>
            </a:r>
          </a:p>
          <a:p>
            <a:endParaRPr lang="es-ES_tradnl" sz="1900" dirty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es-ES_tradnl" sz="1900" dirty="0">
                <a:latin typeface="Arial"/>
                <a:cs typeface="Arial"/>
              </a:rPr>
              <a:t>Se encontró que la alineación con el </a:t>
            </a:r>
            <a:r>
              <a:rPr lang="es-ES_tradnl" sz="1900" b="1" dirty="0">
                <a:latin typeface="Arial"/>
                <a:cs typeface="Arial"/>
              </a:rPr>
              <a:t>Programa de Fomento y Desarrollo Cultural 2014-2018</a:t>
            </a:r>
            <a:r>
              <a:rPr lang="es-ES_tradnl" sz="1900" dirty="0">
                <a:latin typeface="Arial"/>
                <a:cs typeface="Arial"/>
              </a:rPr>
              <a:t>, en lo referente a los siete ejes de política cultural, es la siguiente:</a:t>
            </a:r>
            <a:endParaRPr lang="es-MX" sz="1900" dirty="0">
              <a:latin typeface="Arial"/>
              <a:cs typeface="Arial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275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36310"/>
            <a:ext cx="8075240" cy="1020482"/>
          </a:xfrm>
        </p:spPr>
        <p:txBody>
          <a:bodyPr>
            <a:noAutofit/>
          </a:bodyPr>
          <a:lstStyle/>
          <a:p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DELEGACIONES POLÍTICAS / SECRETARÍA DE CULTURA</a:t>
            </a:r>
            <a:b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</a:br>
            <a:r>
              <a:rPr lang="es-MX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ALINEACIÓN CON LOS SIETE EJES DE POLÍTICA CULTURAL</a:t>
            </a:r>
            <a:r>
              <a:rPr lang="es-ES_tradnl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:</a:t>
            </a:r>
            <a:endParaRPr lang="es-MX" sz="18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816097"/>
              </p:ext>
            </p:extLst>
          </p:nvPr>
        </p:nvGraphicFramePr>
        <p:xfrm>
          <a:off x="1043608" y="1672804"/>
          <a:ext cx="7272808" cy="355639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612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latin typeface="Arial"/>
                          <a:cs typeface="Arial"/>
                        </a:rPr>
                        <a:t>Lugar</a:t>
                      </a:r>
                      <a:endParaRPr lang="es-MX" sz="11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latin typeface="Arial"/>
                          <a:cs typeface="Arial"/>
                        </a:rPr>
                        <a:t>Eje</a:t>
                      </a:r>
                      <a:endParaRPr lang="es-MX" sz="11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latin typeface="Arial"/>
                          <a:cs typeface="Arial"/>
                        </a:rPr>
                        <a:t>Delegaciones</a:t>
                      </a:r>
                      <a:endParaRPr lang="es-MX" sz="11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latin typeface="Arial"/>
                          <a:cs typeface="Arial"/>
                        </a:rPr>
                        <a:t>Porcentaje</a:t>
                      </a:r>
                      <a:endParaRPr lang="es-MX" sz="11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4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es-MX" sz="11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Eje 4. Acceso y Participación a Bienes y Servicios Culturales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16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100%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latin typeface="Arial"/>
                          <a:cs typeface="Arial"/>
                        </a:rPr>
                        <a:t>2</a:t>
                      </a:r>
                      <a:endParaRPr lang="es-MX" sz="11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Eje 5. Preservación y Difusión del Patrimonio Cultural y Natural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13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81%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latin typeface="Arial"/>
                          <a:cs typeface="Arial"/>
                        </a:rPr>
                        <a:t>3</a:t>
                      </a:r>
                      <a:endParaRPr lang="es-MX" sz="11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Eje 1. Educación y Formación Artística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 6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37%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latin typeface="Arial"/>
                          <a:cs typeface="Arial"/>
                        </a:rPr>
                        <a:t>4</a:t>
                      </a:r>
                      <a:endParaRPr lang="es-MX" sz="11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Eje 2. Desarrollo Cultural Comunitario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 5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31%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9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es-MX" sz="11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Eje 7. Información y Comunicación Cultural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 4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25%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6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latin typeface="Arial"/>
                          <a:cs typeface="Arial"/>
                        </a:rPr>
                        <a:t>6</a:t>
                      </a:r>
                      <a:endParaRPr lang="es-MX" sz="11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Eje 3. Sostenibilidad de la Cultura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 2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12%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4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  <a:latin typeface="Arial"/>
                          <a:cs typeface="Arial"/>
                        </a:rPr>
                        <a:t>7</a:t>
                      </a:r>
                      <a:endParaRPr lang="es-MX" sz="11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Eje 6. Gobernanza y Cooperación Cultural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 0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cs typeface="Arial"/>
                        </a:rPr>
                        <a:t>0%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38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980728"/>
            <a:ext cx="6624736" cy="43099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000" b="1" dirty="0">
                <a:solidFill>
                  <a:srgbClr val="FB0C87"/>
                </a:solidFill>
                <a:latin typeface="Arial"/>
                <a:cs typeface="Arial"/>
              </a:rPr>
              <a:t>EJE 1. EDUCACIÓN Y FORMACIÓN ARTÍSTICA.</a:t>
            </a:r>
          </a:p>
          <a:p>
            <a:pPr marL="0" indent="0">
              <a:buNone/>
            </a:pPr>
            <a:endParaRPr lang="es-MX" sz="2000" b="1" dirty="0">
              <a:solidFill>
                <a:srgbClr val="FB0C87"/>
              </a:solidFill>
              <a:latin typeface="Arial"/>
              <a:cs typeface="Arial"/>
            </a:endParaRPr>
          </a:p>
          <a:p>
            <a:pPr algn="just"/>
            <a:r>
              <a:rPr lang="es-ES_tradnl" sz="1800" dirty="0">
                <a:latin typeface="Arial"/>
                <a:cs typeface="Arial"/>
              </a:rPr>
              <a:t>Seis delegaciones (Azcapotzalco, Gustavo A. Madero, Iztapalapa, Iztacalco, Magdalena Contreras y Venustiano Carranza), que representan el </a:t>
            </a:r>
            <a:r>
              <a:rPr lang="es-ES_tradnl" sz="1800" b="1" dirty="0">
                <a:latin typeface="Arial"/>
                <a:cs typeface="Arial"/>
              </a:rPr>
              <a:t>37.5% </a:t>
            </a:r>
            <a:r>
              <a:rPr lang="es-ES_tradnl" sz="1800" dirty="0">
                <a:latin typeface="Arial"/>
                <a:cs typeface="Arial"/>
              </a:rPr>
              <a:t>del total están trabajando de manera alineada con este Eje. </a:t>
            </a:r>
          </a:p>
          <a:p>
            <a:pPr algn="just"/>
            <a:endParaRPr lang="es-ES_tradnl" sz="2000" dirty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rgbClr val="FB0C87"/>
                </a:solidFill>
                <a:latin typeface="Arial"/>
                <a:cs typeface="Arial"/>
              </a:rPr>
              <a:t>EJE 2. DESARROLLO CULTURAL COMUNITARIO.</a:t>
            </a:r>
          </a:p>
          <a:p>
            <a:pPr marL="0" indent="0" algn="just">
              <a:buNone/>
            </a:pPr>
            <a:endParaRPr lang="es-MX" sz="2000" b="1" dirty="0">
              <a:solidFill>
                <a:srgbClr val="FB0C87"/>
              </a:solidFill>
              <a:latin typeface="Arial"/>
              <a:cs typeface="Arial"/>
            </a:endParaRPr>
          </a:p>
          <a:p>
            <a:pPr algn="just"/>
            <a:r>
              <a:rPr lang="es-ES_tradnl" sz="1800" dirty="0">
                <a:latin typeface="Arial"/>
                <a:cs typeface="Arial"/>
              </a:rPr>
              <a:t>Cinco demarcaciones (Coyoacán, Cuauhtémoc, Iztapalapa, Miguel Hidalgo y Tlalpan), que representan el </a:t>
            </a:r>
            <a:r>
              <a:rPr lang="es-ES_tradnl" sz="1800" b="1" dirty="0">
                <a:latin typeface="Arial"/>
                <a:cs typeface="Arial"/>
              </a:rPr>
              <a:t>31%</a:t>
            </a:r>
            <a:r>
              <a:rPr lang="es-ES_tradnl" sz="1800" dirty="0">
                <a:latin typeface="Arial"/>
                <a:cs typeface="Arial"/>
              </a:rPr>
              <a:t> del total, trabajan con un enfoque de desarrollo cultural comunitario involucrando la participación de los vecinos, de los colectivos y artistas independientes.</a:t>
            </a:r>
            <a:endParaRPr lang="es-MX" sz="1800" dirty="0">
              <a:latin typeface="Arial"/>
              <a:cs typeface="Arial"/>
            </a:endParaRPr>
          </a:p>
          <a:p>
            <a:pPr marL="0" indent="0" algn="just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234150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1528</Words>
  <Application>Microsoft Office PowerPoint</Application>
  <PresentationFormat>Presentación en pantalla (4:3)</PresentationFormat>
  <Paragraphs>247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MS Mincho</vt:lpstr>
      <vt:lpstr>Arial</vt:lpstr>
      <vt:lpstr>Calibri</vt:lpstr>
      <vt:lpstr>Cambria</vt:lpstr>
      <vt:lpstr>Symbol</vt:lpstr>
      <vt:lpstr>Times New Roman</vt:lpstr>
      <vt:lpstr>Tema de Office</vt:lpstr>
      <vt:lpstr>Presentación de PowerPoint</vt:lpstr>
      <vt:lpstr>I. ÁREAS DE OPORTUNIDAD</vt:lpstr>
      <vt:lpstr>PROGRAMAS Y PROYECTOS EN COLABORACIÓN CON DELEGACIONES POLÍTICAS</vt:lpstr>
      <vt:lpstr>Presentación de PowerPoint</vt:lpstr>
      <vt:lpstr>Presentación de PowerPoint</vt:lpstr>
      <vt:lpstr>CALIFICACIÓN DE LOS PROYECTOS POR PARTE DE LAS DELEGACIONES POLÍTICAS</vt:lpstr>
      <vt:lpstr>II. ALINEACIÓN DE POLÍTICAS CULTURALES</vt:lpstr>
      <vt:lpstr>DELEGACIONES POLÍTICAS / SECRETARÍA DE CULTURA ALINEACIÓN CON LOS SIETE EJES DE POLÍTICA CULTURAL:</vt:lpstr>
      <vt:lpstr>Presentación de PowerPoint</vt:lpstr>
      <vt:lpstr>Presentación de PowerPoint</vt:lpstr>
      <vt:lpstr>Presentación de PowerPoint</vt:lpstr>
      <vt:lpstr>Presentación de PowerPoint</vt:lpstr>
      <vt:lpstr>DELEGACIONES POLÍTICAS / SECRETARÍA DE CULTURA ALINEACIÓN</vt:lpstr>
      <vt:lpstr>DELEGACIONES POLÍTICAS / SECRETARÍA DE CULTURA ALINEACIÓN</vt:lpstr>
      <vt:lpstr>III. AGENDA CULTURAL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Delegaciones Políticas / Secretaría de Cultura</dc:title>
  <dc:creator>Nora Morett Sánchez</dc:creator>
  <cp:lastModifiedBy>Mireya Sofia Trejo Orozco</cp:lastModifiedBy>
  <cp:revision>68</cp:revision>
  <cp:lastPrinted>2016-11-04T20:44:06Z</cp:lastPrinted>
  <dcterms:created xsi:type="dcterms:W3CDTF">2016-10-28T16:56:39Z</dcterms:created>
  <dcterms:modified xsi:type="dcterms:W3CDTF">2016-11-04T21:23:35Z</dcterms:modified>
</cp:coreProperties>
</file>