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63" r:id="rId5"/>
    <p:sldId id="257" r:id="rId6"/>
    <p:sldId id="268" r:id="rId7"/>
    <p:sldId id="258" r:id="rId8"/>
    <p:sldId id="264" r:id="rId9"/>
    <p:sldId id="259" r:id="rId10"/>
    <p:sldId id="260" r:id="rId11"/>
    <p:sldId id="265" r:id="rId12"/>
    <p:sldId id="266" r:id="rId13"/>
    <p:sldId id="267"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143808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224650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200009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330015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219733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383224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401553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178026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318602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74020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062F03-8936-4EA7-BA85-B1C307E0A2A0}" type="datetimeFigureOut">
              <a:rPr lang="es-MX" smtClean="0"/>
              <a:t>25/04/2017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DCB4CFD-EDEC-4F98-A444-E43EB85F241E}" type="slidenum">
              <a:rPr lang="es-MX" smtClean="0"/>
              <a:t>‹Nº›</a:t>
            </a:fld>
            <a:endParaRPr lang="es-MX"/>
          </a:p>
        </p:txBody>
      </p:sp>
    </p:spTree>
    <p:extLst>
      <p:ext uri="{BB962C8B-B14F-4D97-AF65-F5344CB8AC3E}">
        <p14:creationId xmlns:p14="http://schemas.microsoft.com/office/powerpoint/2010/main" val="64944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2F03-8936-4EA7-BA85-B1C307E0A2A0}" type="datetimeFigureOut">
              <a:rPr lang="es-MX" smtClean="0"/>
              <a:t>25/04/2017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B4CFD-EDEC-4F98-A444-E43EB85F241E}" type="slidenum">
              <a:rPr lang="es-MX" smtClean="0"/>
              <a:t>‹Nº›</a:t>
            </a:fld>
            <a:endParaRPr lang="es-MX"/>
          </a:p>
        </p:txBody>
      </p:sp>
    </p:spTree>
    <p:extLst>
      <p:ext uri="{BB962C8B-B14F-4D97-AF65-F5344CB8AC3E}">
        <p14:creationId xmlns:p14="http://schemas.microsoft.com/office/powerpoint/2010/main" val="405278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Sobre las Casas de Cultura</a:t>
            </a:r>
          </a:p>
        </p:txBody>
      </p:sp>
      <p:sp>
        <p:nvSpPr>
          <p:cNvPr id="3" name="Subtítulo 2"/>
          <p:cNvSpPr>
            <a:spLocks noGrp="1"/>
          </p:cNvSpPr>
          <p:nvPr>
            <p:ph type="subTitle" idx="1"/>
          </p:nvPr>
        </p:nvSpPr>
        <p:spPr/>
        <p:txBody>
          <a:bodyPr/>
          <a:lstStyle/>
          <a:p>
            <a:r>
              <a:rPr lang="es-MX" dirty="0"/>
              <a:t>Eduardo </a:t>
            </a:r>
            <a:r>
              <a:rPr lang="es-MX" dirty="0" err="1"/>
              <a:t>Nivón</a:t>
            </a:r>
            <a:r>
              <a:rPr lang="es-MX" dirty="0"/>
              <a:t> </a:t>
            </a:r>
            <a:r>
              <a:rPr lang="es-MX" dirty="0" err="1"/>
              <a:t>Bolán</a:t>
            </a:r>
            <a:endParaRPr lang="es-MX" dirty="0"/>
          </a:p>
        </p:txBody>
      </p:sp>
    </p:spTree>
    <p:extLst>
      <p:ext uri="{BB962C8B-B14F-4D97-AF65-F5344CB8AC3E}">
        <p14:creationId xmlns:p14="http://schemas.microsoft.com/office/powerpoint/2010/main" val="356414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asa de cultura de jal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 y="17038"/>
            <a:ext cx="9144000" cy="60833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51520" y="6257835"/>
            <a:ext cx="8784976" cy="923330"/>
          </a:xfrm>
          <a:prstGeom prst="rect">
            <a:avLst/>
          </a:prstGeom>
          <a:noFill/>
        </p:spPr>
        <p:txBody>
          <a:bodyPr wrap="square" rtlCol="0">
            <a:spAutoFit/>
          </a:bodyPr>
          <a:lstStyle/>
          <a:p>
            <a:r>
              <a:rPr lang="es-MX" dirty="0"/>
              <a:t>Casa de la cultura Jalisciense 1954, Ley 12 de enero 1957, </a:t>
            </a:r>
            <a:r>
              <a:rPr lang="es-ES_tradnl" dirty="0"/>
              <a:t>7117.-Ley que crea la Casa de la Cultura Jalisciense.- P.O. Ene.12 de 1957. 8733.-Abroga el Decreto 7117.- P.O. Jun.5 de 1971.</a:t>
            </a:r>
            <a:endParaRPr lang="es-MX" dirty="0"/>
          </a:p>
          <a:p>
            <a:r>
              <a:rPr lang="es-MX" dirty="0"/>
              <a:t> </a:t>
            </a:r>
          </a:p>
        </p:txBody>
      </p:sp>
    </p:spTree>
    <p:extLst>
      <p:ext uri="{BB962C8B-B14F-4D97-AF65-F5344CB8AC3E}">
        <p14:creationId xmlns:p14="http://schemas.microsoft.com/office/powerpoint/2010/main" val="84846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5" y="1556792"/>
            <a:ext cx="4176464" cy="3970318"/>
          </a:xfrm>
          <a:prstGeom prst="rect">
            <a:avLst/>
          </a:prstGeom>
          <a:noFill/>
        </p:spPr>
        <p:txBody>
          <a:bodyPr wrap="square" rtlCol="0">
            <a:spAutoFit/>
          </a:bodyPr>
          <a:lstStyle/>
          <a:p>
            <a:r>
              <a:rPr lang="es-MX" sz="2800" dirty="0"/>
              <a:t>Adaptación de las casas de Cultura en México:</a:t>
            </a:r>
          </a:p>
          <a:p>
            <a:endParaRPr lang="es-MX" sz="2800" dirty="0"/>
          </a:p>
          <a:p>
            <a:r>
              <a:rPr lang="es-MX" sz="2800" dirty="0"/>
              <a:t>- Centralización-Descentralización</a:t>
            </a:r>
          </a:p>
          <a:p>
            <a:r>
              <a:rPr lang="es-MX" sz="2800" dirty="0"/>
              <a:t>- Iniciación </a:t>
            </a:r>
            <a:r>
              <a:rPr lang="es-MX" sz="2800" dirty="0" err="1"/>
              <a:t>Artistica</a:t>
            </a:r>
            <a:endParaRPr lang="es-MX" sz="2800" dirty="0"/>
          </a:p>
          <a:p>
            <a:r>
              <a:rPr lang="es-MX" sz="2800" dirty="0"/>
              <a:t>- Difusión de la cultura Popular</a:t>
            </a:r>
          </a:p>
          <a:p>
            <a:endParaRPr lang="es-MX" sz="2800" dirty="0"/>
          </a:p>
        </p:txBody>
      </p:sp>
      <p:pic>
        <p:nvPicPr>
          <p:cNvPr id="1026" name="Picture 2" descr="Resultado de imagen para victor sandoval po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051" y="2420888"/>
            <a:ext cx="432827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3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¿Qué se puede decir hoy de las Casas de Cultura?</a:t>
            </a:r>
          </a:p>
        </p:txBody>
      </p:sp>
      <p:sp>
        <p:nvSpPr>
          <p:cNvPr id="3" name="Marcador de contenido 2"/>
          <p:cNvSpPr>
            <a:spLocks noGrp="1"/>
          </p:cNvSpPr>
          <p:nvPr>
            <p:ph sz="half" idx="1"/>
          </p:nvPr>
        </p:nvSpPr>
        <p:spPr/>
        <p:txBody>
          <a:bodyPr/>
          <a:lstStyle/>
          <a:p>
            <a:r>
              <a:rPr lang="es-MX" dirty="0"/>
              <a:t>No hay un modelo único</a:t>
            </a:r>
          </a:p>
          <a:p>
            <a:r>
              <a:rPr lang="es-MX" dirty="0"/>
              <a:t>Nació como una política general o central de acción cultural</a:t>
            </a:r>
          </a:p>
          <a:p>
            <a:r>
              <a:rPr lang="es-MX" dirty="0"/>
              <a:t>Supuso originalmente una alternativa a la crisis de la cultura de élite</a:t>
            </a:r>
          </a:p>
        </p:txBody>
      </p:sp>
      <p:sp>
        <p:nvSpPr>
          <p:cNvPr id="4" name="Marcador de contenido 3"/>
          <p:cNvSpPr>
            <a:spLocks noGrp="1"/>
          </p:cNvSpPr>
          <p:nvPr>
            <p:ph sz="half" idx="2"/>
          </p:nvPr>
        </p:nvSpPr>
        <p:spPr/>
        <p:txBody>
          <a:bodyPr/>
          <a:lstStyle/>
          <a:p>
            <a:r>
              <a:rPr lang="es-MX" dirty="0"/>
              <a:t>Supone Multidisciplinariedad</a:t>
            </a:r>
          </a:p>
          <a:p>
            <a:r>
              <a:rPr lang="es-MX" dirty="0"/>
              <a:t>No es un modelo centralizado de acción cultural</a:t>
            </a:r>
          </a:p>
          <a:p>
            <a:r>
              <a:rPr lang="es-MX" dirty="0"/>
              <a:t>Se sostiene en la educación y difusión de la cultura popular</a:t>
            </a:r>
          </a:p>
          <a:p>
            <a:endParaRPr lang="es-MX" dirty="0"/>
          </a:p>
        </p:txBody>
      </p:sp>
    </p:spTree>
    <p:extLst>
      <p:ext uri="{BB962C8B-B14F-4D97-AF65-F5344CB8AC3E}">
        <p14:creationId xmlns:p14="http://schemas.microsoft.com/office/powerpoint/2010/main" val="30377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67544" y="548680"/>
            <a:ext cx="4038600" cy="5832648"/>
          </a:xfrm>
        </p:spPr>
        <p:txBody>
          <a:bodyPr>
            <a:normAutofit lnSpcReduction="10000"/>
          </a:bodyPr>
          <a:lstStyle/>
          <a:p>
            <a:r>
              <a:rPr lang="es-MX" dirty="0"/>
              <a:t>Nació como una política de acceso a la cultura</a:t>
            </a:r>
          </a:p>
          <a:p>
            <a:r>
              <a:rPr lang="es-MX" dirty="0"/>
              <a:t>Se apoya en un modelo de innovación cultural</a:t>
            </a:r>
          </a:p>
          <a:p>
            <a:r>
              <a:rPr lang="es-MX" dirty="0"/>
              <a:t>Su desarrollo original dependió de los presupuestos generales</a:t>
            </a:r>
          </a:p>
          <a:p>
            <a:r>
              <a:rPr lang="es-MX" dirty="0"/>
              <a:t>Supuso personal habilitado en la gestión y el arte</a:t>
            </a:r>
          </a:p>
          <a:p>
            <a:r>
              <a:rPr lang="es-MX" dirty="0"/>
              <a:t>Idea clara de desarrollo cultural (elitista)</a:t>
            </a:r>
          </a:p>
          <a:p>
            <a:endParaRPr lang="es-MX" dirty="0"/>
          </a:p>
          <a:p>
            <a:endParaRPr lang="es-MX" dirty="0"/>
          </a:p>
        </p:txBody>
      </p:sp>
      <p:sp>
        <p:nvSpPr>
          <p:cNvPr id="4" name="Marcador de contenido 3"/>
          <p:cNvSpPr>
            <a:spLocks noGrp="1"/>
          </p:cNvSpPr>
          <p:nvPr>
            <p:ph sz="half" idx="2"/>
          </p:nvPr>
        </p:nvSpPr>
        <p:spPr>
          <a:xfrm>
            <a:off x="4788024" y="574238"/>
            <a:ext cx="4038600" cy="5663074"/>
          </a:xfrm>
        </p:spPr>
        <p:txBody>
          <a:bodyPr>
            <a:normAutofit lnSpcReduction="10000"/>
          </a:bodyPr>
          <a:lstStyle/>
          <a:p>
            <a:r>
              <a:rPr lang="es-MX" dirty="0"/>
              <a:t>Se desarrolló como una política de participación</a:t>
            </a:r>
          </a:p>
          <a:p>
            <a:r>
              <a:rPr lang="es-MX" dirty="0"/>
              <a:t>Busca comunicar y fortalecer la cultura tradicional</a:t>
            </a:r>
          </a:p>
          <a:p>
            <a:r>
              <a:rPr lang="es-MX" dirty="0"/>
              <a:t>Su desarrollo depende de los presupuestos locales</a:t>
            </a:r>
          </a:p>
          <a:p>
            <a:r>
              <a:rPr lang="es-MX" dirty="0"/>
              <a:t>Personal vinculado a la estructura de gobierno y de partido</a:t>
            </a:r>
          </a:p>
          <a:p>
            <a:r>
              <a:rPr lang="es-MX" dirty="0"/>
              <a:t> Falta de claridad en su desarrollo estratégico</a:t>
            </a:r>
          </a:p>
          <a:p>
            <a:endParaRPr lang="es-MX" dirty="0"/>
          </a:p>
        </p:txBody>
      </p:sp>
    </p:spTree>
    <p:extLst>
      <p:ext uri="{BB962C8B-B14F-4D97-AF65-F5344CB8AC3E}">
        <p14:creationId xmlns:p14="http://schemas.microsoft.com/office/powerpoint/2010/main" val="21412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7824" y="1196752"/>
            <a:ext cx="5760640" cy="4318875"/>
          </a:xfrm>
          <a:prstGeom prst="rect">
            <a:avLst/>
          </a:prstGeom>
        </p:spPr>
        <p:txBody>
          <a:bodyPr wrap="square">
            <a:spAutoFit/>
          </a:bodyPr>
          <a:lstStyle/>
          <a:p>
            <a:pPr>
              <a:lnSpc>
                <a:spcPct val="115000"/>
              </a:lnSpc>
              <a:spcAft>
                <a:spcPts val="0"/>
              </a:spcAft>
            </a:pPr>
            <a:r>
              <a:rPr lang="es-MX" sz="2000" dirty="0">
                <a:latin typeface="ACaslon-Regular"/>
                <a:ea typeface="Calibri" panose="020F0502020204030204" pitchFamily="34" charset="0"/>
                <a:cs typeface="ACaslon-Regular"/>
              </a:rPr>
              <a:t>Para poner en marcha el primer plan quinquenal para la cultura, en 1961, Pierre </a:t>
            </a:r>
            <a:r>
              <a:rPr lang="es-MX" sz="2000" dirty="0" err="1">
                <a:latin typeface="ACaslon-Regular"/>
                <a:ea typeface="Calibri" panose="020F0502020204030204" pitchFamily="34" charset="0"/>
                <a:cs typeface="ACaslon-Regular"/>
              </a:rPr>
              <a:t>Moinot</a:t>
            </a:r>
            <a:r>
              <a:rPr lang="es-MX" sz="2000" dirty="0">
                <a:latin typeface="ACaslon-Regular"/>
                <a:ea typeface="Calibri" panose="020F0502020204030204" pitchFamily="34" charset="0"/>
                <a:cs typeface="ACaslon-Regular"/>
              </a:rPr>
              <a:t>, de oficina de André Malraux, escribió que la casa de la cultura tiene por misión ofrecer a todo el mundo, quien sea y donde sea, la tentación de la cultura; ella está aquí para concertar un encuentro. "De este encuentro puede nacer una familiaridad, un choque, una pasión, otra forma en que cada uno pueda considerar su propia condición. Las obras de la cultura son, en esencia, el bien de todos y nuestro espejo, es importante que cada uno puede medir su riqueza y a contemplar.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Resultado de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33" y="116632"/>
            <a:ext cx="238125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7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maison de la culture malrau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Resultado de imagen para maison de la culture malr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025765" cy="567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7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712" y="1268760"/>
            <a:ext cx="6228184" cy="5018425"/>
          </a:xfrm>
          <a:prstGeom prst="rect">
            <a:avLst/>
          </a:prstGeom>
        </p:spPr>
        <p:txBody>
          <a:bodyPr wrap="square">
            <a:spAutoFit/>
          </a:bodyPr>
          <a:lstStyle/>
          <a:p>
            <a:pPr>
              <a:lnSpc>
                <a:spcPct val="115000"/>
              </a:lnSpc>
              <a:spcAft>
                <a:spcPts val="0"/>
              </a:spcAft>
            </a:pPr>
            <a:r>
              <a:rPr lang="es-MX" sz="2800" dirty="0">
                <a:latin typeface="ACaslon-Regular"/>
                <a:ea typeface="Calibri" panose="020F0502020204030204" pitchFamily="34" charset="0"/>
                <a:cs typeface="ACaslon-Regular"/>
              </a:rPr>
              <a:t>[...] «Ella excluye la especialización [...]» y acoge todas las formas de la cultura en todos sus aspectos. [...] No busca organizar la enseñanza de las artes y siempre da lugar al trabajo. La confrontación que suscita es directa, evita la trampa y el empobrecimiento de la vulgarización simplista y hace evidentes los riesgos de los diversos puntos de vista presentes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21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ssemblee-nationale.fr/histoire/andre-malraux/Malraux-25k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6" y="836712"/>
            <a:ext cx="9203264"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403648" y="5877272"/>
            <a:ext cx="6517682" cy="369332"/>
          </a:xfrm>
          <a:prstGeom prst="rect">
            <a:avLst/>
          </a:prstGeom>
        </p:spPr>
        <p:txBody>
          <a:bodyPr wrap="none">
            <a:spAutoFit/>
          </a:bodyPr>
          <a:lstStyle/>
          <a:p>
            <a:r>
              <a:rPr lang="es-MX" b="1" dirty="0"/>
              <a:t>27 </a:t>
            </a:r>
            <a:r>
              <a:rPr lang="es-MX" b="1" dirty="0" err="1"/>
              <a:t>octobre</a:t>
            </a:r>
            <a:r>
              <a:rPr lang="es-MX" b="1" dirty="0"/>
              <a:t> 1966 Intervención de Malraux en la Asamblea Nacional </a:t>
            </a:r>
            <a:endParaRPr lang="es-MX" dirty="0"/>
          </a:p>
        </p:txBody>
      </p:sp>
    </p:spTree>
    <p:extLst>
      <p:ext uri="{BB962C8B-B14F-4D97-AF65-F5344CB8AC3E}">
        <p14:creationId xmlns:p14="http://schemas.microsoft.com/office/powerpoint/2010/main" val="348172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3728" y="620688"/>
            <a:ext cx="5238328" cy="5164171"/>
          </a:xfrm>
          <a:prstGeom prst="rect">
            <a:avLst/>
          </a:prstGeom>
        </p:spPr>
        <p:txBody>
          <a:bodyPr wrap="square">
            <a:spAutoFit/>
          </a:bodyPr>
          <a:lstStyle/>
          <a:p>
            <a:pPr>
              <a:lnSpc>
                <a:spcPct val="115000"/>
              </a:lnSpc>
              <a:spcAft>
                <a:spcPts val="0"/>
              </a:spcAft>
            </a:pPr>
            <a:r>
              <a:rPr lang="es-MX" sz="2400" dirty="0">
                <a:latin typeface="Calibri" panose="020F0502020204030204" pitchFamily="34" charset="0"/>
                <a:ea typeface="Calibri" panose="020F0502020204030204" pitchFamily="34" charset="0"/>
                <a:cs typeface="Times New Roman" panose="02020603050405020304" pitchFamily="18" charset="0"/>
              </a:rPr>
              <a:t>La primera forma de lo que se llama generalmente con el término también  mágico de «introducción» a las artes, es un encuentro íntimo." </a:t>
            </a:r>
            <a:r>
              <a:rPr lang="es-MX" sz="2400" dirty="0" err="1">
                <a:latin typeface="Calibri" panose="020F0502020204030204" pitchFamily="34" charset="0"/>
                <a:ea typeface="Calibri" panose="020F0502020204030204" pitchFamily="34" charset="0"/>
                <a:cs typeface="Times New Roman" panose="02020603050405020304" pitchFamily="18" charset="0"/>
              </a:rPr>
              <a:t>Gaëtan</a:t>
            </a:r>
            <a:r>
              <a:rPr lang="es-MX" sz="2400" dirty="0">
                <a:latin typeface="Calibri" panose="020F0502020204030204" pitchFamily="34" charset="0"/>
                <a:ea typeface="Calibri" panose="020F0502020204030204" pitchFamily="34" charset="0"/>
                <a:cs typeface="Times New Roman" panose="02020603050405020304" pitchFamily="18" charset="0"/>
              </a:rPr>
              <a:t> </a:t>
            </a:r>
            <a:r>
              <a:rPr lang="es-MX" sz="2400" dirty="0" err="1">
                <a:latin typeface="Calibri" panose="020F0502020204030204" pitchFamily="34" charset="0"/>
                <a:ea typeface="Calibri" panose="020F0502020204030204" pitchFamily="34" charset="0"/>
                <a:cs typeface="Times New Roman" panose="02020603050405020304" pitchFamily="18" charset="0"/>
              </a:rPr>
              <a:t>Picon</a:t>
            </a:r>
            <a:r>
              <a:rPr lang="es-MX" sz="2400" dirty="0">
                <a:latin typeface="Calibri" panose="020F0502020204030204" pitchFamily="34" charset="0"/>
                <a:ea typeface="Calibri" panose="020F0502020204030204" pitchFamily="34" charset="0"/>
                <a:cs typeface="Times New Roman" panose="02020603050405020304" pitchFamily="18" charset="0"/>
              </a:rPr>
              <a:t> dice a su vez:" las universidades son lugares donde se transmiten los logros de las culturas pasadas; las casas de cultura serán lugares donde se manifestará a quienes participen en ellas., aun sin saberlo, la imagen inacabada de la cultura actual a la que le están dando forma.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2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semblee-nationale.fr/histoire/andre-malraux/malraux-greno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909"/>
            <a:ext cx="6460433" cy="544522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55576" y="5548554"/>
            <a:ext cx="7192688" cy="1200329"/>
          </a:xfrm>
          <a:prstGeom prst="rect">
            <a:avLst/>
          </a:prstGeom>
        </p:spPr>
        <p:txBody>
          <a:bodyPr wrap="square">
            <a:spAutoFit/>
          </a:bodyPr>
          <a:lstStyle/>
          <a:p>
            <a:r>
              <a:rPr lang="es-MX" dirty="0"/>
              <a:t>«La casa de la cultura </a:t>
            </a:r>
            <a:r>
              <a:rPr lang="es-MX" dirty="0" err="1"/>
              <a:t>Grenoble</a:t>
            </a:r>
            <a:r>
              <a:rPr lang="es-MX" dirty="0"/>
              <a:t> no es para satisfacer una necesidad de distracción [...]» La primera razón para esta casa de la cultura, es que todo lo que pase en París también debe suceder en </a:t>
            </a:r>
            <a:r>
              <a:rPr lang="es-MX" dirty="0" err="1"/>
              <a:t>Grenoble</a:t>
            </a:r>
            <a:r>
              <a:rPr lang="es-MX" dirty="0"/>
              <a:t> [...] Todo lo que pide la participación del público es buena.».</a:t>
            </a:r>
          </a:p>
        </p:txBody>
      </p:sp>
    </p:spTree>
    <p:extLst>
      <p:ext uri="{BB962C8B-B14F-4D97-AF65-F5344CB8AC3E}">
        <p14:creationId xmlns:p14="http://schemas.microsoft.com/office/powerpoint/2010/main" val="222824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949364"/>
            <a:ext cx="7200800" cy="1685077"/>
          </a:xfrm>
          <a:prstGeom prst="rect">
            <a:avLst/>
          </a:prstGeom>
        </p:spPr>
        <p:txBody>
          <a:bodyPr wrap="square">
            <a:spAutoFit/>
          </a:bodyPr>
          <a:lstStyle/>
          <a:p>
            <a:pPr>
              <a:lnSpc>
                <a:spcPct val="115000"/>
              </a:lnSpc>
              <a:spcAft>
                <a:spcPts val="0"/>
              </a:spcAft>
            </a:pPr>
            <a:r>
              <a:rPr lang="es-MX" dirty="0">
                <a:latin typeface="ACaslon-Regular"/>
                <a:ea typeface="Calibri" panose="020F0502020204030204" pitchFamily="34" charset="0"/>
                <a:cs typeface="ACaslon-Regular"/>
              </a:rPr>
              <a:t>Si tuviéramos que hablar de un fallo de las casas de la cultura, es porque este recurso de acceso amplio a la cultura, que inmediatamente sedujo a funcionarios de todo el mundo, desde Norteamérica hasta el corazón de la  India ha sido implementado por Malraux, asistido por E, J, </a:t>
            </a:r>
            <a:r>
              <a:rPr lang="es-MX" dirty="0" err="1">
                <a:latin typeface="ACaslon-Regular"/>
                <a:ea typeface="Calibri" panose="020F0502020204030204" pitchFamily="34" charset="0"/>
                <a:cs typeface="ACaslon-Regular"/>
              </a:rPr>
              <a:t>Biasini</a:t>
            </a:r>
            <a:r>
              <a:rPr lang="es-MX" dirty="0">
                <a:latin typeface="ACaslon-Regular"/>
                <a:ea typeface="Calibri" panose="020F0502020204030204" pitchFamily="34" charset="0"/>
                <a:cs typeface="ACaslon-Regular"/>
              </a:rPr>
              <a:t>, en sólo siete ciudades y no en los 95 departamentos como se esperaba.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sa de cultura q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48929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910991" y="6488668"/>
            <a:ext cx="4986237" cy="369332"/>
          </a:xfrm>
          <a:prstGeom prst="rect">
            <a:avLst/>
          </a:prstGeom>
        </p:spPr>
        <p:txBody>
          <a:bodyPr wrap="none">
            <a:spAutoFit/>
          </a:bodyPr>
          <a:lstStyle/>
          <a:p>
            <a:r>
              <a:rPr lang="es-MX" dirty="0"/>
              <a:t>La Casa de la Cultura Ecuatoriana</a:t>
            </a:r>
            <a:r>
              <a:rPr lang="es-MX"/>
              <a:t>, fundada en 1944</a:t>
            </a:r>
            <a:endParaRPr lang="es-MX" dirty="0"/>
          </a:p>
        </p:txBody>
      </p:sp>
    </p:spTree>
    <p:extLst>
      <p:ext uri="{BB962C8B-B14F-4D97-AF65-F5344CB8AC3E}">
        <p14:creationId xmlns:p14="http://schemas.microsoft.com/office/powerpoint/2010/main" val="40425704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632</Words>
  <Application>Microsoft Office PowerPoint</Application>
  <PresentationFormat>Presentación en pantalla (4:3)</PresentationFormat>
  <Paragraphs>33</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ACaslon-Regular</vt:lpstr>
      <vt:lpstr>Arial</vt:lpstr>
      <vt:lpstr>Calibri</vt:lpstr>
      <vt:lpstr>Times New Roman</vt:lpstr>
      <vt:lpstr>Tema de Office</vt:lpstr>
      <vt:lpstr>Sobre las Casas de Cultura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se puede decir hoy de las Casas de Cultura?</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nivon</dc:creator>
  <cp:lastModifiedBy>ASUSULTRABOOK</cp:lastModifiedBy>
  <cp:revision>8</cp:revision>
  <dcterms:created xsi:type="dcterms:W3CDTF">2017-04-25T01:44:36Z</dcterms:created>
  <dcterms:modified xsi:type="dcterms:W3CDTF">2017-04-25T14:42:06Z</dcterms:modified>
</cp:coreProperties>
</file>