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81813"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091ABE79-9A42-4FE0-8EF0-61A8502002D7}" type="datetimeFigureOut">
              <a:rPr lang="es-MX" smtClean="0"/>
              <a:t>24/04/2017</a:t>
            </a:fld>
            <a:endParaRPr lang="es-MX"/>
          </a:p>
        </p:txBody>
      </p:sp>
      <p:sp>
        <p:nvSpPr>
          <p:cNvPr id="4" name="Marcador de pie de página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D521F8B5-D1C8-4FE6-BEBD-DF6AAC172C5E}" type="slidenum">
              <a:rPr lang="es-MX" smtClean="0"/>
              <a:t>‹Nº›</a:t>
            </a:fld>
            <a:endParaRPr lang="es-MX"/>
          </a:p>
        </p:txBody>
      </p:sp>
    </p:spTree>
    <p:extLst>
      <p:ext uri="{BB962C8B-B14F-4D97-AF65-F5344CB8AC3E}">
        <p14:creationId xmlns:p14="http://schemas.microsoft.com/office/powerpoint/2010/main" val="7772116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C025C0EE-F940-44FC-857B-FF155BCCA271}" type="datetimeFigureOut">
              <a:rPr lang="es-MX" smtClean="0"/>
              <a:t>24/04/2017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FE0152C-F76F-43D9-BA10-2AFF0E882157}" type="slidenum">
              <a:rPr lang="es-MX" smtClean="0"/>
              <a:t>‹Nº›</a:t>
            </a:fld>
            <a:endParaRPr lang="es-MX"/>
          </a:p>
        </p:txBody>
      </p:sp>
    </p:spTree>
    <p:extLst>
      <p:ext uri="{BB962C8B-B14F-4D97-AF65-F5344CB8AC3E}">
        <p14:creationId xmlns:p14="http://schemas.microsoft.com/office/powerpoint/2010/main" val="98147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025C0EE-F940-44FC-857B-FF155BCCA271}" type="datetimeFigureOut">
              <a:rPr lang="es-MX" smtClean="0"/>
              <a:t>24/04/2017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FE0152C-F76F-43D9-BA10-2AFF0E882157}" type="slidenum">
              <a:rPr lang="es-MX" smtClean="0"/>
              <a:t>‹Nº›</a:t>
            </a:fld>
            <a:endParaRPr lang="es-MX"/>
          </a:p>
        </p:txBody>
      </p:sp>
    </p:spTree>
    <p:extLst>
      <p:ext uri="{BB962C8B-B14F-4D97-AF65-F5344CB8AC3E}">
        <p14:creationId xmlns:p14="http://schemas.microsoft.com/office/powerpoint/2010/main" val="77458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025C0EE-F940-44FC-857B-FF155BCCA271}" type="datetimeFigureOut">
              <a:rPr lang="es-MX" smtClean="0"/>
              <a:t>24/04/2017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FE0152C-F76F-43D9-BA10-2AFF0E882157}" type="slidenum">
              <a:rPr lang="es-MX" smtClean="0"/>
              <a:t>‹Nº›</a:t>
            </a:fld>
            <a:endParaRPr lang="es-MX"/>
          </a:p>
        </p:txBody>
      </p:sp>
    </p:spTree>
    <p:extLst>
      <p:ext uri="{BB962C8B-B14F-4D97-AF65-F5344CB8AC3E}">
        <p14:creationId xmlns:p14="http://schemas.microsoft.com/office/powerpoint/2010/main" val="183065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025C0EE-F940-44FC-857B-FF155BCCA271}" type="datetimeFigureOut">
              <a:rPr lang="es-MX" smtClean="0"/>
              <a:t>24/04/2017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FE0152C-F76F-43D9-BA10-2AFF0E882157}" type="slidenum">
              <a:rPr lang="es-MX" smtClean="0"/>
              <a:t>‹Nº›</a:t>
            </a:fld>
            <a:endParaRPr lang="es-MX"/>
          </a:p>
        </p:txBody>
      </p:sp>
    </p:spTree>
    <p:extLst>
      <p:ext uri="{BB962C8B-B14F-4D97-AF65-F5344CB8AC3E}">
        <p14:creationId xmlns:p14="http://schemas.microsoft.com/office/powerpoint/2010/main" val="1327993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C025C0EE-F940-44FC-857B-FF155BCCA271}" type="datetimeFigureOut">
              <a:rPr lang="es-MX" smtClean="0"/>
              <a:t>24/04/2017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FE0152C-F76F-43D9-BA10-2AFF0E882157}" type="slidenum">
              <a:rPr lang="es-MX" smtClean="0"/>
              <a:t>‹Nº›</a:t>
            </a:fld>
            <a:endParaRPr lang="es-MX"/>
          </a:p>
        </p:txBody>
      </p:sp>
    </p:spTree>
    <p:extLst>
      <p:ext uri="{BB962C8B-B14F-4D97-AF65-F5344CB8AC3E}">
        <p14:creationId xmlns:p14="http://schemas.microsoft.com/office/powerpoint/2010/main" val="1711252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C025C0EE-F940-44FC-857B-FF155BCCA271}" type="datetimeFigureOut">
              <a:rPr lang="es-MX" smtClean="0"/>
              <a:t>24/04/2017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9FE0152C-F76F-43D9-BA10-2AFF0E882157}" type="slidenum">
              <a:rPr lang="es-MX" smtClean="0"/>
              <a:t>‹Nº›</a:t>
            </a:fld>
            <a:endParaRPr lang="es-MX"/>
          </a:p>
        </p:txBody>
      </p:sp>
    </p:spTree>
    <p:extLst>
      <p:ext uri="{BB962C8B-B14F-4D97-AF65-F5344CB8AC3E}">
        <p14:creationId xmlns:p14="http://schemas.microsoft.com/office/powerpoint/2010/main" val="954321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C025C0EE-F940-44FC-857B-FF155BCCA271}" type="datetimeFigureOut">
              <a:rPr lang="es-MX" smtClean="0"/>
              <a:t>24/04/2017</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9FE0152C-F76F-43D9-BA10-2AFF0E882157}" type="slidenum">
              <a:rPr lang="es-MX" smtClean="0"/>
              <a:t>‹Nº›</a:t>
            </a:fld>
            <a:endParaRPr lang="es-MX"/>
          </a:p>
        </p:txBody>
      </p:sp>
    </p:spTree>
    <p:extLst>
      <p:ext uri="{BB962C8B-B14F-4D97-AF65-F5344CB8AC3E}">
        <p14:creationId xmlns:p14="http://schemas.microsoft.com/office/powerpoint/2010/main" val="421914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C025C0EE-F940-44FC-857B-FF155BCCA271}" type="datetimeFigureOut">
              <a:rPr lang="es-MX" smtClean="0"/>
              <a:t>24/04/2017</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9FE0152C-F76F-43D9-BA10-2AFF0E882157}" type="slidenum">
              <a:rPr lang="es-MX" smtClean="0"/>
              <a:t>‹Nº›</a:t>
            </a:fld>
            <a:endParaRPr lang="es-MX"/>
          </a:p>
        </p:txBody>
      </p:sp>
    </p:spTree>
    <p:extLst>
      <p:ext uri="{BB962C8B-B14F-4D97-AF65-F5344CB8AC3E}">
        <p14:creationId xmlns:p14="http://schemas.microsoft.com/office/powerpoint/2010/main" val="239294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025C0EE-F940-44FC-857B-FF155BCCA271}" type="datetimeFigureOut">
              <a:rPr lang="es-MX" smtClean="0"/>
              <a:t>24/04/2017</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9FE0152C-F76F-43D9-BA10-2AFF0E882157}" type="slidenum">
              <a:rPr lang="es-MX" smtClean="0"/>
              <a:t>‹Nº›</a:t>
            </a:fld>
            <a:endParaRPr lang="es-MX"/>
          </a:p>
        </p:txBody>
      </p:sp>
    </p:spTree>
    <p:extLst>
      <p:ext uri="{BB962C8B-B14F-4D97-AF65-F5344CB8AC3E}">
        <p14:creationId xmlns:p14="http://schemas.microsoft.com/office/powerpoint/2010/main" val="428494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C025C0EE-F940-44FC-857B-FF155BCCA271}" type="datetimeFigureOut">
              <a:rPr lang="es-MX" smtClean="0"/>
              <a:t>24/04/2017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9FE0152C-F76F-43D9-BA10-2AFF0E882157}" type="slidenum">
              <a:rPr lang="es-MX" smtClean="0"/>
              <a:t>‹Nº›</a:t>
            </a:fld>
            <a:endParaRPr lang="es-MX"/>
          </a:p>
        </p:txBody>
      </p:sp>
    </p:spTree>
    <p:extLst>
      <p:ext uri="{BB962C8B-B14F-4D97-AF65-F5344CB8AC3E}">
        <p14:creationId xmlns:p14="http://schemas.microsoft.com/office/powerpoint/2010/main" val="1738160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C025C0EE-F940-44FC-857B-FF155BCCA271}" type="datetimeFigureOut">
              <a:rPr lang="es-MX" smtClean="0"/>
              <a:t>24/04/2017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9FE0152C-F76F-43D9-BA10-2AFF0E882157}" type="slidenum">
              <a:rPr lang="es-MX" smtClean="0"/>
              <a:t>‹Nº›</a:t>
            </a:fld>
            <a:endParaRPr lang="es-MX"/>
          </a:p>
        </p:txBody>
      </p:sp>
    </p:spTree>
    <p:extLst>
      <p:ext uri="{BB962C8B-B14F-4D97-AF65-F5344CB8AC3E}">
        <p14:creationId xmlns:p14="http://schemas.microsoft.com/office/powerpoint/2010/main" val="407431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25C0EE-F940-44FC-857B-FF155BCCA271}" type="datetimeFigureOut">
              <a:rPr lang="es-MX" smtClean="0"/>
              <a:t>24/04/2017</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0152C-F76F-43D9-BA10-2AFF0E882157}" type="slidenum">
              <a:rPr lang="es-MX" smtClean="0"/>
              <a:t>‹Nº›</a:t>
            </a:fld>
            <a:endParaRPr lang="es-MX"/>
          </a:p>
        </p:txBody>
      </p:sp>
    </p:spTree>
    <p:extLst>
      <p:ext uri="{BB962C8B-B14F-4D97-AF65-F5344CB8AC3E}">
        <p14:creationId xmlns:p14="http://schemas.microsoft.com/office/powerpoint/2010/main" val="3750644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51722" y="3786809"/>
            <a:ext cx="9144000" cy="2387600"/>
          </a:xfrm>
        </p:spPr>
        <p:txBody>
          <a:bodyPr>
            <a:noAutofit/>
          </a:bodyPr>
          <a:lstStyle/>
          <a:p>
            <a:r>
              <a:rPr lang="es-ES" sz="3600" dirty="0">
                <a:latin typeface="Arial" panose="020B0604020202020204" pitchFamily="34" charset="0"/>
                <a:cs typeface="Arial" panose="020B0604020202020204" pitchFamily="34" charset="0"/>
              </a:rPr>
              <a:t>Toda persona tiene derecho al acceso a la cultura y al disfrute de los bienes y servicios que presta el Estado en la materia, así como el ejercicio de sus derechos culturales. </a:t>
            </a:r>
            <a:r>
              <a:rPr lang="es-ES" sz="3600" b="1" dirty="0">
                <a:highlight>
                  <a:srgbClr val="FFFF00"/>
                </a:highlight>
                <a:latin typeface="Arial" panose="020B0604020202020204" pitchFamily="34" charset="0"/>
                <a:cs typeface="Arial" panose="020B0604020202020204" pitchFamily="34" charset="0"/>
              </a:rPr>
              <a:t>El Estado promoverá los medios para la difusión y desarrollo de la cultura, atendiendo a la diversidad cultural en todas sus manifestaciones y expresiones con pleno respeto a la libertad creativa</a:t>
            </a:r>
            <a:endParaRPr lang="es-MX" sz="3600" b="1" dirty="0">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4122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24070"/>
            <a:ext cx="10515600" cy="5752893"/>
          </a:xfrm>
        </p:spPr>
        <p:txBody>
          <a:bodyPr>
            <a:normAutofit lnSpcReduction="10000"/>
          </a:bodyPr>
          <a:lstStyle/>
          <a:p>
            <a:pPr marL="0" indent="0" algn="ctr">
              <a:buNone/>
            </a:pPr>
            <a:r>
              <a:rPr lang="es-ES" dirty="0">
                <a:latin typeface="Arial" panose="020B0604020202020204" pitchFamily="34" charset="0"/>
                <a:cs typeface="Arial" panose="020B0604020202020204" pitchFamily="34" charset="0"/>
              </a:rPr>
              <a:t>La NANA</a:t>
            </a:r>
          </a:p>
          <a:p>
            <a:r>
              <a:rPr lang="es-ES" dirty="0">
                <a:latin typeface="Arial" panose="020B0604020202020204" pitchFamily="34" charset="0"/>
                <a:cs typeface="Arial" panose="020B0604020202020204" pitchFamily="34" charset="0"/>
              </a:rPr>
              <a:t>Directora Doctora Lucina Jiménez </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Cuenta con un amplio presupuesto (no lo especificó) </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Tiene presencia a nivel nacional a través de diversos programas, como en el caso de Ciudad Juárez.</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Hizo explícita la necesidad de la capacitación y profesionalización del personal que labora en las Casas de Cultura, </a:t>
            </a:r>
            <a:r>
              <a:rPr lang="es-ES" dirty="0" err="1">
                <a:latin typeface="Arial" panose="020B0604020202020204" pitchFamily="34" charset="0"/>
                <a:cs typeface="Arial" panose="020B0604020202020204" pitchFamily="34" charset="0"/>
              </a:rPr>
              <a:t>incluídos</a:t>
            </a:r>
            <a:r>
              <a:rPr lang="es-ES" dirty="0">
                <a:latin typeface="Arial" panose="020B0604020202020204" pitchFamily="34" charset="0"/>
                <a:cs typeface="Arial" panose="020B0604020202020204" pitchFamily="34" charset="0"/>
              </a:rPr>
              <a:t> sus directores, en las distintas áreas de la promoción cultural (</a:t>
            </a:r>
            <a:r>
              <a:rPr lang="es-ES" dirty="0" err="1">
                <a:latin typeface="Arial" panose="020B0604020202020204" pitchFamily="34" charset="0"/>
                <a:cs typeface="Arial" panose="020B0604020202020204" pitchFamily="34" charset="0"/>
              </a:rPr>
              <a:t>incluídas</a:t>
            </a:r>
            <a:r>
              <a:rPr lang="es-ES" dirty="0">
                <a:latin typeface="Arial" panose="020B0604020202020204" pitchFamily="34" charset="0"/>
                <a:cs typeface="Arial" panose="020B0604020202020204" pitchFamily="34" charset="0"/>
              </a:rPr>
              <a:t> estrategias como encuestas, entrevistas, mapeos, etc.)  </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Solamente así se pueden generar proyectos realmente propositivos en las Casas de Cultura, </a:t>
            </a:r>
            <a:r>
              <a:rPr lang="es-MX" dirty="0">
                <a:latin typeface="Arial" panose="020B0604020202020204" pitchFamily="34" charset="0"/>
                <a:cs typeface="Arial" panose="020B0604020202020204" pitchFamily="34" charset="0"/>
              </a:rPr>
              <a:t>para la real integración de un proyecto cultural con la comunidad para la que está dirigido.</a:t>
            </a:r>
          </a:p>
          <a:p>
            <a:endParaRPr lang="es-MX" dirty="0"/>
          </a:p>
        </p:txBody>
      </p:sp>
    </p:spTree>
    <p:extLst>
      <p:ext uri="{BB962C8B-B14F-4D97-AF65-F5344CB8AC3E}">
        <p14:creationId xmlns:p14="http://schemas.microsoft.com/office/powerpoint/2010/main" val="1014260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22852"/>
            <a:ext cx="10515600" cy="5554111"/>
          </a:xfrm>
        </p:spPr>
        <p:txBody>
          <a:bodyPr>
            <a:normAutofit lnSpcReduction="10000"/>
          </a:bodyPr>
          <a:lstStyle/>
          <a:p>
            <a:pPr marL="0" indent="0" algn="ctr">
              <a:buNone/>
            </a:pPr>
            <a:r>
              <a:rPr lang="es-MX" b="1" dirty="0">
                <a:latin typeface="Arial" panose="020B0604020202020204" pitchFamily="34" charset="0"/>
                <a:cs typeface="Arial" panose="020B0604020202020204" pitchFamily="34" charset="0"/>
              </a:rPr>
              <a:t>Los colectivos artísticos</a:t>
            </a:r>
          </a:p>
          <a:p>
            <a:pPr marL="0" indent="0" algn="ctr">
              <a:buNone/>
            </a:pP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Noé Vázquez, </a:t>
            </a:r>
            <a:r>
              <a:rPr lang="es-MX" dirty="0">
                <a:latin typeface="Arial" panose="020B0604020202020204" pitchFamily="34" charset="0"/>
                <a:cs typeface="Arial" panose="020B0604020202020204" pitchFamily="34" charset="0"/>
              </a:rPr>
              <a:t>fundador del colectivo Taller Gráfica El Ajolote </a:t>
            </a:r>
            <a:r>
              <a:rPr lang="es-ES" dirty="0">
                <a:latin typeface="Arial" panose="020B0604020202020204" pitchFamily="34" charset="0"/>
                <a:cs typeface="Arial" panose="020B0604020202020204" pitchFamily="34" charset="0"/>
              </a:rPr>
              <a:t>pequeños colectivos de artistas destacada trayectoria artística, </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Crisis económica permanente debido a la falta de una profesionalización en lo referente a la gestión cultural, el desconocimiento de apoyos institucionales o privados para el desarrollo de proyectos, etc. </a:t>
            </a:r>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Durante esta plática, algunos de los asistentes sugirieron que un proyecto que podría resultar muy exitoso es que este tipo de colectivos de artistas fueran cobijados por las Casas de Cultura para que de manera simbiótica, mientras estos colectivos realizaran sus proyectos en las Casas, ofrecieran talleres y cursos gratuitos. </a:t>
            </a:r>
          </a:p>
          <a:p>
            <a:endParaRPr lang="es-MX" dirty="0"/>
          </a:p>
        </p:txBody>
      </p:sp>
    </p:spTree>
    <p:extLst>
      <p:ext uri="{BB962C8B-B14F-4D97-AF65-F5344CB8AC3E}">
        <p14:creationId xmlns:p14="http://schemas.microsoft.com/office/powerpoint/2010/main" val="2455241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96349"/>
            <a:ext cx="10515600" cy="5580614"/>
          </a:xfrm>
        </p:spPr>
        <p:txBody>
          <a:bodyPr/>
          <a:lstStyle/>
          <a:p>
            <a:pPr marL="0" indent="0" algn="ctr">
              <a:buNone/>
            </a:pPr>
            <a:r>
              <a:rPr lang="es-ES" b="1" dirty="0"/>
              <a:t>Liliana López Borbón </a:t>
            </a:r>
          </a:p>
          <a:p>
            <a:pPr marL="0" indent="0" algn="ctr">
              <a:buNone/>
            </a:pPr>
            <a:endParaRPr lang="es-ES" dirty="0"/>
          </a:p>
          <a:p>
            <a:pPr marL="0" indent="0" algn="ctr">
              <a:buNone/>
            </a:pPr>
            <a:endParaRPr lang="es-MX" dirty="0"/>
          </a:p>
          <a:p>
            <a:r>
              <a:rPr lang="es-ES" dirty="0"/>
              <a:t>El modelo de Casas de Cultura se ha hecho viejo y obsoleto, </a:t>
            </a:r>
            <a:endParaRPr lang="es-MX" dirty="0"/>
          </a:p>
          <a:p>
            <a:r>
              <a:rPr lang="es-ES" dirty="0"/>
              <a:t>Hay que construir un nuevo modelo de casas de cultura. </a:t>
            </a:r>
            <a:endParaRPr lang="es-MX" dirty="0"/>
          </a:p>
          <a:p>
            <a:r>
              <a:rPr lang="es-ES" dirty="0"/>
              <a:t>Dotarlas de un presupuesto,</a:t>
            </a:r>
            <a:endParaRPr lang="es-MX" dirty="0"/>
          </a:p>
          <a:p>
            <a:r>
              <a:rPr lang="es-ES" dirty="0"/>
              <a:t>Eliminar el sistema de autogenerados</a:t>
            </a:r>
            <a:endParaRPr lang="es-MX" dirty="0"/>
          </a:p>
          <a:p>
            <a:r>
              <a:rPr lang="es-ES" dirty="0"/>
              <a:t>Propiciar que sean los colectivos artísticos quienes se “adueñen” de las Casas de Cultura…</a:t>
            </a:r>
            <a:endParaRPr lang="es-MX" dirty="0"/>
          </a:p>
          <a:p>
            <a:endParaRPr lang="es-MX" dirty="0"/>
          </a:p>
        </p:txBody>
      </p:sp>
    </p:spTree>
    <p:extLst>
      <p:ext uri="{BB962C8B-B14F-4D97-AF65-F5344CB8AC3E}">
        <p14:creationId xmlns:p14="http://schemas.microsoft.com/office/powerpoint/2010/main" val="369824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36104"/>
            <a:ext cx="10515600" cy="5540859"/>
          </a:xfrm>
        </p:spPr>
        <p:txBody>
          <a:bodyPr>
            <a:normAutofit fontScale="92500" lnSpcReduction="20000"/>
          </a:bodyPr>
          <a:lstStyle/>
          <a:p>
            <a:pPr marL="0" indent="0" algn="ctr">
              <a:buNone/>
            </a:pPr>
            <a:r>
              <a:rPr lang="es-ES" sz="4800" dirty="0">
                <a:latin typeface="Arial" panose="020B0604020202020204" pitchFamily="34" charset="0"/>
                <a:cs typeface="Arial" panose="020B0604020202020204" pitchFamily="34" charset="0"/>
              </a:rPr>
              <a:t>Conclusiones</a:t>
            </a:r>
            <a:endParaRPr lang="es-MX" sz="4800" dirty="0">
              <a:latin typeface="Arial" panose="020B0604020202020204" pitchFamily="34" charset="0"/>
              <a:cs typeface="Arial" panose="020B0604020202020204" pitchFamily="34" charset="0"/>
            </a:endParaRPr>
          </a:p>
          <a:p>
            <a:r>
              <a:rPr lang="es-ES" dirty="0"/>
              <a:t>El modelo al que se recomienda migren las Casas de Cultura es el de la Casa del Lago</a:t>
            </a:r>
            <a:endParaRPr lang="es-MX" dirty="0"/>
          </a:p>
          <a:p>
            <a:r>
              <a:rPr lang="es-ES" dirty="0"/>
              <a:t>Para ello las Delegaciones tendrían que proveerlas de un presupuesto mínimo para el pago de talleristas capacitados que impartan un mínimo de 10 talleres gratuitos relacionados realmente con las artes y presupuesto para el pago de presentaciones de música, teatro, etc. </a:t>
            </a:r>
            <a:endParaRPr lang="es-MX" dirty="0"/>
          </a:p>
          <a:p>
            <a:r>
              <a:rPr lang="es-ES" dirty="0"/>
              <a:t>Presupuesto para equipamiento Cultural: Equipo de cómputo, impresoras y </a:t>
            </a:r>
            <a:r>
              <a:rPr lang="es-ES" dirty="0" err="1"/>
              <a:t>toners</a:t>
            </a:r>
            <a:r>
              <a:rPr lang="es-ES" dirty="0"/>
              <a:t>, proyector, equipo de audio, pantalla, tórculo para grabado, pulpo para serigrafía</a:t>
            </a:r>
            <a:endParaRPr lang="es-MX" dirty="0"/>
          </a:p>
          <a:p>
            <a:r>
              <a:rPr lang="es-ES" dirty="0"/>
              <a:t>Presupuesto para funcionamiento de talleres de artes (tintas para grabado y serigrafía, papel y cartulinas, etc.)</a:t>
            </a:r>
            <a:endParaRPr lang="es-MX" dirty="0"/>
          </a:p>
          <a:p>
            <a:r>
              <a:rPr lang="es-ES" dirty="0"/>
              <a:t>Capacitar al personal que labora en ellas</a:t>
            </a:r>
          </a:p>
          <a:p>
            <a:r>
              <a:rPr lang="es-ES" dirty="0"/>
              <a:t>Supervisión y asesoramiento por parte de la SCCM dado que realmente es poco el período de gobierno delegacional.</a:t>
            </a:r>
            <a:endParaRPr lang="es-MX" dirty="0"/>
          </a:p>
          <a:p>
            <a:endParaRPr lang="es-MX" dirty="0"/>
          </a:p>
        </p:txBody>
      </p:sp>
    </p:spTree>
    <p:extLst>
      <p:ext uri="{BB962C8B-B14F-4D97-AF65-F5344CB8AC3E}">
        <p14:creationId xmlns:p14="http://schemas.microsoft.com/office/powerpoint/2010/main" val="4241841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24070"/>
            <a:ext cx="10515600" cy="5738191"/>
          </a:xfrm>
        </p:spPr>
        <p:txBody>
          <a:bodyPr/>
          <a:lstStyle/>
          <a:p>
            <a:endParaRPr lang="es-MX" dirty="0"/>
          </a:p>
          <a:p>
            <a:pPr marL="0" indent="0">
              <a:buNone/>
            </a:pPr>
            <a:r>
              <a:rPr lang="es-MX" dirty="0"/>
              <a:t>“</a:t>
            </a:r>
            <a:r>
              <a:rPr lang="es-ES" dirty="0"/>
              <a:t>MIENTRAS LAS DELEGACIÓNES SIGAN MANTENIENDO A LAS CASAS DE CULTURA SIN OBJETIVOS CLAROS, SIN PRESUPUESTO, SUJETAS A LA BUENA O MALA FE DEL PERSONAL QUE LABORA EN ELLAS Y ABSOLUTAMENTE ALEJADAS DEL MODELO QUE LES DIO ORIGEN, LO QUE ESTÁN HACIENDO LAS AUTORIDADES DELEGACIONALES ES NEGAR EL DERECHO DE ACCESO A LA CULTURA A LOS HABITANTES DE ESA DELEGACIÓN.”</a:t>
            </a:r>
          </a:p>
          <a:p>
            <a:pPr marL="0" indent="0">
              <a:buNone/>
            </a:pPr>
            <a:endParaRPr lang="es-ES" dirty="0"/>
          </a:p>
          <a:p>
            <a:pPr marL="0" indent="0" algn="r">
              <a:buNone/>
            </a:pPr>
            <a:r>
              <a:rPr lang="es-ES" dirty="0"/>
              <a:t>Lucina Jiménez</a:t>
            </a:r>
            <a:endParaRPr lang="es-MX" dirty="0"/>
          </a:p>
          <a:p>
            <a:endParaRPr lang="es-MX" dirty="0"/>
          </a:p>
        </p:txBody>
      </p:sp>
    </p:spTree>
    <p:extLst>
      <p:ext uri="{BB962C8B-B14F-4D97-AF65-F5344CB8AC3E}">
        <p14:creationId xmlns:p14="http://schemas.microsoft.com/office/powerpoint/2010/main" val="342391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a imagen puede contener: text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52689" y="330546"/>
            <a:ext cx="6288259" cy="6374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1709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07963"/>
            <a:ext cx="10515600" cy="6133514"/>
          </a:xfrm>
        </p:spPr>
        <p:txBody>
          <a:bodyPr>
            <a:normAutofit fontScale="55000" lnSpcReduction="20000"/>
          </a:bodyPr>
          <a:lstStyle/>
          <a:p>
            <a:pPr marL="0" indent="0" algn="ctr">
              <a:buNone/>
            </a:pPr>
            <a:r>
              <a:rPr lang="es-ES" sz="3600" i="1" dirty="0">
                <a:latin typeface="Arial" panose="020B0604020202020204" pitchFamily="34" charset="0"/>
                <a:cs typeface="Arial" panose="020B0604020202020204" pitchFamily="34" charset="0"/>
              </a:rPr>
              <a:t>La Cruda Realidad</a:t>
            </a:r>
          </a:p>
          <a:p>
            <a:pPr marL="0" indent="0" algn="ctr">
              <a:buNone/>
            </a:pPr>
            <a:endParaRPr lang="es-MX" sz="3600" dirty="0">
              <a:latin typeface="Arial" panose="020B0604020202020204" pitchFamily="34" charset="0"/>
              <a:cs typeface="Arial" panose="020B0604020202020204" pitchFamily="34" charset="0"/>
            </a:endParaRPr>
          </a:p>
          <a:p>
            <a:r>
              <a:rPr lang="es-ES" sz="3600" dirty="0">
                <a:latin typeface="Arial" panose="020B0604020202020204" pitchFamily="34" charset="0"/>
                <a:cs typeface="Arial" panose="020B0604020202020204" pitchFamily="34" charset="0"/>
              </a:rPr>
              <a:t>Estado impresionante de abandono,</a:t>
            </a:r>
            <a:endParaRPr lang="es-MX" sz="3600" dirty="0">
              <a:latin typeface="Arial" panose="020B0604020202020204" pitchFamily="34" charset="0"/>
              <a:cs typeface="Arial" panose="020B0604020202020204" pitchFamily="34" charset="0"/>
            </a:endParaRPr>
          </a:p>
          <a:p>
            <a:r>
              <a:rPr lang="es-ES" sz="3600" dirty="0">
                <a:latin typeface="Arial" panose="020B0604020202020204" pitchFamily="34" charset="0"/>
                <a:cs typeface="Arial" panose="020B0604020202020204" pitchFamily="34" charset="0"/>
              </a:rPr>
              <a:t>Dedicadas a emular pequeños centros deportivos</a:t>
            </a:r>
            <a:endParaRPr lang="es-MX" sz="3600" dirty="0">
              <a:latin typeface="Arial" panose="020B0604020202020204" pitchFamily="34" charset="0"/>
              <a:cs typeface="Arial" panose="020B0604020202020204" pitchFamily="34" charset="0"/>
            </a:endParaRPr>
          </a:p>
          <a:p>
            <a:r>
              <a:rPr lang="es-ES" sz="3600" dirty="0">
                <a:latin typeface="Arial" panose="020B0604020202020204" pitchFamily="34" charset="0"/>
                <a:cs typeface="Arial" panose="020B0604020202020204" pitchFamily="34" charset="0"/>
              </a:rPr>
              <a:t>Replicantes de la cultura televisiva de entretenimiento</a:t>
            </a:r>
            <a:endParaRPr lang="es-MX" sz="3600" dirty="0">
              <a:latin typeface="Arial" panose="020B0604020202020204" pitchFamily="34" charset="0"/>
              <a:cs typeface="Arial" panose="020B0604020202020204" pitchFamily="34" charset="0"/>
            </a:endParaRPr>
          </a:p>
          <a:p>
            <a:r>
              <a:rPr lang="es-ES" sz="3600" dirty="0">
                <a:latin typeface="Arial" panose="020B0604020202020204" pitchFamily="34" charset="0"/>
                <a:cs typeface="Arial" panose="020B0604020202020204" pitchFamily="34" charset="0"/>
              </a:rPr>
              <a:t>Se ofrecen primordialmente talleres de hawaiano, bailes de salón, idiomas, karate, yoga, </a:t>
            </a:r>
            <a:r>
              <a:rPr lang="es-ES" sz="3600" dirty="0" err="1">
                <a:latin typeface="Arial" panose="020B0604020202020204" pitchFamily="34" charset="0"/>
                <a:cs typeface="Arial" panose="020B0604020202020204" pitchFamily="34" charset="0"/>
              </a:rPr>
              <a:t>tai</a:t>
            </a:r>
            <a:r>
              <a:rPr lang="es-ES" sz="3600" dirty="0">
                <a:latin typeface="Arial" panose="020B0604020202020204" pitchFamily="34" charset="0"/>
                <a:cs typeface="Arial" panose="020B0604020202020204" pitchFamily="34" charset="0"/>
              </a:rPr>
              <a:t>-chi, Zumba, Aerobics, manualidades y actividades como grupos de Mary Kay, de autoayuda, </a:t>
            </a:r>
            <a:r>
              <a:rPr lang="es-ES" sz="3600" dirty="0" err="1">
                <a:latin typeface="Arial" panose="020B0604020202020204" pitchFamily="34" charset="0"/>
                <a:cs typeface="Arial" panose="020B0604020202020204" pitchFamily="34" charset="0"/>
              </a:rPr>
              <a:t>etc</a:t>
            </a:r>
            <a:endParaRPr lang="es-MX" sz="3600" dirty="0">
              <a:latin typeface="Arial" panose="020B0604020202020204" pitchFamily="34" charset="0"/>
              <a:cs typeface="Arial" panose="020B0604020202020204" pitchFamily="34" charset="0"/>
            </a:endParaRPr>
          </a:p>
          <a:p>
            <a:r>
              <a:rPr lang="es-ES" sz="3600" dirty="0">
                <a:latin typeface="Arial" panose="020B0604020202020204" pitchFamily="34" charset="0"/>
                <a:cs typeface="Arial" panose="020B0604020202020204" pitchFamily="34" charset="0"/>
              </a:rPr>
              <a:t>Desprovistas  de equipamiento cultural adecuado: proyectores, pantallas, equipo de audio, tórculos, </a:t>
            </a:r>
            <a:r>
              <a:rPr lang="es-ES" sz="3600" dirty="0" err="1">
                <a:latin typeface="Arial" panose="020B0604020202020204" pitchFamily="34" charset="0"/>
                <a:cs typeface="Arial" panose="020B0604020202020204" pitchFamily="34" charset="0"/>
              </a:rPr>
              <a:t>piulpos</a:t>
            </a:r>
            <a:r>
              <a:rPr lang="es-ES" sz="3600" dirty="0">
                <a:latin typeface="Arial" panose="020B0604020202020204" pitchFamily="34" charset="0"/>
                <a:cs typeface="Arial" panose="020B0604020202020204" pitchFamily="34" charset="0"/>
              </a:rPr>
              <a:t> para serigrafía, martillo, pinzas, taladros, </a:t>
            </a:r>
            <a:r>
              <a:rPr lang="es-ES" sz="3600" dirty="0" err="1">
                <a:latin typeface="Arial" panose="020B0604020202020204" pitchFamily="34" charset="0"/>
                <a:cs typeface="Arial" panose="020B0604020202020204" pitchFamily="34" charset="0"/>
              </a:rPr>
              <a:t>etc</a:t>
            </a:r>
            <a:r>
              <a:rPr lang="es-ES" sz="3600" dirty="0">
                <a:latin typeface="Arial" panose="020B0604020202020204" pitchFamily="34" charset="0"/>
                <a:cs typeface="Arial" panose="020B0604020202020204" pitchFamily="34" charset="0"/>
              </a:rPr>
              <a:t>, </a:t>
            </a:r>
            <a:endParaRPr lang="es-MX" sz="3600" dirty="0">
              <a:latin typeface="Arial" panose="020B0604020202020204" pitchFamily="34" charset="0"/>
              <a:cs typeface="Arial" panose="020B0604020202020204" pitchFamily="34" charset="0"/>
            </a:endParaRPr>
          </a:p>
          <a:p>
            <a:r>
              <a:rPr lang="es-ES" sz="3600" dirty="0">
                <a:latin typeface="Arial" panose="020B0604020202020204" pitchFamily="34" charset="0"/>
                <a:cs typeface="Arial" panose="020B0604020202020204" pitchFamily="34" charset="0"/>
              </a:rPr>
              <a:t>Desprovistas de equipamiento de oficina adecuado: computadoras, impresoras, fotocopiadoras, ,</a:t>
            </a:r>
            <a:r>
              <a:rPr lang="es-ES" sz="3600" dirty="0" err="1">
                <a:latin typeface="Arial" panose="020B0604020202020204" pitchFamily="34" charset="0"/>
                <a:cs typeface="Arial" panose="020B0604020202020204" pitchFamily="34" charset="0"/>
              </a:rPr>
              <a:t>etc</a:t>
            </a:r>
            <a:r>
              <a:rPr lang="es-ES" sz="3600" dirty="0">
                <a:latin typeface="Arial" panose="020B0604020202020204" pitchFamily="34" charset="0"/>
                <a:cs typeface="Arial" panose="020B0604020202020204" pitchFamily="34" charset="0"/>
              </a:rPr>
              <a:t>)</a:t>
            </a:r>
            <a:endParaRPr lang="es-MX" sz="3600" dirty="0">
              <a:latin typeface="Arial" panose="020B0604020202020204" pitchFamily="34" charset="0"/>
              <a:cs typeface="Arial" panose="020B0604020202020204" pitchFamily="34" charset="0"/>
            </a:endParaRPr>
          </a:p>
          <a:p>
            <a:r>
              <a:rPr lang="es-ES" sz="3600" dirty="0">
                <a:latin typeface="Arial" panose="020B0604020202020204" pitchFamily="34" charset="0"/>
                <a:cs typeface="Arial" panose="020B0604020202020204" pitchFamily="34" charset="0"/>
              </a:rPr>
              <a:t>Desprovistas de equipo y materiales de mantenimiento y limpieza: </a:t>
            </a:r>
            <a:endParaRPr lang="es-MX" sz="3600" dirty="0">
              <a:latin typeface="Arial" panose="020B0604020202020204" pitchFamily="34" charset="0"/>
              <a:cs typeface="Arial" panose="020B0604020202020204" pitchFamily="34" charset="0"/>
            </a:endParaRPr>
          </a:p>
          <a:p>
            <a:r>
              <a:rPr lang="es-ES" sz="3600" dirty="0">
                <a:latin typeface="Arial" panose="020B0604020202020204" pitchFamily="34" charset="0"/>
                <a:cs typeface="Arial" panose="020B0604020202020204" pitchFamily="34" charset="0"/>
              </a:rPr>
              <a:t>Numerosos problemas de mantenimiento (focos fundidos, paredes sucias, humedades, falta de papel higiénico, falta de botiquín de primeros auxilios, etc.)</a:t>
            </a:r>
            <a:endParaRPr lang="es-MX" sz="3600" dirty="0">
              <a:latin typeface="Arial" panose="020B0604020202020204" pitchFamily="34" charset="0"/>
              <a:cs typeface="Arial" panose="020B0604020202020204" pitchFamily="34" charset="0"/>
            </a:endParaRPr>
          </a:p>
          <a:p>
            <a:r>
              <a:rPr lang="es-ES" sz="3600" dirty="0">
                <a:latin typeface="Arial" panose="020B0604020202020204" pitchFamily="34" charset="0"/>
                <a:cs typeface="Arial" panose="020B0604020202020204" pitchFamily="34" charset="0"/>
              </a:rPr>
              <a:t>No cuentan con presupuesto alguno </a:t>
            </a:r>
            <a:r>
              <a:rPr lang="es-MX" sz="3600" dirty="0">
                <a:latin typeface="Arial" panose="020B0604020202020204" pitchFamily="34" charset="0"/>
                <a:cs typeface="Arial" panose="020B0604020202020204" pitchFamily="34" charset="0"/>
              </a:rPr>
              <a:t>para la realización de talleres, cursos de iniciación artística y actividades de difusión cultural</a:t>
            </a:r>
          </a:p>
          <a:p>
            <a:r>
              <a:rPr lang="es-MX" sz="3600" dirty="0">
                <a:latin typeface="Arial" panose="020B0604020202020204" pitchFamily="34" charset="0"/>
                <a:cs typeface="Arial" panose="020B0604020202020204" pitchFamily="34" charset="0"/>
              </a:rPr>
              <a:t>Son "fuente de ingresos" para los distintos gobiernos delegacionales.</a:t>
            </a:r>
          </a:p>
          <a:p>
            <a:r>
              <a:rPr lang="es-ES" sz="3600" dirty="0">
                <a:latin typeface="Arial" panose="020B0604020202020204" pitchFamily="34" charset="0"/>
                <a:cs typeface="Arial" panose="020B0604020202020204" pitchFamily="34" charset="0"/>
              </a:rPr>
              <a:t>En cuanto al personal que labora en estas Casas de Cultura, las más de las veces no cuenta con capacitación alguna en la promoción cultural </a:t>
            </a:r>
            <a:endParaRPr lang="es-MX" sz="3600"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1895186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30087"/>
            <a:ext cx="10515600" cy="5646876"/>
          </a:xfrm>
        </p:spPr>
        <p:txBody>
          <a:bodyPr>
            <a:normAutofit lnSpcReduction="10000"/>
          </a:bodyPr>
          <a:lstStyle/>
          <a:p>
            <a:pPr marL="0" indent="0" algn="ctr">
              <a:buNone/>
            </a:pPr>
            <a:r>
              <a:rPr lang="es-ES" dirty="0">
                <a:latin typeface="Arial" panose="020B0604020202020204" pitchFamily="34" charset="0"/>
                <a:cs typeface="Arial" panose="020B0604020202020204" pitchFamily="34" charset="0"/>
              </a:rPr>
              <a:t>Un poco de Historia </a:t>
            </a:r>
          </a:p>
          <a:p>
            <a:pPr marL="0" indent="0">
              <a:buNone/>
            </a:pPr>
            <a:endParaRPr lang="es-ES" dirty="0">
              <a:latin typeface="Arial" panose="020B0604020202020204" pitchFamily="34" charset="0"/>
              <a:cs typeface="Arial" panose="020B0604020202020204" pitchFamily="34" charset="0"/>
            </a:endParaRPr>
          </a:p>
          <a:p>
            <a:pPr marL="0" indent="0">
              <a:buNone/>
            </a:pPr>
            <a:r>
              <a:rPr lang="es-ES" dirty="0">
                <a:latin typeface="Arial" panose="020B0604020202020204" pitchFamily="34" charset="0"/>
                <a:cs typeface="Arial" panose="020B0604020202020204" pitchFamily="34" charset="0"/>
              </a:rPr>
              <a:t>Víctor Sandoval y Juan José Bremer (INBA) fundaron las primeras Casas de Cultura en los años 60 y 70 en los distintos estados de la República.</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Concebidas como centros de iniciación artística y difusión cultural, así como lugares de reunión de las comunidades dónde se establecieran. </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Contaban con un presupuesto para la realización de sus distintas actividades y talleres, la mayor parte ofrecidos de forma gratuita,</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Contaban con un naciente régimen de autogenerados, </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El personal que laboraba en éstas primeras casas de cultura solía tener una relativa experiencia en la promoción cultural.</a:t>
            </a:r>
            <a:endParaRPr lang="es-MX"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2175644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838200" y="344557"/>
            <a:ext cx="10515600" cy="6096000"/>
          </a:xfrm>
        </p:spPr>
        <p:txBody>
          <a:bodyPr>
            <a:normAutofit fontScale="92500" lnSpcReduction="20000"/>
          </a:bodyPr>
          <a:lstStyle/>
          <a:p>
            <a:pPr marL="0" indent="0">
              <a:buNone/>
            </a:pPr>
            <a:endParaRPr lang="es-MX" dirty="0"/>
          </a:p>
          <a:p>
            <a:r>
              <a:rPr lang="es-ES" dirty="0">
                <a:latin typeface="Arial" panose="020B0604020202020204" pitchFamily="34" charset="0"/>
                <a:cs typeface="Arial" panose="020B0604020202020204" pitchFamily="34" charset="0"/>
              </a:rPr>
              <a:t>La primer Casa de Cultura la fundó en 1963 el maestro Víctor Sandoval en la ciudad de Aguascalientes</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En apenas 18 años se transformó en el Instituto Cultural de Aguascalientes, que tiene a su cargo una docena de espacios y centros para el desarrollo cultural de la ciudad de Aguascalientes.</a:t>
            </a:r>
          </a:p>
          <a:p>
            <a:pPr marL="0" indent="0">
              <a:buNone/>
            </a:pPr>
            <a:endParaRPr lang="es-ES" dirty="0">
              <a:latin typeface="Arial" panose="020B0604020202020204" pitchFamily="34" charset="0"/>
              <a:cs typeface="Arial" panose="020B0604020202020204" pitchFamily="34" charset="0"/>
            </a:endParaRPr>
          </a:p>
          <a:p>
            <a:pPr marL="0" indent="0" algn="ctr">
              <a:buNone/>
            </a:pPr>
            <a:r>
              <a:rPr lang="es-ES" b="1" dirty="0">
                <a:latin typeface="Arial" panose="020B0604020202020204" pitchFamily="34" charset="0"/>
                <a:cs typeface="Arial" panose="020B0604020202020204" pitchFamily="34" charset="0"/>
              </a:rPr>
              <a:t>Después de los años 70</a:t>
            </a:r>
            <a:endParaRPr lang="es-MX" b="1"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Los gobiernos estatales, municipales y distritales comenzaron a crear Casas de Cultura sin ton ni son </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Sin prever las  necesidades presupuestales </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Sin prever el requerimiento de personal especializado, </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Dejándolas a la deriva en cuánto a objetivos </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Desprovistas de presupuesto alguno para realizar talleres de iniciación artística y actividades de difusión cultural</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Bajo la normatividad de "autogenerados" </a:t>
            </a:r>
            <a:endParaRPr lang="es-MX" dirty="0">
              <a:latin typeface="Arial" panose="020B0604020202020204" pitchFamily="34" charset="0"/>
              <a:cs typeface="Arial" panose="020B0604020202020204" pitchFamily="34" charset="0"/>
            </a:endParaRPr>
          </a:p>
          <a:p>
            <a:endParaRPr lang="es-MX" dirty="0"/>
          </a:p>
          <a:p>
            <a:pPr marL="0" indent="0">
              <a:buNone/>
            </a:pPr>
            <a:endParaRPr lang="es-MX" dirty="0"/>
          </a:p>
        </p:txBody>
      </p:sp>
    </p:spTree>
    <p:extLst>
      <p:ext uri="{BB962C8B-B14F-4D97-AF65-F5344CB8AC3E}">
        <p14:creationId xmlns:p14="http://schemas.microsoft.com/office/powerpoint/2010/main" val="114400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77078"/>
            <a:ext cx="10515600" cy="5936974"/>
          </a:xfrm>
        </p:spPr>
        <p:txBody>
          <a:bodyPr>
            <a:normAutofit fontScale="85000" lnSpcReduction="20000"/>
          </a:bodyPr>
          <a:lstStyle/>
          <a:p>
            <a:pPr marL="0" indent="0" algn="ctr">
              <a:buNone/>
            </a:pPr>
            <a:r>
              <a:rPr lang="es-ES" b="1" dirty="0">
                <a:latin typeface="Arial" panose="020B0604020202020204" pitchFamily="34" charset="0"/>
                <a:cs typeface="Arial" panose="020B0604020202020204" pitchFamily="34" charset="0"/>
              </a:rPr>
              <a:t>¿Hacia dónde se fueron las Casas de Cultura? </a:t>
            </a:r>
          </a:p>
          <a:p>
            <a:pPr marL="0" indent="0" algn="ctr">
              <a:buNone/>
            </a:pPr>
            <a:endParaRPr lang="es-ES"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Los talleres de "artes" se han </a:t>
            </a:r>
            <a:r>
              <a:rPr lang="es-ES" dirty="0" err="1">
                <a:latin typeface="Arial" panose="020B0604020202020204" pitchFamily="34" charset="0"/>
                <a:cs typeface="Arial" panose="020B0604020202020204" pitchFamily="34" charset="0"/>
              </a:rPr>
              <a:t>sustituído</a:t>
            </a:r>
            <a:r>
              <a:rPr lang="es-ES" dirty="0">
                <a:latin typeface="Arial" panose="020B0604020202020204" pitchFamily="34" charset="0"/>
                <a:cs typeface="Arial" panose="020B0604020202020204" pitchFamily="34" charset="0"/>
              </a:rPr>
              <a:t> por talleres de disciplinas deportivas, </a:t>
            </a:r>
            <a:r>
              <a:rPr lang="es-MX" dirty="0">
                <a:latin typeface="Arial" panose="020B0604020202020204" pitchFamily="34" charset="0"/>
                <a:cs typeface="Arial" panose="020B0604020202020204" pitchFamily="34" charset="0"/>
              </a:rPr>
              <a:t> </a:t>
            </a:r>
            <a:r>
              <a:rPr lang="es-ES" dirty="0">
                <a:latin typeface="Arial" panose="020B0604020202020204" pitchFamily="34" charset="0"/>
                <a:cs typeface="Arial" panose="020B0604020202020204" pitchFamily="34" charset="0"/>
              </a:rPr>
              <a:t>Talleres de entretenimiento, talleres de esparcimiento </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Bajo el régimen de autogenerados se suele cobrar una cuota determinada por asistir a un taller, hacer una exposición, presentar un libro, dar un concierto o incluso dar una conferencia </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Bajo este régimen de autogenerados, </a:t>
            </a:r>
            <a:r>
              <a:rPr lang="es-MX" dirty="0">
                <a:latin typeface="Arial" panose="020B0604020202020204" pitchFamily="34" charset="0"/>
                <a:cs typeface="Arial" panose="020B0604020202020204" pitchFamily="34" charset="0"/>
              </a:rPr>
              <a:t>Maestros muy mal pagados </a:t>
            </a:r>
          </a:p>
          <a:p>
            <a:r>
              <a:rPr lang="es-ES" dirty="0">
                <a:latin typeface="Arial" panose="020B0604020202020204" pitchFamily="34" charset="0"/>
                <a:cs typeface="Arial" panose="020B0604020202020204" pitchFamily="34" charset="0"/>
              </a:rPr>
              <a:t>El presupuesto así generado no regresa </a:t>
            </a:r>
            <a:r>
              <a:rPr lang="es-MX" dirty="0">
                <a:latin typeface="Arial" panose="020B0604020202020204" pitchFamily="34" charset="0"/>
                <a:cs typeface="Arial" panose="020B0604020202020204" pitchFamily="34" charset="0"/>
              </a:rPr>
              <a:t>a las Casa de Cultura. </a:t>
            </a:r>
          </a:p>
          <a:p>
            <a:r>
              <a:rPr lang="es-ES" dirty="0">
                <a:latin typeface="Arial" panose="020B0604020202020204" pitchFamily="34" charset="0"/>
                <a:cs typeface="Arial" panose="020B0604020202020204" pitchFamily="34" charset="0"/>
              </a:rPr>
              <a:t>La sobrevivencia entonces de la Casa de Cultura se basa en la disposición que tenga el gobierno delegacional en turno para realizar obras de mantenimiento, etc. las aportaciones de recursos que realizan de su propio salario sus directores para el mantenimiento y actividades de difusión.</a:t>
            </a:r>
            <a:r>
              <a:rPr lang="es-MX" dirty="0">
                <a:latin typeface="Arial" panose="020B0604020202020204" pitchFamily="34" charset="0"/>
                <a:cs typeface="Arial" panose="020B0604020202020204" pitchFamily="34" charset="0"/>
              </a:rPr>
              <a:t> </a:t>
            </a:r>
          </a:p>
          <a:p>
            <a:r>
              <a:rPr lang="es-MX" dirty="0">
                <a:latin typeface="Arial" panose="020B0604020202020204" pitchFamily="34" charset="0"/>
                <a:cs typeface="Arial" panose="020B0604020202020204" pitchFamily="34" charset="0"/>
              </a:rPr>
              <a:t>La falta de perfil adecuado para los directores de Casas de Cultura,  provoca que los talleres de iniciación artística se hayan venido intercambiando por talleres de actividades deportivas, de entretenimiento o de esparcimiento a través de los años, replicantes de la cultura televisiva</a:t>
            </a:r>
          </a:p>
          <a:p>
            <a:endParaRPr lang="es-MX" dirty="0"/>
          </a:p>
        </p:txBody>
      </p:sp>
    </p:spTree>
    <p:extLst>
      <p:ext uri="{BB962C8B-B14F-4D97-AF65-F5344CB8AC3E}">
        <p14:creationId xmlns:p14="http://schemas.microsoft.com/office/powerpoint/2010/main" val="3674944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57809"/>
            <a:ext cx="10515600" cy="5819154"/>
          </a:xfrm>
        </p:spPr>
        <p:txBody>
          <a:bodyPr>
            <a:normAutofit fontScale="92500" lnSpcReduction="20000"/>
          </a:bodyPr>
          <a:lstStyle/>
          <a:p>
            <a:pPr marL="0" indent="0" algn="ctr">
              <a:buNone/>
            </a:pPr>
            <a:r>
              <a:rPr lang="es-ES" b="1" dirty="0"/>
              <a:t>La Casa del Lago de la UNAM</a:t>
            </a:r>
            <a:endParaRPr lang="es-MX" sz="1800" b="1" dirty="0"/>
          </a:p>
          <a:p>
            <a:r>
              <a:rPr lang="es-ES" sz="2800" dirty="0"/>
              <a:t>Fundada en 1959 y su primer director fue el escritor Juan José Arreola </a:t>
            </a:r>
            <a:endParaRPr lang="es-MX" sz="2800" dirty="0"/>
          </a:p>
          <a:p>
            <a:r>
              <a:rPr lang="es-ES" dirty="0"/>
              <a:t>Tiene un presupuesto de al menos 4 millones de pesos anuales para la realización de talleres, conciertos, presentaciones teatrales, exposiciones y diversos eventos más de difusión cultural. </a:t>
            </a:r>
            <a:endParaRPr lang="es-MX" dirty="0"/>
          </a:p>
          <a:p>
            <a:r>
              <a:rPr lang="es-ES" dirty="0"/>
              <a:t>Cuenta también con un sistema de autogenerados en el que los depósitos van a una cuenta propia de la Casa del Lago y no a la general de la UNAM.</a:t>
            </a:r>
            <a:r>
              <a:rPr lang="es-MX" dirty="0"/>
              <a:t>. </a:t>
            </a:r>
          </a:p>
          <a:p>
            <a:r>
              <a:rPr lang="es-MX" dirty="0"/>
              <a:t>El director tiene que cumplir con un cierto perfil académico y cultural </a:t>
            </a:r>
          </a:p>
          <a:p>
            <a:r>
              <a:rPr lang="es-MX" dirty="0"/>
              <a:t>Es designado por el Director de Difusión Cultural de la UNAM y sus actividades son supervisadas por esa misma dirección.</a:t>
            </a:r>
          </a:p>
          <a:p>
            <a:r>
              <a:rPr lang="es-MX" dirty="0"/>
              <a:t>Cuenta propia bancaria en la que le es depositado trimestralmente su presupuesto por la UNAM y a la que tienen acceso libremente el director(a) y personal administrativo para el pago de talleristas, concertistas, actores, artistas, etc. , </a:t>
            </a:r>
          </a:p>
          <a:p>
            <a:r>
              <a:rPr lang="es-MX" dirty="0"/>
              <a:t>incluso gastos imprevistos como lo sería la compra de un simple foco.</a:t>
            </a:r>
          </a:p>
          <a:p>
            <a:r>
              <a:rPr lang="es-MX" dirty="0"/>
              <a:t>La Casa del Lago tiene una oferta cultural extremadamente relevante. </a:t>
            </a:r>
          </a:p>
          <a:p>
            <a:endParaRPr lang="es-MX" dirty="0"/>
          </a:p>
        </p:txBody>
      </p:sp>
    </p:spTree>
    <p:extLst>
      <p:ext uri="{BB962C8B-B14F-4D97-AF65-F5344CB8AC3E}">
        <p14:creationId xmlns:p14="http://schemas.microsoft.com/office/powerpoint/2010/main" val="3841138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71060"/>
            <a:ext cx="10515600" cy="6188765"/>
          </a:xfrm>
        </p:spPr>
        <p:txBody>
          <a:bodyPr>
            <a:normAutofit fontScale="92500" lnSpcReduction="20000"/>
          </a:bodyPr>
          <a:lstStyle/>
          <a:p>
            <a:pPr marL="0" indent="0" algn="ctr">
              <a:buNone/>
            </a:pPr>
            <a:r>
              <a:rPr lang="es-ES" dirty="0">
                <a:latin typeface="Arial" panose="020B0604020202020204" pitchFamily="34" charset="0"/>
                <a:cs typeface="Arial" panose="020B0604020202020204" pitchFamily="34" charset="0"/>
              </a:rPr>
              <a:t>Los FAROS</a:t>
            </a:r>
          </a:p>
          <a:p>
            <a:r>
              <a:rPr lang="es-ES" dirty="0"/>
              <a:t>La génesis de este modelo se debe al maestro Alejandro Aura y el maestro Eduardo Vázquez.  </a:t>
            </a:r>
            <a:endParaRPr lang="es-MX" dirty="0"/>
          </a:p>
          <a:p>
            <a:r>
              <a:rPr lang="es-ES" dirty="0"/>
              <a:t>Cuentan con un presupuesto de entre 2 y 3 millones anuales cada uno,</a:t>
            </a:r>
            <a:endParaRPr lang="es-MX" dirty="0"/>
          </a:p>
          <a:p>
            <a:r>
              <a:rPr lang="es-ES" dirty="0"/>
              <a:t>Todos los talleres y las actividades son gratuitas. </a:t>
            </a:r>
            <a:endParaRPr lang="es-MX" dirty="0"/>
          </a:p>
          <a:p>
            <a:r>
              <a:rPr lang="es-ES" dirty="0"/>
              <a:t>Debido al dinamismo intrínseco, suelen tener crisis recurrentes por falta de una normatividad en cuanto a su forma de gobierno y objetivos claros.</a:t>
            </a:r>
            <a:endParaRPr lang="es-MX" dirty="0"/>
          </a:p>
          <a:p>
            <a:r>
              <a:rPr lang="es-ES" dirty="0"/>
              <a:t>Son el modelo de centro cultural gubernamental más exitoso que existe actualmente en México. </a:t>
            </a:r>
            <a:endParaRPr lang="es-MX" dirty="0"/>
          </a:p>
          <a:p>
            <a:r>
              <a:rPr lang="es-ES" dirty="0"/>
              <a:t>los requisitos para el puesto de director se han hecho cada vez más exigentes en cuanto a sus habilidades en la promoción y gestión cultural. </a:t>
            </a:r>
            <a:endParaRPr lang="es-MX" dirty="0"/>
          </a:p>
          <a:p>
            <a:r>
              <a:rPr lang="es-ES" dirty="0"/>
              <a:t>los FAROS también se están replicando como modelo ideal de centro cultural por los gobiernos de prácticamente toda la República  e incluso algunos delegacionales de la Ciudad de México. </a:t>
            </a:r>
            <a:endParaRPr lang="es-MX" dirty="0"/>
          </a:p>
          <a:p>
            <a:r>
              <a:rPr lang="es-ES" dirty="0"/>
              <a:t>Sin embargo, en su creación no se suele dotarlos de un presupuesto que les permita ofrecer sus talleres y actividades gratuitas. Se les asigna el régimen de autogenerados, con lo cuál el modelo Faro no puede realmente realizarse.</a:t>
            </a:r>
            <a:endParaRPr lang="es-MX" dirty="0"/>
          </a:p>
          <a:p>
            <a:endParaRPr lang="es-MX" dirty="0"/>
          </a:p>
        </p:txBody>
      </p:sp>
    </p:spTree>
    <p:extLst>
      <p:ext uri="{BB962C8B-B14F-4D97-AF65-F5344CB8AC3E}">
        <p14:creationId xmlns:p14="http://schemas.microsoft.com/office/powerpoint/2010/main" val="1362052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63826"/>
            <a:ext cx="10515600" cy="5713137"/>
          </a:xfrm>
        </p:spPr>
        <p:txBody>
          <a:bodyPr>
            <a:normAutofit fontScale="92500" lnSpcReduction="10000"/>
          </a:bodyPr>
          <a:lstStyle/>
          <a:p>
            <a:pPr marL="0" indent="0" algn="ctr">
              <a:buNone/>
            </a:pPr>
            <a:r>
              <a:rPr lang="es-ES" dirty="0" err="1">
                <a:latin typeface="Arial" panose="020B0604020202020204" pitchFamily="34" charset="0"/>
                <a:cs typeface="Arial" panose="020B0604020202020204" pitchFamily="34" charset="0"/>
              </a:rPr>
              <a:t>InSite</a:t>
            </a:r>
            <a:r>
              <a:rPr lang="es-ES" dirty="0">
                <a:latin typeface="Arial" panose="020B0604020202020204" pitchFamily="34" charset="0"/>
                <a:cs typeface="Arial" panose="020B0604020202020204" pitchFamily="34" charset="0"/>
              </a:rPr>
              <a:t>/Casa Gallina</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Proyecto dirigido por el maestro Osvaldo Sánchez,  </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Presupuesto base de al menos 2 millones de pesos anuales </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Objetivos extremadamente claros (incidir realmente en el mejoramiento de las condiciones de vida de la comunidad en la que se encuentra situada por medio de las prácticas del arte contemporáneo)</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Metodología de trabajo basada siempre en el trabajo multidisciplinario y en el que suelen estar involucrados sociólogos, promotores culturales, artistas e incluso cocineros. </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Ha logrado hacer más que cualquier Casa de la Cultura en decenios </a:t>
            </a:r>
            <a:endParaRPr lang="es-MX"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Entre mayor sea el grado de profesionalización del personal involucrado en un proyecto cultural y se tenga un objetivo y metas muy claras, el proyecto cultural llegará a buen término.</a:t>
            </a:r>
            <a:endParaRPr lang="es-MX"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40767730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834</Words>
  <Application>Microsoft Office PowerPoint</Application>
  <PresentationFormat>Panorámica</PresentationFormat>
  <Paragraphs>95</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Calibri Light</vt:lpstr>
      <vt:lpstr>Tema de Office</vt:lpstr>
      <vt:lpstr>Toda persona tiene derecho al acceso a la cultura y al disfrute de los bienes y servicios que presta el Estado en la materia, así como el ejercicio de sus derechos culturales. El Estado promoverá los medios para la difusión y desarrollo de la cultura, atendiendo a la diversidad cultural en todas sus manifestaciones y expresiones con pleno respeto a la libertad creativa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 persona tiene derecho al acceso a la cultura y al disfrute de los bienes y servicios que presta el Estado en la materia, así como el ejercicio de sus derechos culturales. El Estado promoverá los medios para la difusión y desarrollo de la cultura, atendiendo a la diversidad cultural en todas sus manifestaciones y expresiones con pleno respeto a la libertad creativa</dc:title>
  <dc:creator>antoniogriton@gmail.com</dc:creator>
  <cp:lastModifiedBy>Mireya Sofia Trejo Orozco</cp:lastModifiedBy>
  <cp:revision>10</cp:revision>
  <cp:lastPrinted>2017-04-24T20:37:50Z</cp:lastPrinted>
  <dcterms:created xsi:type="dcterms:W3CDTF">2017-04-24T10:54:41Z</dcterms:created>
  <dcterms:modified xsi:type="dcterms:W3CDTF">2017-04-24T20:40:33Z</dcterms:modified>
</cp:coreProperties>
</file>