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5" r:id="rId5"/>
    <p:sldId id="276" r:id="rId6"/>
    <p:sldId id="261" r:id="rId7"/>
    <p:sldId id="262" r:id="rId8"/>
    <p:sldId id="263" r:id="rId9"/>
    <p:sldId id="282" r:id="rId10"/>
    <p:sldId id="273" r:id="rId11"/>
    <p:sldId id="264" r:id="rId12"/>
    <p:sldId id="265" r:id="rId13"/>
    <p:sldId id="266" r:id="rId14"/>
    <p:sldId id="267" r:id="rId15"/>
    <p:sldId id="268" r:id="rId16"/>
    <p:sldId id="283" r:id="rId17"/>
    <p:sldId id="269" r:id="rId18"/>
    <p:sldId id="270" r:id="rId19"/>
    <p:sldId id="277" r:id="rId20"/>
    <p:sldId id="278" r:id="rId21"/>
    <p:sldId id="279" r:id="rId22"/>
    <p:sldId id="280" r:id="rId23"/>
    <p:sldId id="281" r:id="rId24"/>
    <p:sldId id="274" r:id="rId25"/>
    <p:sldId id="271" r:id="rId26"/>
    <p:sldId id="272" r:id="rId2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48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89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8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35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1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4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43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42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34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2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66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CACB-24B3-4CB1-9781-5DE3689BD023}" type="datetimeFigureOut">
              <a:rPr lang="es-MX" smtClean="0"/>
              <a:t>21/04/2017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4A01-669C-43BB-8D29-5D97D723F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5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72118" y="5743686"/>
            <a:ext cx="5338382" cy="866621"/>
            <a:chOff x="7372118" y="5743686"/>
            <a:chExt cx="5338382" cy="86662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4126" cy="63135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35969" y="2543908"/>
            <a:ext cx="5076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atin typeface="Dutch801 Rm Win95BT" panose="02020603060505020304" pitchFamily="18" charset="0"/>
              </a:rPr>
              <a:t>PROGRAMACIÓN</a:t>
            </a:r>
            <a:endParaRPr lang="es-MX" sz="44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0" y="0"/>
            <a:ext cx="3084880" cy="156434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75009" y="745778"/>
            <a:ext cx="422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FARO CULTURAL Y RECREATIVO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34178" y="1145888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Oriente 255 y Sur 24, Col. Agrícola Oriental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812304" y="1515220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33516"/>
              </p:ext>
            </p:extLst>
          </p:nvPr>
        </p:nvGraphicFramePr>
        <p:xfrm>
          <a:off x="291846" y="2040197"/>
          <a:ext cx="11673017" cy="3900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9953"/>
                <a:gridCol w="4909552"/>
                <a:gridCol w="4903512"/>
              </a:tblGrid>
              <a:tr h="2423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15:00 a 15:30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Folklórica Raíces Mexicanas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Folklórica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15:30 a 15:45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6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15:45 a 16:00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 de Danza Contemporánea del CCOY Alumnos de 1° año de TP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6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 de Danza Contemporánea del CCOY Alumnos de 2 año de TP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22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16:15 a 16:30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Hazine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Árabe y 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6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16:30  a 16: 45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 de Danza Contemporánea del CCOY Alumnos de 3° año de TP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23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16:45 a 17:00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Polinesia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Pua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Nani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Polinesia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23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17:00 a 17:15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Lirico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50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17:15 a 17:30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Viva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Belly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Dance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Agrupación Musical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6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17:30 a 18:00 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 de Danza Contemporánea del CCOY Alumnos de 1° y 2° años de TSU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28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9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" y="0"/>
            <a:ext cx="3084880" cy="15643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27123" y="679322"/>
            <a:ext cx="384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EXPLANADA DELEGACIONAL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41045" y="1079432"/>
            <a:ext cx="4571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Av. Te s/n esquina Avenida Río Churubusco</a:t>
            </a:r>
            <a:r>
              <a:rPr lang="es-MX" dirty="0" smtClean="0">
                <a:latin typeface="Dutch801 Rm Win95BT" panose="02020603060505020304" pitchFamily="18" charset="0"/>
              </a:rPr>
              <a:t>,</a:t>
            </a:r>
          </a:p>
          <a:p>
            <a:r>
              <a:rPr lang="es-MX" dirty="0" smtClean="0">
                <a:latin typeface="Dutch801 Rm Win95BT" panose="02020603060505020304" pitchFamily="18" charset="0"/>
              </a:rPr>
              <a:t> </a:t>
            </a:r>
            <a:r>
              <a:rPr lang="es-MX" dirty="0">
                <a:latin typeface="Dutch801 Rm Win95BT" panose="02020603060505020304" pitchFamily="18" charset="0"/>
              </a:rPr>
              <a:t>Col. Gabriel Ramos Millán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318360" y="1725763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19187"/>
              </p:ext>
            </p:extLst>
          </p:nvPr>
        </p:nvGraphicFramePr>
        <p:xfrm>
          <a:off x="626078" y="2210672"/>
          <a:ext cx="11079889" cy="3644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164"/>
                <a:gridCol w="4859148"/>
                <a:gridCol w="4181577"/>
              </a:tblGrid>
              <a:tr h="2160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713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14:00 a  14:30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de Danza Folklórica "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Tyuaa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Jnom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" -Tierra de Telares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21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14:30 a 14:45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Comunidad de Cultura China en México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Tradicional China</a:t>
                      </a:r>
                      <a:endParaRPr lang="es-MX" sz="1600" b="0" i="0" u="none" strike="noStrike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15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14:45 a 15:00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Las Lunas de Egipto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Árabe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15:00 a 15:30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Mextonalli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28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15:30 a 16:00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Agrupación de la Danza Folklórica  Mexicana "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Ahui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Sura"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15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16:00 a 16:30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Danza Portando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Afrocaribeño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16:30 a 17:00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Agrupación de la Danza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Folklórica  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Mexicana "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Ahui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Sura"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8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4" y="272960"/>
            <a:ext cx="3025545" cy="119678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268413" y="3786121"/>
            <a:ext cx="2869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JARDÍN CUITLÁHUAC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48313" y="686688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PROGRAMACIÓN</a:t>
            </a:r>
            <a:endParaRPr lang="es-MX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69"/>
              </p:ext>
            </p:extLst>
          </p:nvPr>
        </p:nvGraphicFramePr>
        <p:xfrm>
          <a:off x="268413" y="4460535"/>
          <a:ext cx="9279241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770"/>
                <a:gridCol w="4069463"/>
                <a:gridCol w="350200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15:50  a 16:10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Hanin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Colectivo Escénico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del Medio Oriente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53646" y="2027769"/>
            <a:ext cx="3066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FORO QUETZALCÓATL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03099"/>
              </p:ext>
            </p:extLst>
          </p:nvPr>
        </p:nvGraphicFramePr>
        <p:xfrm>
          <a:off x="268413" y="2854493"/>
          <a:ext cx="9806462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526"/>
                <a:gridCol w="4115638"/>
                <a:gridCol w="405729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18:50  a 19:10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Ecléctico Danza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9375408" y="4247473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29 DE ABRIL</a:t>
            </a:r>
            <a:endParaRPr lang="es-MX" sz="28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375407" y="2641431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28 DE ABRIL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94697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6" y="117874"/>
            <a:ext cx="1499043" cy="146655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3686889" y="333543"/>
            <a:ext cx="4261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FORO MAGDALENA CONTRERAS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533642" y="708644"/>
            <a:ext cx="4038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Dutch801 Rm Win95BT" panose="02020603060505020304" pitchFamily="18" charset="0"/>
              </a:rPr>
              <a:t>Avenida Camino Real de Contreras </a:t>
            </a:r>
            <a:r>
              <a:rPr lang="es-MX" dirty="0" smtClean="0">
                <a:latin typeface="Dutch801 Rm Win95BT" panose="02020603060505020304" pitchFamily="18" charset="0"/>
              </a:rPr>
              <a:t>27</a:t>
            </a:r>
          </a:p>
          <a:p>
            <a:pPr algn="ctr"/>
            <a:r>
              <a:rPr lang="es-MX" dirty="0" smtClean="0">
                <a:latin typeface="Dutch801 Rm Win95BT" panose="02020603060505020304" pitchFamily="18" charset="0"/>
              </a:rPr>
              <a:t>Col</a:t>
            </a:r>
            <a:r>
              <a:rPr lang="es-MX" dirty="0">
                <a:latin typeface="Dutch801 Rm Win95BT" panose="02020603060505020304" pitchFamily="18" charset="0"/>
              </a:rPr>
              <a:t>. La Concepción, C.P. 10830, Deleg</a:t>
            </a:r>
            <a:r>
              <a:rPr lang="es-MX" dirty="0" smtClean="0">
                <a:latin typeface="Dutch801 Rm Win95BT" panose="02020603060505020304" pitchFamily="18" charset="0"/>
              </a:rPr>
              <a:t>.</a:t>
            </a:r>
          </a:p>
          <a:p>
            <a:pPr algn="ctr"/>
            <a:r>
              <a:rPr lang="es-MX" dirty="0">
                <a:latin typeface="Dutch801 Rm Win95BT" panose="02020603060505020304" pitchFamily="18" charset="0"/>
              </a:rPr>
              <a:t> La Magdalena Conteras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635625" y="1783498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26276"/>
              </p:ext>
            </p:extLst>
          </p:nvPr>
        </p:nvGraphicFramePr>
        <p:xfrm>
          <a:off x="720436" y="2331911"/>
          <a:ext cx="10529455" cy="3396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020"/>
                <a:gridCol w="4419435"/>
                <a:gridCol w="4414000"/>
              </a:tblGrid>
              <a:tr h="3310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58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15:00 a 15:15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Centro de Artes del Movimiento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Butoyolotl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Butoh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42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15:15 a 15:45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Khamsa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, espacio Formativo de Danza Árabe Escénica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árabe escénica y fusión oriental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06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15:45 a 16:00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CCH- Gold Dance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- Jazz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03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CCH- Gold Dance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Iniciación a la Danza - Ballet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13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16:15 a 16:30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Ana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Bahebak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 (Yo siento amor)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Oriental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62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16:30 a 16:45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Dúo dancístico Casa Ferrer Producciones Multidisciplinarias 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Dubstep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737873" y="630321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6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6" y="221047"/>
            <a:ext cx="1416614" cy="141661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675153" y="283023"/>
            <a:ext cx="37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HelveticaNeueLT Std" panose="020B0604020202020204" pitchFamily="34" charset="0"/>
              </a:rPr>
              <a:t>EXPLANADA DEL AUDITORIO JOSÉ MA. MORELOS Y PAVÓN</a:t>
            </a:r>
            <a:r>
              <a:rPr lang="es-MX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75153" y="918455"/>
            <a:ext cx="3593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latin typeface="Arial" panose="020B0604020202020204" pitchFamily="34" charset="0"/>
              </a:rPr>
              <a:t>LAGO TRASIMENO S/N, PENSIL NORTE</a:t>
            </a:r>
            <a:r>
              <a:rPr lang="pt-BR" sz="1400" dirty="0"/>
              <a:t> </a:t>
            </a:r>
            <a:endParaRPr lang="es-MX" sz="1400" dirty="0"/>
          </a:p>
        </p:txBody>
      </p:sp>
      <p:sp>
        <p:nvSpPr>
          <p:cNvPr id="9" name="Rectángulo 8"/>
          <p:cNvSpPr/>
          <p:nvPr/>
        </p:nvSpPr>
        <p:spPr>
          <a:xfrm>
            <a:off x="3543515" y="1268329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PROGRAMACIÓN</a:t>
            </a:r>
            <a:endParaRPr lang="es-MX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39593"/>
              </p:ext>
            </p:extLst>
          </p:nvPr>
        </p:nvGraphicFramePr>
        <p:xfrm>
          <a:off x="316315" y="1976637"/>
          <a:ext cx="11586927" cy="3592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352"/>
                <a:gridCol w="4863278"/>
                <a:gridCol w="4857297"/>
              </a:tblGrid>
              <a:tr h="449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3882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13:30 a 13:45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Artium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Dance Company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14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13:45 a 15:00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Ballet Independiente / Raúl Flores Canelo A.C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14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15:00 a 15:10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Immerruss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Ballet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Clásica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9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15:10 a 15:15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Immerruss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Ballet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Clásica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9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15:15 a 15:20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Immerruss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Ballet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Clásica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16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15:20 a 15:30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Immerruss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Ballet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Clásica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16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15:30 a 16:00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ContraDanza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Folklor Mexicano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9631862" y="479792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5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" y="157441"/>
            <a:ext cx="1968825" cy="196882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37798"/>
              </p:ext>
            </p:extLst>
          </p:nvPr>
        </p:nvGraphicFramePr>
        <p:xfrm>
          <a:off x="345989" y="2126269"/>
          <a:ext cx="11447427" cy="3442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881"/>
                <a:gridCol w="4804727"/>
                <a:gridCol w="4798819"/>
              </a:tblGrid>
              <a:tr h="3019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23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11:00 a 11:10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1° TP 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7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11:10 a 11:30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2° TP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7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11:30 a 11:40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3° TP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11:40 a 11:50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1° TSU 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11:50 a 12:05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2° TSU 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12:05 a 12:30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Tlayolohtli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12.30 a 13:00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Neoclásica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Cia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.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DanzArte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Neoclásico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13:00 a 13:40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Folklórico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Huehuecoyotl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Regional  y Baile de Salón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13:40 a 14:00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Colectivo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Éclater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sin Frontera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- Jazz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14:00 a 14:45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Sangre Joven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16:00 a 16:30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Alpha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Dance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del Mundo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675153" y="283023"/>
            <a:ext cx="37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HelveticaNeueLT Std" panose="020B0604020202020204" pitchFamily="34" charset="0"/>
              </a:rPr>
              <a:t>B</a:t>
            </a:r>
            <a:r>
              <a:rPr lang="es-MX" b="1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OSQUE DE TLÁHUAC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4001909" y="806453"/>
            <a:ext cx="4522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Av. de la Turba s/n, Delegación Tláhuac, Col. Miguel Hidalgo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43515" y="1268329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631862" y="479792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5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259854"/>
            <a:ext cx="1368228" cy="13778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75153" y="283023"/>
            <a:ext cx="37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HelveticaNeueLT Std" panose="020B0604020202020204" pitchFamily="34" charset="0"/>
              </a:rPr>
              <a:t>EXPLANADA </a:t>
            </a:r>
            <a:r>
              <a:rPr lang="es-MX" b="1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DELEGACIONAL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4001909" y="806453"/>
            <a:ext cx="2917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PLAZA DE LA CONSTITUCIÓN 1</a:t>
            </a:r>
            <a:endParaRPr lang="es-MX" sz="1400" dirty="0"/>
          </a:p>
        </p:txBody>
      </p:sp>
      <p:sp>
        <p:nvSpPr>
          <p:cNvPr id="7" name="Rectángulo 6"/>
          <p:cNvSpPr/>
          <p:nvPr/>
        </p:nvSpPr>
        <p:spPr>
          <a:xfrm>
            <a:off x="3543515" y="1268329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58956"/>
              </p:ext>
            </p:extLst>
          </p:nvPr>
        </p:nvGraphicFramePr>
        <p:xfrm>
          <a:off x="362466" y="2149802"/>
          <a:ext cx="10898658" cy="3031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5489"/>
                <a:gridCol w="4574397"/>
                <a:gridCol w="4568772"/>
              </a:tblGrid>
              <a:tr h="2620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14:30 a 15:00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Folklórica "Fuego Nuevo"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Folklorica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82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15:00 a 15:15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Jazz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Design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Jazz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7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15:15 a 15:30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Malaki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-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Dahab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Árabe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0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15:30 a 15:45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Árabe Horeb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Danzas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ärbes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Bellydance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, danzas del mundo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227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15:45 a 16:00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de la Ciudad de México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227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Fragmentos de México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227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16:15 a 16:30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Naisha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-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Aamal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del Mundo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227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16:30  a 16:45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Pullsar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Moderna y Jazz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9631862" y="479792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1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7"/>
            <a:ext cx="2347629" cy="125057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4108044" y="278292"/>
            <a:ext cx="3312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Dutch801 Rm Win95BT" panose="02020603060505020304" pitchFamily="18" charset="0"/>
              </a:rPr>
              <a:t>CENTRO CULTURAL </a:t>
            </a:r>
          </a:p>
          <a:p>
            <a:pPr algn="ctr"/>
            <a:r>
              <a:rPr lang="es-MX" sz="2000" b="1" dirty="0" smtClean="0">
                <a:latin typeface="Dutch801 Rm Win95BT" panose="02020603060505020304" pitchFamily="18" charset="0"/>
              </a:rPr>
              <a:t>VENUSTIANO CARRANZA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06263" y="986178"/>
            <a:ext cx="730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Dutch801 Rm Win95BT" panose="02020603060505020304" pitchFamily="18" charset="0"/>
              </a:rPr>
              <a:t>LÁZARO PAVIA S/N ESQ, FRAY SERVANDO TERESA DE MIER, </a:t>
            </a:r>
            <a:endParaRPr lang="pt-BR" dirty="0" smtClean="0">
              <a:latin typeface="Dutch801 Rm Win95BT" panose="02020603060505020304" pitchFamily="18" charset="0"/>
            </a:endParaRPr>
          </a:p>
          <a:p>
            <a:pPr algn="ctr"/>
            <a:r>
              <a:rPr lang="pt-BR" dirty="0" smtClean="0">
                <a:latin typeface="Dutch801 Rm Win95BT" panose="02020603060505020304" pitchFamily="18" charset="0"/>
              </a:rPr>
              <a:t>COL</a:t>
            </a:r>
            <a:r>
              <a:rPr lang="pt-BR" dirty="0">
                <a:latin typeface="Dutch801 Rm Win95BT" panose="02020603060505020304" pitchFamily="18" charset="0"/>
              </a:rPr>
              <a:t>. JARDÍN BALBUENA</a:t>
            </a:r>
            <a:endParaRPr lang="es-MX" dirty="0">
              <a:latin typeface="Dutch801 Rm Win95BT" panose="020206030605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41469" y="1577360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631862" y="479792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3176"/>
              </p:ext>
            </p:extLst>
          </p:nvPr>
        </p:nvGraphicFramePr>
        <p:xfrm>
          <a:off x="345989" y="2320321"/>
          <a:ext cx="10964561" cy="3275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104"/>
                <a:gridCol w="4602058"/>
                <a:gridCol w="4596399"/>
              </a:tblGrid>
              <a:tr h="2776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97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12:00 a 12:15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Spirit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Studio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 y árabe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386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12:15 a 12:45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Nekii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Paradise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IdolJapones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1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12:45 a 13:15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Folklorica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Matices de Nuestra Tierra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13:15 a 13:45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México en Trance Compañía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60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13:45 a 14:15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Augusto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Elias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&amp; Compañía Memorias</a:t>
                      </a:r>
                      <a:endParaRPr lang="es-MX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/Video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Mapping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60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14:15 a 14:30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Eco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Motion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Center</a:t>
                      </a:r>
                      <a:endParaRPr lang="es-MX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y del mundo</a:t>
                      </a:r>
                      <a:endParaRPr lang="es-MX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60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14:30 a 14:55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Colectivo Laberinto en Movimiento 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21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82218"/>
            <a:ext cx="3018138" cy="67534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70686"/>
              </p:ext>
            </p:extLst>
          </p:nvPr>
        </p:nvGraphicFramePr>
        <p:xfrm>
          <a:off x="-420129" y="1202725"/>
          <a:ext cx="12323371" cy="4561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736"/>
                <a:gridCol w="1470884"/>
                <a:gridCol w="3832786"/>
                <a:gridCol w="950550"/>
                <a:gridCol w="2877521"/>
                <a:gridCol w="1965894"/>
              </a:tblGrid>
              <a:tr h="268856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GÉNERO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 gridSpan="6">
                  <a:txBody>
                    <a:bodyPr/>
                    <a:lstStyle/>
                    <a:p>
                      <a:pPr algn="ctr" fontAlgn="ctr"/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2463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12:00 a 12:20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Centro de Entrenamiento para la Danza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8690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12:20 a 12:35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CCH- Gold Dance</a:t>
                      </a:r>
                      <a:b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</a:b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- Jazz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12:35 a 12:45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CCH- Gold Dance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Iniciacióna la Danza - Ballet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12:45 a 13:00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Colectivo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Weyaa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14:00 a 15:00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Clase de Danzón Félix Rentería 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15:00 a 15:30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Colectivo Laberinto en Movimiento 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8690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15:30 a 16:00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Folklórica Matices de Nuestra Tierra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16:00 a 16:30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Nekii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Paradise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IdolJapones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17:10 a 17:30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Ana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Bahebak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 (Yo siento amor)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Oriental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8856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17:30 a 17:45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Oscar Reyes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Cia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.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8690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17:45 a 18:20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Grupo Folklórico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Huehuecoyotl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Regional  y Baile de Salón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2290" name="Picture 2" descr="Resultado de imagen para metro zapat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18" y="55505"/>
            <a:ext cx="974637" cy="9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126534" y="162325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28 DE ABRIL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80606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82218"/>
            <a:ext cx="3018138" cy="675345"/>
          </a:xfrm>
          <a:prstGeom prst="rect">
            <a:avLst/>
          </a:prstGeom>
        </p:spPr>
      </p:pic>
      <p:pic>
        <p:nvPicPr>
          <p:cNvPr id="3" name="Picture 2" descr="Resultado de imagen para metro zapat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18" y="55505"/>
            <a:ext cx="974637" cy="9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126534" y="162325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28 DE ABRIL</a:t>
            </a:r>
            <a:endParaRPr lang="es-MX" sz="28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67594"/>
              </p:ext>
            </p:extLst>
          </p:nvPr>
        </p:nvGraphicFramePr>
        <p:xfrm>
          <a:off x="-90616" y="1219202"/>
          <a:ext cx="11813058" cy="450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728"/>
                <a:gridCol w="1412135"/>
                <a:gridCol w="3679699"/>
                <a:gridCol w="3666122"/>
                <a:gridCol w="1887374"/>
              </a:tblGrid>
              <a:tr h="34591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  <a:latin typeface="Dutch801 Rm Win95BT" panose="02020603060505020304" pitchFamily="18" charset="0"/>
                        </a:rPr>
                        <a:t>CINE</a:t>
                      </a:r>
                      <a:endParaRPr lang="es-MX" sz="2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18:00 a 18:30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La libreta verde de Nellie</a:t>
                      </a:r>
                      <a:endParaRPr lang="it-IT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18:30 a 18:35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Azul Delirio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18:35 a 18:40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Azul Delirio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18:40 a 18:45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Azul Delirio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18:45 a 19:00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Sulayka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 Sánchez Álvarez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19:00 a 19:30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La libreta verde de Nellie</a:t>
                      </a:r>
                      <a:endParaRPr lang="it-IT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19:30 a 19:35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Azul Delirio 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19:35 a 19:40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Azul Delirio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19:40 a 19:45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Azul Delirio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06957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19:45 a 20:00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Sulayka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 Sánchez </a:t>
                      </a:r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Alvarez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Video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6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15558"/>
            <a:ext cx="1640541" cy="164054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3592931" y="197543"/>
            <a:ext cx="409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Dutch801 Rm Win95BT" panose="02020603060505020304" pitchFamily="18" charset="0"/>
              </a:rPr>
              <a:t>TEATRO DE LA JUVENTUD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21925" y="651163"/>
            <a:ext cx="390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Calle 10 s/n esq. Canario, Col, Tolteca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73213" y="1074005"/>
            <a:ext cx="51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28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04981"/>
              </p:ext>
            </p:extLst>
          </p:nvPr>
        </p:nvGraphicFramePr>
        <p:xfrm>
          <a:off x="354226" y="2010032"/>
          <a:ext cx="11549014" cy="3010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194"/>
                <a:gridCol w="4857398"/>
                <a:gridCol w="4851422"/>
              </a:tblGrid>
              <a:tr h="309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752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14:45 a 15:00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Rito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189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15:00 a 15:15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Ballet Independiente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61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15:15 a 15:30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Ballet Independiente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455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15:30 a 15:45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Kalp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Dans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inclusiva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7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82218"/>
            <a:ext cx="3018138" cy="675345"/>
          </a:xfrm>
          <a:prstGeom prst="rect">
            <a:avLst/>
          </a:prstGeom>
        </p:spPr>
      </p:pic>
      <p:pic>
        <p:nvPicPr>
          <p:cNvPr id="3" name="Picture 2" descr="Resultado de imagen para metro zapat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18" y="55505"/>
            <a:ext cx="974637" cy="9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126534" y="162325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29 DE ABRIL</a:t>
            </a:r>
            <a:endParaRPr lang="es-MX" sz="28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65262"/>
              </p:ext>
            </p:extLst>
          </p:nvPr>
        </p:nvGraphicFramePr>
        <p:xfrm>
          <a:off x="-123569" y="1189347"/>
          <a:ext cx="12026810" cy="436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239"/>
                <a:gridCol w="1435488"/>
                <a:gridCol w="3740550"/>
                <a:gridCol w="966611"/>
                <a:gridCol w="2769337"/>
                <a:gridCol w="1518990"/>
                <a:gridCol w="399595"/>
              </a:tblGrid>
              <a:tr h="1905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                         GÉNERO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9089">
                <a:tc gridSpan="7">
                  <a:txBody>
                    <a:bodyPr/>
                    <a:lstStyle/>
                    <a:p>
                      <a:endParaRPr lang="es-MX" dirty="0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12:00 a 12:30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Topiltzin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12:30 a 13:00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Vicario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Baile popular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957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13:00 a 13:45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Vicario. Vida y Movimiento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Baile popular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6865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13:45 a 14:15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Metzonalli-Yolotl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14:15 a 14:30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Emotion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Jazz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14:30 a 15:00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Foklórico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de la Universidad Autónoma del Estado de Hidalgo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15:00 a 15:15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Cía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. Momentos Corpóreos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15:15 a 15:35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México Tradicional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Regional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15:35 a 16:00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México Tradicional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Regional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16:00 a 16:30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Viajeros sin equipaje producciones 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Contemporánea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16:30 a 17:00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Verum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Contemporánea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18:00 a 18:15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Colectivo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Éclater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sin Frontera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 - Jazz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3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82218"/>
            <a:ext cx="3018138" cy="675345"/>
          </a:xfrm>
          <a:prstGeom prst="rect">
            <a:avLst/>
          </a:prstGeom>
        </p:spPr>
      </p:pic>
      <p:pic>
        <p:nvPicPr>
          <p:cNvPr id="3" name="Picture 2" descr="Resultado de imagen para metro zapat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18" y="55505"/>
            <a:ext cx="974637" cy="9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126534" y="162325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30 DE ABRIL</a:t>
            </a:r>
            <a:endParaRPr lang="es-MX" sz="28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88266"/>
              </p:ext>
            </p:extLst>
          </p:nvPr>
        </p:nvGraphicFramePr>
        <p:xfrm>
          <a:off x="-107092" y="1243912"/>
          <a:ext cx="12010333" cy="4454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600"/>
                <a:gridCol w="1433522"/>
                <a:gridCol w="3735425"/>
                <a:gridCol w="3730830"/>
                <a:gridCol w="1915956"/>
              </a:tblGrid>
              <a:tr h="243801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3801">
                <a:tc gridSpan="5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3801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13:00 a 13:45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de la Ciudad de México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Comedia musical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13:45 a 14:00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2° TP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14:00 a 14:40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del Valle de México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2973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14:40 a 15:15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Khamsa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,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Espacio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Formativo de Danza Árabe Escénica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Danza árabe escénica y fusión oriental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5522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15:15 a 15:45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</a:t>
                      </a:r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Folklorica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 "Fuego Nuevo"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6941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15:45 a 16:00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Artium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 Dance Company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14462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1° y 3° TP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16:15 a 16:45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México en Trance Compañía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6993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16:45 a 17:00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1° TSU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06993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17:00 a 17:15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Danza Contemporánea CCOY 2° TSU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17:15 a 18:15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Taller Coreográfico Villa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Olímpica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Danzón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Dutch801 Rm Win95BT" panose="02020603060505020304" pitchFamily="18" charset="0"/>
                        </a:rPr>
                        <a:t>18:15 a 18:45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</a:t>
                      </a:r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Topiltzin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47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82218"/>
            <a:ext cx="3018138" cy="67534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126534" y="162325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29 DE ABRIL</a:t>
            </a:r>
            <a:endParaRPr lang="es-MX" sz="2800" b="1" dirty="0"/>
          </a:p>
        </p:txBody>
      </p:sp>
      <p:pic>
        <p:nvPicPr>
          <p:cNvPr id="16386" name="Picture 2" descr="Resultado de imagen para MUSEO DEL METR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15" y="162325"/>
            <a:ext cx="1318998" cy="8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56909"/>
              </p:ext>
            </p:extLst>
          </p:nvPr>
        </p:nvGraphicFramePr>
        <p:xfrm>
          <a:off x="691977" y="1787612"/>
          <a:ext cx="10733903" cy="2499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675"/>
                <a:gridCol w="3707164"/>
                <a:gridCol w="3702604"/>
                <a:gridCol w="1901460"/>
              </a:tblGrid>
              <a:tr h="8331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331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12:15 a 12:30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Ensamble de Danza Clásica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Clásica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331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12:30 a 13:30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u="none" strike="noStrike" dirty="0" smtClean="0">
                        <a:effectLst/>
                        <a:latin typeface="Dutch801 Rm Win95BT" panose="02020603060505020304" pitchFamily="18" charset="0"/>
                      </a:endParaRPr>
                    </a:p>
                    <a:p>
                      <a:pPr algn="ctr" fontAlgn="t"/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Compañía 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Nayetzi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Tollan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94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82218"/>
            <a:ext cx="3018138" cy="6753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26534" y="162325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30 DE ABRIL</a:t>
            </a:r>
            <a:endParaRPr lang="es-MX" sz="2800" b="1" dirty="0"/>
          </a:p>
        </p:txBody>
      </p:sp>
      <p:pic>
        <p:nvPicPr>
          <p:cNvPr id="4" name="Picture 2" descr="Resultado de imagen para MUSEO DEL METR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15" y="162325"/>
            <a:ext cx="1318998" cy="8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766958"/>
              </p:ext>
            </p:extLst>
          </p:nvPr>
        </p:nvGraphicFramePr>
        <p:xfrm>
          <a:off x="-568411" y="1243969"/>
          <a:ext cx="12241427" cy="4428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586"/>
                <a:gridCol w="1461104"/>
                <a:gridCol w="3807300"/>
                <a:gridCol w="3802616"/>
                <a:gridCol w="1952821"/>
              </a:tblGrid>
              <a:tr h="271663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9604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12:00 a 12:15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Centro de Artes del Movimiento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Butoyolotl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Butoh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9604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12:15 a 12:30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Artium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Dance Company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7346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12:30 a 13:00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Nekii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Paradise</a:t>
                      </a:r>
                      <a:b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</a:b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err="1" smtClean="0">
                          <a:effectLst/>
                          <a:latin typeface="Dutch801 Rm Win95BT" panose="02020603060505020304" pitchFamily="18" charset="0"/>
                        </a:rPr>
                        <a:t>IdolJaponés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3325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13:00 a 13:15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Folklórica 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Matices de Nuestra Tierra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3325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13:15 a 13:30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Khamsa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, espacio Formativo de Danza Árabe Escénica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árabe escénica y fusión oriental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3325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13:30 a 13:35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/>
                      </a:r>
                      <a:b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</a:b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3325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13:35 a 13:45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/>
                      </a:r>
                      <a:b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</a:b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9604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13:45 a 13:55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9604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14:00 a 14:30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Augusto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Elias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&amp; Compañía Memorias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Contemporánea 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/Video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Mapping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10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8"/>
            <a:ext cx="1512810" cy="151281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76936"/>
              </p:ext>
            </p:extLst>
          </p:nvPr>
        </p:nvGraphicFramePr>
        <p:xfrm>
          <a:off x="1105687" y="1646053"/>
          <a:ext cx="10280073" cy="4170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851"/>
                <a:gridCol w="4314764"/>
                <a:gridCol w="4309458"/>
              </a:tblGrid>
              <a:tr h="2404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771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Colectivo RITO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Danza Contempránea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9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16:15 a 16:30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Amina Selena y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Cuicacalli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Ensamble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Danza Árabe y Música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04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16:30  a 16:45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Liliana Sánchez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2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16:45 a 17:00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Viajeros sin equipaje Producciones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809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17:00 a 17:15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Casineros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de Corazón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Salsa Casino y Salsa Cubana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65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17:15 a 17:30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Sensodanza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9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17:30 a 17:45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Neoclásica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Cía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.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DanzArte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Neoclásico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9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17:45 a 18:00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Neoclásica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Cía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.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DanzArte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Neoclásico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708144" y="752037"/>
            <a:ext cx="43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Dutch801 Rm Win95BT" panose="02020603060505020304" pitchFamily="18" charset="0"/>
              </a:rPr>
              <a:t>ACADEMIA 13, CENTRO HISTÓRICO</a:t>
            </a:r>
            <a:endParaRPr lang="es-MX" dirty="0">
              <a:latin typeface="Dutch801 Rm Win95BT" panose="020206030605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85933" y="278292"/>
            <a:ext cx="3556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Dutch801 Rm Win95BT" panose="02020603060505020304" pitchFamily="18" charset="0"/>
              </a:rPr>
              <a:t>MUSEO JOSÉ LUIS CUEVAS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23689" y="38420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30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4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8"/>
            <a:ext cx="1512810" cy="151281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3708144" y="752037"/>
            <a:ext cx="43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Dutch801 Rm Win95BT" panose="02020603060505020304" pitchFamily="18" charset="0"/>
              </a:rPr>
              <a:t>ACADEMIA 13, CENTRO HISTÓRICO</a:t>
            </a:r>
            <a:endParaRPr lang="es-MX" dirty="0">
              <a:latin typeface="Dutch801 Rm Win95BT" panose="020206030605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85933" y="278292"/>
            <a:ext cx="3556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Dutch801 Rm Win95BT" panose="02020603060505020304" pitchFamily="18" charset="0"/>
              </a:rPr>
              <a:t>MUSEO JOSÉ LUIS CUEVAS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385424" y="459649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26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87720"/>
              </p:ext>
            </p:extLst>
          </p:nvPr>
        </p:nvGraphicFramePr>
        <p:xfrm>
          <a:off x="468351" y="1967344"/>
          <a:ext cx="10961649" cy="3532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654"/>
                <a:gridCol w="4831881"/>
                <a:gridCol w="4158114"/>
              </a:tblGrid>
              <a:tr h="3531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62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19:00 a 19:05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347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19:05 a 19:15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32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19:15 a 19:20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Dance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Corp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761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  <a:latin typeface="Dutch801 Rm Win95BT" panose="02020603060505020304" pitchFamily="18" charset="0"/>
                        </a:rPr>
                        <a:t>19:20 a 19:30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Foráneo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185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19:30 a 19:45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e.Motion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Project 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53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26" y="0"/>
            <a:ext cx="443752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2" y="44910"/>
            <a:ext cx="1748944" cy="174509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242618" y="1090650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93941" y="212257"/>
            <a:ext cx="449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FORO CULTURAL AZCAPOTZALCO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40483" y="631718"/>
            <a:ext cx="499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Av. Cuitláhuac s/n Esquina Pino, Col. Liberación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091573" y="321209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28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98024"/>
              </p:ext>
            </p:extLst>
          </p:nvPr>
        </p:nvGraphicFramePr>
        <p:xfrm>
          <a:off x="345989" y="1564582"/>
          <a:ext cx="10808043" cy="4160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892"/>
                <a:gridCol w="4536364"/>
                <a:gridCol w="4530787"/>
              </a:tblGrid>
              <a:tr h="145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4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b">
                    <a:noFill/>
                  </a:tcPr>
                </a:tc>
              </a:tr>
              <a:tr h="3495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Idal Instituto de Danza  La Ribera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Ballet y 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3204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16:15 a 16:30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Osas CESCIJUC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Cheerleading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 (porristas)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476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16:30  a 17:00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Taller de Danza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Colegio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de Bachilleres Plantel No. 2, </a:t>
                      </a:r>
                      <a:endParaRPr lang="es-MX" sz="1400" u="none" strike="noStrike" dirty="0" smtClean="0">
                        <a:effectLst/>
                        <a:latin typeface="Dutch801 Rm Win95BT" panose="02020603060505020304" pitchFamily="18" charset="0"/>
                      </a:endParaRPr>
                    </a:p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Cien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Metros "Elisa Acuña </a:t>
                      </a:r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Rossetti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"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621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17:00 a 17:15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Infantil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913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17:15 a 17:30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Comunidad Educativa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Tomás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Moro Lomas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Comedia Musical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825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17:30 a 17:45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Capital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422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17:45 a 18:00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Siroco 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422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18:00 a 18:15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Siroco 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2621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18:15 a 18:30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Siroco 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3587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18:30 a 19:00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Escuela de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de la Ciudad de México (Grupo 2° y 4°)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Folklórica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3005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19:00 a 19:15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Shaktala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Hindú</a:t>
                      </a:r>
                      <a:endParaRPr lang="es-MX" sz="14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b">
                    <a:noFill/>
                  </a:tcPr>
                </a:tc>
              </a:tr>
              <a:tr h="2621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19:15 a 19:45</a:t>
                      </a:r>
                      <a:endParaRPr lang="es-MX" sz="14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Ballet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Folklórico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Juvenil GAM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  <a:tr h="3296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19:45 a 20:15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Ballet </a:t>
                      </a:r>
                      <a:r>
                        <a:rPr lang="es-MX" sz="14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Folklórico </a:t>
                      </a:r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de Adultos GAM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8131" marR="8131" marT="8131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7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2" y="44910"/>
            <a:ext cx="1748944" cy="17450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42618" y="1090650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93941" y="212257"/>
            <a:ext cx="449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FORO CULTURAL AZCAPOTZALCO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40483" y="631718"/>
            <a:ext cx="499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Av. Cuitláhuac s/n Esquina Pino, Col. Liberación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95942"/>
              </p:ext>
            </p:extLst>
          </p:nvPr>
        </p:nvGraphicFramePr>
        <p:xfrm>
          <a:off x="339969" y="1635752"/>
          <a:ext cx="11563271" cy="398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9503"/>
                <a:gridCol w="5091896"/>
                <a:gridCol w="4381872"/>
              </a:tblGrid>
              <a:tr h="2395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b">
                    <a:noFill/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14:00 a 14:15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Taller de Danza Jazz de la FES Aragón UNAM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Jazz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2951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14:15 a 14:30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Almeria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Flamenco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Flamenca</a:t>
                      </a:r>
                      <a:endParaRPr lang="es-MX" sz="1600" b="0" i="0" u="none" strike="noStrike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3052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14:30 a 14:45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JAZZ 530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Jazz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3731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14:45 a 15:00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Euridice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Cordero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del Medio Oriente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4517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15:00 a 15:15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Tepeyollotl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Danza Project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15:15 a 15:30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ARTE - TOTAL Valle Dorado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4986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15:30 a 16:00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Folklórica de la UAM Azcapotzalco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4307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16:00 a 16:15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Rashida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Bellydance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Árabe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4647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16:15 a 16:30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de Danza Polinesia "En Movimiento"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Polinesia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  <a:tr h="2713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16:30 a 16:45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LauJau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Studio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448" marR="9448" marT="9448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0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2" y="44910"/>
            <a:ext cx="1748944" cy="17450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42618" y="1090650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93941" y="212257"/>
            <a:ext cx="449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FORO CULTURAL AZCAPOTZALCO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40483" y="631718"/>
            <a:ext cx="499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Av. Cuitláhuac s/n Esquina Pino, Col. Liberación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98428"/>
              </p:ext>
            </p:extLst>
          </p:nvPr>
        </p:nvGraphicFramePr>
        <p:xfrm>
          <a:off x="351691" y="1831825"/>
          <a:ext cx="11258418" cy="3871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4417"/>
                <a:gridCol w="4957654"/>
                <a:gridCol w="4266347"/>
              </a:tblGrid>
              <a:tr h="5222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16:45 a 17:00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Folklórica de la UAM Azcapotzalco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Folklórica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70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17:00 a 17:15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Jade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Árabe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01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17:15 a 17:30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Hybrid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Style Dance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Group</a:t>
                      </a:r>
                      <a:endParaRPr lang="es-MX" sz="16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Pop Dance</a:t>
                      </a:r>
                      <a:endParaRPr lang="es-MX" sz="1600" b="0" i="0" u="none" strike="noStrike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44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17:30 a 18:00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Danzas y Cantos de México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Danzas Populares Mexicanas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44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18:00 a 18:15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KOREIA - Estudio de Danza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Polinesia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1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18:15 a 18:30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Producciones Pasión por la Danza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Clásica y 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18:30 a 19:00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Danzas y Cantos de México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Danzas Populares Mexicanas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222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19:00 a 19:15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Clásica y Contemporánea de la FES Aragón UNAM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Clásica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59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19:15 a 19:30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Paria 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104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19:30 a 20:00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Grupo de Danza Folklórica "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Tonalamatl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"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84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0" y="241764"/>
            <a:ext cx="1711570" cy="143911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3119524" y="746032"/>
            <a:ext cx="4592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TEATRO MARÍA TEREZA MONTOYA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54735" y="1093776"/>
            <a:ext cx="3522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Dutch801 Rm Win95BT" panose="02020603060505020304" pitchFamily="18" charset="0"/>
              </a:rPr>
              <a:t>Eje Central Lázaro Cárdenas 912</a:t>
            </a:r>
            <a:r>
              <a:rPr lang="es-MX" dirty="0" smtClean="0">
                <a:latin typeface="Dutch801 Rm Win95BT" panose="02020603060505020304" pitchFamily="18" charset="0"/>
              </a:rPr>
              <a:t>,</a:t>
            </a:r>
          </a:p>
          <a:p>
            <a:pPr algn="ctr"/>
            <a:r>
              <a:rPr lang="es-MX" dirty="0" smtClean="0">
                <a:latin typeface="Dutch801 Rm Win95BT" panose="02020603060505020304" pitchFamily="18" charset="0"/>
              </a:rPr>
              <a:t> </a:t>
            </a:r>
            <a:r>
              <a:rPr lang="es-MX" dirty="0">
                <a:latin typeface="Dutch801 Rm Win95BT" panose="02020603060505020304" pitchFamily="18" charset="0"/>
              </a:rPr>
              <a:t>Col. El Periodista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98763" y="1740107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19322"/>
              </p:ext>
            </p:extLst>
          </p:nvPr>
        </p:nvGraphicFramePr>
        <p:xfrm>
          <a:off x="345989" y="2239544"/>
          <a:ext cx="11557251" cy="3419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7"/>
                <a:gridCol w="4572719"/>
                <a:gridCol w="5143025"/>
              </a:tblGrid>
              <a:tr h="3515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670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16:00 a 16:50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Nayetzi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Tollan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031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16:50 a 17:00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Dos Raíces Danza Fusión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Fusión</a:t>
                      </a:r>
                      <a:endParaRPr lang="es-MX" sz="18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510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18:00 a 18:30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de Danza Neoclásica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Cia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.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DanzArte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Neocláisica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469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Dutch801 Rm Win95BT" panose="02020603060505020304" pitchFamily="18" charset="0"/>
                        </a:rPr>
                        <a:t>18:30 a 19:00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Raíces de México Tradicional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3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6" y="243867"/>
            <a:ext cx="1793880" cy="134288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4743894" y="545978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Dutch801 Rm Win95BT" panose="02020603060505020304" pitchFamily="18" charset="0"/>
              </a:rPr>
              <a:t>FORO LINDBERGH</a:t>
            </a:r>
            <a:endParaRPr lang="es-MX" sz="2000" b="1" dirty="0">
              <a:latin typeface="Dutch801 Rm Win95BT" panose="020206030605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24681" y="946088"/>
            <a:ext cx="337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Dutch801 Rm Win95BT" panose="02020603060505020304" pitchFamily="18" charset="0"/>
              </a:rPr>
              <a:t>Av. México s/n, Col. Hipódromo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872213" y="1315420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30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58286"/>
              </p:ext>
            </p:extLst>
          </p:nvPr>
        </p:nvGraphicFramePr>
        <p:xfrm>
          <a:off x="345989" y="1823250"/>
          <a:ext cx="11557252" cy="3778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1572"/>
                <a:gridCol w="4850822"/>
                <a:gridCol w="4844858"/>
              </a:tblGrid>
              <a:tr h="3661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041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16:00 a 16:30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Cía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. de Danza Folklórica del Instituto de Artes de la Universidad Autónoma del Estado de Hidalgo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61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16:30  a 16:45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Fuente de Luna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Danza Española - Flamenca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59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16:45 a 17:00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Raíces de México Tradicional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Folklórica 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2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17:00 a 17:15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CEDART "Luis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Spota</a:t>
                      </a:r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 Saavedra"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Contemporánea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17:15 a 17:30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Centro Nacional de Rescate, Fomento y Difusión del Danzón - CENAREFDD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Baile de Salón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05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Dutch801 Rm Win95BT" panose="02020603060505020304" pitchFamily="18" charset="0"/>
                        </a:rPr>
                        <a:t>17:30 a 18:00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Ballet Folklórico </a:t>
                      </a:r>
                      <a:r>
                        <a:rPr lang="es-MX" sz="16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Citlali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Dutch801 Rm Win95BT" panose="02020603060505020304" pitchFamily="18" charset="0"/>
                        </a:rPr>
                        <a:t>Danza Regional 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0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" y="-30813"/>
            <a:ext cx="2226828" cy="222682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2786293" y="335829"/>
            <a:ext cx="52435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CENTRO DE LA JUVENTUD, ARTE Y CULTURA</a:t>
            </a:r>
          </a:p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 FUTURAMA</a:t>
            </a:r>
          </a:p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 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80940" y="892017"/>
            <a:ext cx="4062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Dutch801 Rm Win95BT" panose="02020603060505020304" pitchFamily="18" charset="0"/>
              </a:rPr>
              <a:t>CDA. DE OTAVALO NO. </a:t>
            </a:r>
            <a:r>
              <a:rPr lang="es-MX" sz="1200" dirty="0" smtClean="0">
                <a:latin typeface="Dutch801 Rm Win95BT" panose="02020603060505020304" pitchFamily="18" charset="0"/>
              </a:rPr>
              <a:t>7</a:t>
            </a:r>
          </a:p>
          <a:p>
            <a:pPr algn="ctr"/>
            <a:r>
              <a:rPr lang="es-MX" sz="1200" dirty="0" smtClean="0">
                <a:latin typeface="Dutch801 Rm Win95BT" panose="02020603060505020304" pitchFamily="18" charset="0"/>
              </a:rPr>
              <a:t> </a:t>
            </a:r>
            <a:r>
              <a:rPr lang="es-MX" sz="1200" dirty="0">
                <a:latin typeface="Dutch801 Rm Win95BT" panose="02020603060505020304" pitchFamily="18" charset="0"/>
              </a:rPr>
              <a:t>ESQ. INSTITUTO POLITÉCNICO NACIONAL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648526" y="1350403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8367" y="1819883"/>
            <a:ext cx="1153297" cy="37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latin typeface="Dutch801 Rm Win95BT" panose="02020603060505020304" pitchFamily="18" charset="0"/>
              </a:rPr>
              <a:t>LOBBY</a:t>
            </a:r>
            <a:endParaRPr lang="es-MX" i="1" dirty="0">
              <a:latin typeface="Dutch801 Rm Win95BT" panose="020206030605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367" y="331005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Dutch801 Rm Win95BT" panose="02020603060505020304" pitchFamily="18" charset="0"/>
              </a:rPr>
              <a:t>FORO 1</a:t>
            </a:r>
            <a:endParaRPr lang="es-MX" i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86759"/>
              </p:ext>
            </p:extLst>
          </p:nvPr>
        </p:nvGraphicFramePr>
        <p:xfrm>
          <a:off x="339969" y="3766422"/>
          <a:ext cx="11453445" cy="169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0531"/>
                <a:gridCol w="4876952"/>
                <a:gridCol w="484596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   </a:t>
                      </a:r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GÉNERO</a:t>
                      </a:r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12:45 a 13:15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Academia de Ballet 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Gladyovska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 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Danza 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Clásica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13:15 a 13:30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Idal Instituto de Danza  La Ribera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  Ballet 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y 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13:30 A 13:50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Compañía Paria Danza 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</a:t>
                      </a:r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Danza 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Contemporánea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07583"/>
              </p:ext>
            </p:extLst>
          </p:nvPr>
        </p:nvGraphicFramePr>
        <p:xfrm>
          <a:off x="428367" y="2481973"/>
          <a:ext cx="11474874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059"/>
                <a:gridCol w="4216538"/>
                <a:gridCol w="4820277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            GÉNERO</a:t>
                      </a:r>
                      <a:endParaRPr lang="es-MX" sz="18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13:15 a 13:45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Los Jubilados del </a:t>
                      </a:r>
                      <a:r>
                        <a:rPr lang="es-MX" sz="18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Dancing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                          Baile </a:t>
                      </a:r>
                      <a:r>
                        <a:rPr lang="es-MX" sz="1800" u="none" strike="noStrike" dirty="0">
                          <a:effectLst/>
                          <a:latin typeface="Dutch801 Rm Win95BT" panose="02020603060505020304" pitchFamily="18" charset="0"/>
                        </a:rPr>
                        <a:t>de Salón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2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66099"/>
            <a:ext cx="2226828" cy="222682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029843" y="5799833"/>
            <a:ext cx="5338382" cy="866621"/>
            <a:chOff x="7372118" y="5743686"/>
            <a:chExt cx="5338382" cy="86662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118" y="5743686"/>
              <a:ext cx="5338382" cy="8014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55" y="5743687"/>
              <a:ext cx="1034961" cy="86662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321278" y="2292927"/>
            <a:ext cx="204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latin typeface="Dutch801 Rm Win95BT" panose="02020603060505020304" pitchFamily="18" charset="0"/>
              </a:rPr>
              <a:t>SALA DE CINE</a:t>
            </a:r>
            <a:endParaRPr lang="es-MX" i="1" dirty="0">
              <a:latin typeface="Dutch801 Rm Win95BT" panose="020206030605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22476"/>
              </p:ext>
            </p:extLst>
          </p:nvPr>
        </p:nvGraphicFramePr>
        <p:xfrm>
          <a:off x="321278" y="3041672"/>
          <a:ext cx="11581963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9363"/>
                <a:gridCol w="4273559"/>
                <a:gridCol w="380904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1" u="none" strike="noStrike" dirty="0">
                          <a:effectLst/>
                          <a:latin typeface="Dutch801 Rm Win95BT" panose="02020603060505020304" pitchFamily="18" charset="0"/>
                        </a:rPr>
                        <a:t>HORARIO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  <a:latin typeface="Dutch801 Rm Win95BT" panose="02020603060505020304" pitchFamily="18" charset="0"/>
                        </a:rPr>
                        <a:t>ELENCO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  <a:latin typeface="Dutch801 Rm Win95BT" panose="02020603060505020304" pitchFamily="18" charset="0"/>
                        </a:rPr>
                        <a:t>GÉNERO</a:t>
                      </a:r>
                      <a:endParaRPr lang="es-MX" sz="2000" b="1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12:00 a 12:30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Rocío Becerril</a:t>
                      </a:r>
                      <a:endParaRPr lang="es-MX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Vídeo Danza "La libreta verde de Nellie"</a:t>
                      </a:r>
                      <a:endParaRPr lang="it-IT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13:00 a 13:15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Ponente</a:t>
                      </a:r>
                      <a:r>
                        <a:rPr lang="pt-BR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Maria </a:t>
                      </a:r>
                      <a:r>
                        <a:rPr lang="pt-BR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Sucarú</a:t>
                      </a:r>
                      <a:r>
                        <a:rPr lang="pt-BR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Vásquez </a:t>
                      </a:r>
                      <a:r>
                        <a:rPr lang="pt-BR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Orozco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Ponencia "Hacía una </a:t>
                      </a:r>
                      <a:r>
                        <a:rPr lang="es-MX" sz="2000" u="none" strike="noStrike" dirty="0" err="1">
                          <a:effectLst/>
                          <a:latin typeface="Dutch801 Rm Win95BT" panose="02020603060505020304" pitchFamily="18" charset="0"/>
                        </a:rPr>
                        <a:t>Transdisciplina</a:t>
                      </a:r>
                      <a:r>
                        <a:rPr lang="es-MX" sz="2000" u="none" strike="noStrike" dirty="0">
                          <a:effectLst/>
                          <a:latin typeface="Dutch801 Rm Win95BT" panose="02020603060505020304" pitchFamily="18" charset="0"/>
                        </a:rPr>
                        <a:t> entre la danza y los museos</a:t>
                      </a:r>
                      <a:endParaRPr lang="es-MX" sz="2000" b="0" i="0" u="none" strike="noStrike" dirty="0">
                        <a:effectLst/>
                        <a:latin typeface="Dutch801 Rm Win95BT" panose="020206030605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2786293" y="335829"/>
            <a:ext cx="52435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CENTRO DE LA JUVENTUD, ARTE Y CULTURA</a:t>
            </a:r>
          </a:p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 FUTURAMA</a:t>
            </a:r>
          </a:p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 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80940" y="892017"/>
            <a:ext cx="4062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Dutch801 Rm Win95BT" panose="02020603060505020304" pitchFamily="18" charset="0"/>
              </a:rPr>
              <a:t>CDA. DE OTAVALO NO. </a:t>
            </a:r>
            <a:r>
              <a:rPr lang="es-MX" sz="1200" dirty="0" smtClean="0">
                <a:latin typeface="Dutch801 Rm Win95BT" panose="02020603060505020304" pitchFamily="18" charset="0"/>
              </a:rPr>
              <a:t>7</a:t>
            </a:r>
          </a:p>
          <a:p>
            <a:pPr algn="ctr"/>
            <a:r>
              <a:rPr lang="es-MX" sz="1200" dirty="0" smtClean="0">
                <a:latin typeface="Dutch801 Rm Win95BT" panose="02020603060505020304" pitchFamily="18" charset="0"/>
              </a:rPr>
              <a:t> </a:t>
            </a:r>
            <a:r>
              <a:rPr lang="es-MX" sz="1200" dirty="0">
                <a:latin typeface="Dutch801 Rm Win95BT" panose="02020603060505020304" pitchFamily="18" charset="0"/>
              </a:rPr>
              <a:t>ESQ. INSTITUTO POLITÉCNICO NACIONAL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648526" y="1350403"/>
            <a:ext cx="383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Dutch801 Rm Win95BT" panose="02020603060505020304" pitchFamily="18" charset="0"/>
              </a:rPr>
              <a:t>PROGRAMACIÓN</a:t>
            </a:r>
            <a:endParaRPr lang="es-MX" b="1" dirty="0">
              <a:latin typeface="Dutch801 Rm Win95BT" panose="020206030605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091573" y="469034"/>
            <a:ext cx="177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Dutch801 Rm Win95BT" panose="02020603060505020304" pitchFamily="18" charset="0"/>
              </a:rPr>
              <a:t>29 DE ABRIL</a:t>
            </a:r>
            <a:endParaRPr lang="es-MX" sz="2800" b="1" dirty="0">
              <a:latin typeface="Dutch801 Rm Win95BT" panose="020206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63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2281</Words>
  <Application>Microsoft Office PowerPoint</Application>
  <PresentationFormat>Panorámica</PresentationFormat>
  <Paragraphs>718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Dutch801 Rm Win95BT</vt:lpstr>
      <vt:lpstr>HelveticaNeueLT Std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Becerra Maza</dc:creator>
  <cp:lastModifiedBy>Francisco Becerra Maza</cp:lastModifiedBy>
  <cp:revision>72</cp:revision>
  <cp:lastPrinted>2017-04-20T17:49:53Z</cp:lastPrinted>
  <dcterms:created xsi:type="dcterms:W3CDTF">2017-03-25T00:26:53Z</dcterms:created>
  <dcterms:modified xsi:type="dcterms:W3CDTF">2017-04-21T23:35:14Z</dcterms:modified>
</cp:coreProperties>
</file>