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21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720726" y="776289"/>
            <a:ext cx="10750549"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828800" y="6012657"/>
            <a:ext cx="7721600" cy="365125"/>
          </a:xfrm>
        </p:spPr>
        <p:txBody>
          <a:bodyPr tIns="0" bIns="0" anchor="t"/>
          <a:lstStyle>
            <a:lvl1pPr algn="r">
              <a:defRPr sz="1000"/>
            </a:lvl1pPr>
          </a:lstStyle>
          <a:p>
            <a:fld id="{B61BEF0D-F0BB-DE4B-95CE-6DB70DBA9567}" type="datetimeFigureOut">
              <a:rPr lang="en-US" smtClean="0"/>
              <a:pPr/>
              <a:t>6/6/2017</a:t>
            </a:fld>
            <a:endParaRPr lang="en-US" dirty="0"/>
          </a:p>
        </p:txBody>
      </p:sp>
      <p:sp>
        <p:nvSpPr>
          <p:cNvPr id="17" name="16 Marcador de pie de página"/>
          <p:cNvSpPr>
            <a:spLocks noGrp="1"/>
          </p:cNvSpPr>
          <p:nvPr>
            <p:ph type="ftr" sz="quarter" idx="11"/>
          </p:nvPr>
        </p:nvSpPr>
        <p:spPr>
          <a:xfrm>
            <a:off x="1828800" y="5650705"/>
            <a:ext cx="7721600" cy="365125"/>
          </a:xfrm>
        </p:spPr>
        <p:txBody>
          <a:bodyPr tIns="0" bIns="0" anchor="b"/>
          <a:lstStyle>
            <a:lvl1pPr algn="r">
              <a:defRPr sz="1100"/>
            </a:lvl1pPr>
          </a:lstStyle>
          <a:p>
            <a:endParaRPr lang="en-US" dirty="0"/>
          </a:p>
        </p:txBody>
      </p:sp>
      <p:sp>
        <p:nvSpPr>
          <p:cNvPr id="29" name="28 Marcador de número de diapositiva"/>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D57F1E4F-1CFF-5643-939E-217C01CDF565}"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61BEF0D-F0BB-DE4B-95CE-6DB70DBA9567}" type="datetimeFigureOut">
              <a:rPr lang="en-US" smtClean="0"/>
              <a:pPr/>
              <a:t>6/6/2017</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042400" y="381000"/>
            <a:ext cx="2540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381000"/>
            <a:ext cx="83312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61BEF0D-F0BB-DE4B-95CE-6DB70DBA9567}" type="datetimeFigureOut">
              <a:rPr lang="en-US" smtClean="0"/>
              <a:pPr/>
              <a:t>6/6/2017</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67494"/>
            <a:ext cx="109728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609600" y="1882808"/>
            <a:ext cx="109728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388608" y="6480048"/>
            <a:ext cx="2844800" cy="301752"/>
          </a:xfrm>
        </p:spPr>
        <p:txBody>
          <a:bodyPr/>
          <a:lstStyle/>
          <a:p>
            <a:fld id="{52647F38-B617-4D2F-AE0A-013F0C4D2C57}" type="datetimeFigureOut">
              <a:rPr lang="en-US" smtClean="0"/>
              <a:t>6/6/2017</a:t>
            </a:fld>
            <a:endParaRPr lang="en-US" dirty="0"/>
          </a:p>
        </p:txBody>
      </p:sp>
      <p:sp>
        <p:nvSpPr>
          <p:cNvPr id="5" name="4 Marcador de pie de página"/>
          <p:cNvSpPr>
            <a:spLocks noGrp="1"/>
          </p:cNvSpPr>
          <p:nvPr>
            <p:ph type="ftr" sz="quarter" idx="11"/>
          </p:nvPr>
        </p:nvSpPr>
        <p:spPr>
          <a:xfrm>
            <a:off x="609600" y="6480970"/>
            <a:ext cx="5680075" cy="300831"/>
          </a:xfrm>
        </p:spPr>
        <p:txBody>
          <a:bodyPr/>
          <a:lstStyle/>
          <a:p>
            <a:endParaRPr lang="en-US" dirty="0"/>
          </a:p>
        </p:txBody>
      </p:sp>
      <p:sp>
        <p:nvSpPr>
          <p:cNvPr id="6" name="5 Marcador de número de diapositiva"/>
          <p:cNvSpPr>
            <a:spLocks noGrp="1"/>
          </p:cNvSpPr>
          <p:nvPr>
            <p:ph type="sldNum" sz="quarter" idx="12"/>
          </p:nvPr>
        </p:nvSpPr>
        <p:spPr/>
        <p:txBody>
          <a:bodyPr/>
          <a:lstStyle/>
          <a:p>
            <a:fld id="{E97799C9-84D9-46D2-A11E-BCF8A720529D}"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9274176" y="6477000"/>
            <a:ext cx="2844800" cy="304800"/>
          </a:xfrm>
        </p:spPr>
        <p:txBody>
          <a:bodyPr/>
          <a:lstStyle/>
          <a:p>
            <a:fld id="{B61BEF0D-F0BB-DE4B-95CE-6DB70DBA9567}" type="datetimeFigureOut">
              <a:rPr lang="en-US" smtClean="0"/>
              <a:pPr/>
              <a:t>6/6/2017</a:t>
            </a:fld>
            <a:endParaRPr lang="en-US" dirty="0"/>
          </a:p>
        </p:txBody>
      </p:sp>
      <p:sp>
        <p:nvSpPr>
          <p:cNvPr id="5" name="4 Marcador de pie de página"/>
          <p:cNvSpPr>
            <a:spLocks noGrp="1"/>
          </p:cNvSpPr>
          <p:nvPr>
            <p:ph type="ftr" sz="quarter" idx="11"/>
          </p:nvPr>
        </p:nvSpPr>
        <p:spPr>
          <a:xfrm>
            <a:off x="3492501" y="6480970"/>
            <a:ext cx="5680075" cy="300831"/>
          </a:xfrm>
        </p:spPr>
        <p:txBody>
          <a:bodyPr/>
          <a:lstStyle/>
          <a:p>
            <a:endParaRPr lang="en-US" dirty="0"/>
          </a:p>
        </p:txBody>
      </p:sp>
      <p:sp>
        <p:nvSpPr>
          <p:cNvPr id="6" name="5 Marcador de número de diapositiva"/>
          <p:cNvSpPr>
            <a:spLocks noGrp="1"/>
          </p:cNvSpPr>
          <p:nvPr>
            <p:ph type="sldNum" sz="quarter" idx="12"/>
          </p:nvPr>
        </p:nvSpPr>
        <p:spPr>
          <a:xfrm>
            <a:off x="11268075" y="809625"/>
            <a:ext cx="670560" cy="300831"/>
          </a:xfrm>
        </p:spPr>
        <p:txBody>
          <a:bodyPr/>
          <a:lstStyle/>
          <a:p>
            <a:fld id="{D57F1E4F-1CFF-5643-939E-217C01CDF565}" type="slidenum">
              <a:rPr lang="en-US" smtClean="0"/>
              <a:pPr/>
              <a:t>‹Nº›</a:t>
            </a:fld>
            <a:endParaRPr lang="en-US" dirty="0"/>
          </a:p>
        </p:txBody>
      </p:sp>
      <p:cxnSp>
        <p:nvCxnSpPr>
          <p:cNvPr id="11" name="10 Conector recto"/>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388608" y="6480969"/>
            <a:ext cx="2844800" cy="301752"/>
          </a:xfrm>
        </p:spPr>
        <p:txBody>
          <a:bodyPr/>
          <a:lstStyle/>
          <a:p>
            <a:fld id="{05BFA754-D5C3-4E66-96A6-867B257F58DC}" type="datetimeFigureOut">
              <a:rPr lang="en-US" smtClean="0"/>
              <a:t>6/6/2017</a:t>
            </a:fld>
            <a:endParaRPr lang="en-US" dirty="0"/>
          </a:p>
        </p:txBody>
      </p:sp>
      <p:sp>
        <p:nvSpPr>
          <p:cNvPr id="6" name="5 Marcador de pie de página"/>
          <p:cNvSpPr>
            <a:spLocks noGrp="1"/>
          </p:cNvSpPr>
          <p:nvPr>
            <p:ph type="ftr" sz="quarter" idx="11"/>
          </p:nvPr>
        </p:nvSpPr>
        <p:spPr>
          <a:xfrm>
            <a:off x="609600" y="6480969"/>
            <a:ext cx="5680075" cy="301752"/>
          </a:xfrm>
        </p:spPr>
        <p:txBody>
          <a:bodyPr/>
          <a:lstStyle/>
          <a:p>
            <a:endParaRPr lang="en-US" dirty="0"/>
          </a:p>
        </p:txBody>
      </p:sp>
      <p:sp>
        <p:nvSpPr>
          <p:cNvPr id="7" name="6 Marcador de número de diapositiva"/>
          <p:cNvSpPr>
            <a:spLocks noGrp="1"/>
          </p:cNvSpPr>
          <p:nvPr>
            <p:ph type="sldNum" sz="quarter" idx="12"/>
          </p:nvPr>
        </p:nvSpPr>
        <p:spPr>
          <a:xfrm>
            <a:off x="10119360" y="6480969"/>
            <a:ext cx="670560" cy="301752"/>
          </a:xfrm>
        </p:spPr>
        <p:txBody>
          <a:bodyPr/>
          <a:lstStyle/>
          <a:p>
            <a:fld id="{5D84065D-F351-4B03-BD91-D8A6B8D4B362}"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6388608" y="6480969"/>
            <a:ext cx="2840736" cy="301752"/>
          </a:xfrm>
        </p:spPr>
        <p:txBody>
          <a:bodyPr/>
          <a:lstStyle/>
          <a:p>
            <a:fld id="{B61BEF0D-F0BB-DE4B-95CE-6DB70DBA9567}" type="datetimeFigureOut">
              <a:rPr lang="en-US" smtClean="0"/>
              <a:pPr/>
              <a:t>6/6/2017</a:t>
            </a:fld>
            <a:endParaRPr lang="en-US" dirty="0"/>
          </a:p>
        </p:txBody>
      </p:sp>
      <p:sp>
        <p:nvSpPr>
          <p:cNvPr id="8" name="7 Marcador de pie de página"/>
          <p:cNvSpPr>
            <a:spLocks noGrp="1"/>
          </p:cNvSpPr>
          <p:nvPr>
            <p:ph type="ftr" sz="quarter" idx="11"/>
          </p:nvPr>
        </p:nvSpPr>
        <p:spPr>
          <a:xfrm>
            <a:off x="609600" y="6480969"/>
            <a:ext cx="5681472" cy="301752"/>
          </a:xfrm>
        </p:spPr>
        <p:txBody>
          <a:bodyPr/>
          <a:lstStyle/>
          <a:p>
            <a:endParaRPr lang="en-US" dirty="0"/>
          </a:p>
        </p:txBody>
      </p:sp>
      <p:sp>
        <p:nvSpPr>
          <p:cNvPr id="9" name="8 Marcador de número de diapositiva"/>
          <p:cNvSpPr>
            <a:spLocks noGrp="1"/>
          </p:cNvSpPr>
          <p:nvPr>
            <p:ph type="sldNum" sz="quarter" idx="12"/>
          </p:nvPr>
        </p:nvSpPr>
        <p:spPr>
          <a:xfrm>
            <a:off x="10119360" y="6483096"/>
            <a:ext cx="670560" cy="301752"/>
          </a:xfrm>
        </p:spPr>
        <p:txBody>
          <a:bodyPr/>
          <a:lstStyle>
            <a:lvl1pPr algn="ctr">
              <a:defRPr/>
            </a:lvl1pPr>
          </a:lstStyle>
          <a:p>
            <a:fld id="{D57F1E4F-1CFF-5643-939E-217C01CDF565}"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61BEF0D-F0BB-DE4B-95CE-6DB70DBA9567}" type="datetimeFigureOut">
              <a:rPr lang="en-US" smtClean="0"/>
              <a:pPr/>
              <a:t>6/6/2017</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D57F1E4F-1CFF-5643-939E-217C01CDF565}"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388608" y="6480969"/>
            <a:ext cx="2844800" cy="301752"/>
          </a:xfrm>
        </p:spPr>
        <p:txBody>
          <a:bodyPr/>
          <a:lstStyle/>
          <a:p>
            <a:fld id="{B61BEF0D-F0BB-DE4B-95CE-6DB70DBA9567}" type="datetimeFigureOut">
              <a:rPr lang="en-US" smtClean="0"/>
              <a:pPr/>
              <a:t>6/6/2017</a:t>
            </a:fld>
            <a:endParaRPr lang="en-US" dirty="0"/>
          </a:p>
        </p:txBody>
      </p:sp>
      <p:sp>
        <p:nvSpPr>
          <p:cNvPr id="3" name="2 Marcador de pie de página"/>
          <p:cNvSpPr>
            <a:spLocks noGrp="1"/>
          </p:cNvSpPr>
          <p:nvPr>
            <p:ph type="ftr" sz="quarter" idx="11"/>
          </p:nvPr>
        </p:nvSpPr>
        <p:spPr>
          <a:xfrm>
            <a:off x="609600" y="6481891"/>
            <a:ext cx="5680075" cy="300831"/>
          </a:xfrm>
        </p:spPr>
        <p:txBody>
          <a:bodyPr/>
          <a:lstStyle/>
          <a:p>
            <a:endParaRPr lang="en-US" dirty="0"/>
          </a:p>
        </p:txBody>
      </p:sp>
      <p:sp>
        <p:nvSpPr>
          <p:cNvPr id="4" name="3 Marcador de número de diapositiva"/>
          <p:cNvSpPr>
            <a:spLocks noGrp="1"/>
          </p:cNvSpPr>
          <p:nvPr>
            <p:ph type="sldNum" sz="quarter" idx="12"/>
          </p:nvPr>
        </p:nvSpPr>
        <p:spPr>
          <a:xfrm>
            <a:off x="10119360" y="6480969"/>
            <a:ext cx="670560" cy="301752"/>
          </a:xfrm>
        </p:spPr>
        <p:txBody>
          <a:bodyPr/>
          <a:lstStyle/>
          <a:p>
            <a:fld id="{D57F1E4F-1CFF-5643-939E-217C01CDF565}"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371968" y="6556248"/>
            <a:ext cx="2844800" cy="301752"/>
          </a:xfrm>
        </p:spPr>
        <p:txBody>
          <a:bodyPr/>
          <a:lstStyle>
            <a:lvl1pPr>
              <a:defRPr sz="900"/>
            </a:lvl1pPr>
          </a:lstStyle>
          <a:p>
            <a:fld id="{B61BEF0D-F0BB-DE4B-95CE-6DB70DBA9567}" type="datetimeFigureOut">
              <a:rPr lang="en-US" smtClean="0"/>
              <a:pPr/>
              <a:t>6/6/2017</a:t>
            </a:fld>
            <a:endParaRPr lang="en-US" dirty="0"/>
          </a:p>
        </p:txBody>
      </p:sp>
      <p:sp>
        <p:nvSpPr>
          <p:cNvPr id="6" name="5 Marcador de pie de página"/>
          <p:cNvSpPr>
            <a:spLocks noGrp="1"/>
          </p:cNvSpPr>
          <p:nvPr>
            <p:ph type="ftr" sz="quarter" idx="11"/>
          </p:nvPr>
        </p:nvSpPr>
        <p:spPr>
          <a:xfrm>
            <a:off x="1514475" y="6556248"/>
            <a:ext cx="6857493" cy="301752"/>
          </a:xfrm>
        </p:spPr>
        <p:txBody>
          <a:bodyPr/>
          <a:lstStyle>
            <a:lvl1pPr>
              <a:defRPr sz="900"/>
            </a:lvl1pPr>
          </a:lstStyle>
          <a:p>
            <a:endParaRPr lang="en-US" dirty="0"/>
          </a:p>
        </p:txBody>
      </p:sp>
      <p:sp>
        <p:nvSpPr>
          <p:cNvPr id="7" name="6 Marcador de número de diapositiva"/>
          <p:cNvSpPr>
            <a:spLocks noGrp="1"/>
          </p:cNvSpPr>
          <p:nvPr>
            <p:ph type="sldNum" sz="quarter" idx="12"/>
          </p:nvPr>
        </p:nvSpPr>
        <p:spPr>
          <a:xfrm>
            <a:off x="11214101" y="6556248"/>
            <a:ext cx="670560" cy="301752"/>
          </a:xfrm>
        </p:spPr>
        <p:txBody>
          <a:bodyPr/>
          <a:lstStyle>
            <a:lvl1pPr>
              <a:defRPr sz="900"/>
            </a:lvl1pPr>
          </a:lstStyle>
          <a:p>
            <a:fld id="{D57F1E4F-1CFF-5643-939E-217C01CDF565}"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8144256" y="6556248"/>
            <a:ext cx="2804160" cy="301752"/>
          </a:xfrm>
        </p:spPr>
        <p:txBody>
          <a:bodyPr/>
          <a:lstStyle>
            <a:lvl1pPr>
              <a:defRPr sz="900"/>
            </a:lvl1pPr>
          </a:lstStyle>
          <a:p>
            <a:fld id="{B61BEF0D-F0BB-DE4B-95CE-6DB70DBA9567}" type="datetimeFigureOut">
              <a:rPr lang="en-US" smtClean="0"/>
              <a:pPr/>
              <a:t>6/6/2017</a:t>
            </a:fld>
            <a:endParaRPr lang="en-US" dirty="0"/>
          </a:p>
        </p:txBody>
      </p:sp>
      <p:sp>
        <p:nvSpPr>
          <p:cNvPr id="6" name="5 Marcador de pie de página"/>
          <p:cNvSpPr>
            <a:spLocks noGrp="1"/>
          </p:cNvSpPr>
          <p:nvPr>
            <p:ph type="ftr" sz="quarter" idx="11"/>
          </p:nvPr>
        </p:nvSpPr>
        <p:spPr>
          <a:xfrm>
            <a:off x="1560576" y="6557169"/>
            <a:ext cx="6597429" cy="301752"/>
          </a:xfrm>
        </p:spPr>
        <p:txBody>
          <a:bodyPr/>
          <a:lstStyle>
            <a:lvl1pPr>
              <a:defRPr sz="900"/>
            </a:lvl1pPr>
          </a:lstStyle>
          <a:p>
            <a:endParaRPr lang="en-US" dirty="0"/>
          </a:p>
        </p:txBody>
      </p:sp>
      <p:sp>
        <p:nvSpPr>
          <p:cNvPr id="7" name="6 Marcador de número de diapositiva"/>
          <p:cNvSpPr>
            <a:spLocks noGrp="1"/>
          </p:cNvSpPr>
          <p:nvPr>
            <p:ph type="sldNum" sz="quarter" idx="12"/>
          </p:nvPr>
        </p:nvSpPr>
        <p:spPr>
          <a:xfrm>
            <a:off x="10956256" y="6556248"/>
            <a:ext cx="487680" cy="301752"/>
          </a:xfrm>
        </p:spPr>
        <p:txBody>
          <a:bodyPr/>
          <a:lstStyle>
            <a:lvl1pPr algn="ctr">
              <a:defRPr sz="900"/>
            </a:lvl1pPr>
          </a:lstStyle>
          <a:p>
            <a:fld id="{D57F1E4F-1CFF-5643-939E-217C01CDF565}"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10 Triángulo rectángulo"/>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609600" y="267494"/>
            <a:ext cx="109728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B61BEF0D-F0BB-DE4B-95CE-6DB70DBA9567}" type="datetimeFigureOut">
              <a:rPr lang="en-US" smtClean="0"/>
              <a:pPr/>
              <a:t>6/6/2017</a:t>
            </a:fld>
            <a:endParaRPr lang="en-US" dirty="0"/>
          </a:p>
        </p:txBody>
      </p:sp>
      <p:sp>
        <p:nvSpPr>
          <p:cNvPr id="3" name="2 Marcador de pie de página"/>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22 Marcador de número de diapositiva"/>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D57F1E4F-1CFF-5643-939E-217C01CDF565}"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50380" y="1379348"/>
            <a:ext cx="7578671" cy="3068663"/>
          </a:xfrm>
        </p:spPr>
        <p:txBody>
          <a:bodyPr/>
          <a:lstStyle/>
          <a:p>
            <a:pPr algn="ctr"/>
            <a:r>
              <a:rPr lang="es-MX" sz="4800" b="1" dirty="0"/>
              <a:t>Valoración de las </a:t>
            </a:r>
            <a:br>
              <a:rPr lang="es-MX" sz="4800" b="1" dirty="0"/>
            </a:br>
            <a:r>
              <a:rPr lang="es-MX" sz="4800" b="1" dirty="0"/>
              <a:t>Casas de Cultura</a:t>
            </a:r>
            <a:r>
              <a:rPr lang="es-MX" sz="4800" dirty="0"/>
              <a:t/>
            </a:r>
            <a:br>
              <a:rPr lang="es-MX" sz="4800" dirty="0"/>
            </a:br>
            <a:r>
              <a:rPr lang="es-MX" sz="4800" b="1" dirty="0"/>
              <a:t>Delegaciones Políticas</a:t>
            </a:r>
            <a:r>
              <a:rPr lang="es-MX" sz="4800" dirty="0"/>
              <a:t/>
            </a:r>
            <a:br>
              <a:rPr lang="es-MX" sz="4800" dirty="0"/>
            </a:br>
            <a:endParaRPr lang="es-MX" sz="4800" dirty="0"/>
          </a:p>
        </p:txBody>
      </p:sp>
      <p:sp>
        <p:nvSpPr>
          <p:cNvPr id="3" name="Subtítulo 2"/>
          <p:cNvSpPr>
            <a:spLocks noGrp="1"/>
          </p:cNvSpPr>
          <p:nvPr>
            <p:ph type="subTitle" idx="1"/>
          </p:nvPr>
        </p:nvSpPr>
        <p:spPr>
          <a:xfrm>
            <a:off x="2831880" y="5350476"/>
            <a:ext cx="6815669" cy="667264"/>
          </a:xfrm>
        </p:spPr>
        <p:txBody>
          <a:bodyPr/>
          <a:lstStyle/>
          <a:p>
            <a:pPr algn="r"/>
            <a:r>
              <a:rPr lang="es-MX" b="1" dirty="0"/>
              <a:t>Abril, 2017</a:t>
            </a:r>
            <a:endParaRPr lang="es-MX" dirty="0"/>
          </a:p>
        </p:txBody>
      </p:sp>
    </p:spTree>
    <p:extLst>
      <p:ext uri="{BB962C8B-B14F-4D97-AF65-F5344CB8AC3E}">
        <p14:creationId xmlns:p14="http://schemas.microsoft.com/office/powerpoint/2010/main" val="3787303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70601"/>
          </a:xfrm>
        </p:spPr>
        <p:txBody>
          <a:bodyPr>
            <a:normAutofit/>
          </a:bodyPr>
          <a:lstStyle/>
          <a:p>
            <a:pPr algn="ctr"/>
            <a:r>
              <a:rPr lang="es-MX" sz="4000" dirty="0"/>
              <a:t>Debilidades </a:t>
            </a:r>
          </a:p>
        </p:txBody>
      </p:sp>
      <p:sp>
        <p:nvSpPr>
          <p:cNvPr id="3" name="Marcador de contenido 2"/>
          <p:cNvSpPr>
            <a:spLocks noGrp="1"/>
          </p:cNvSpPr>
          <p:nvPr>
            <p:ph idx="1"/>
          </p:nvPr>
        </p:nvSpPr>
        <p:spPr>
          <a:xfrm>
            <a:off x="741405" y="1210962"/>
            <a:ext cx="10354963" cy="5165124"/>
          </a:xfrm>
        </p:spPr>
        <p:txBody>
          <a:bodyPr>
            <a:normAutofit fontScale="55000" lnSpcReduction="20000"/>
          </a:bodyPr>
          <a:lstStyle/>
          <a:p>
            <a:pPr marL="0" indent="0">
              <a:buNone/>
            </a:pPr>
            <a:r>
              <a:rPr lang="es-MX" dirty="0"/>
              <a:t>En cuanto a las </a:t>
            </a:r>
            <a:r>
              <a:rPr lang="es-MX" b="1" dirty="0"/>
              <a:t>debilidades</a:t>
            </a:r>
            <a:r>
              <a:rPr lang="es-MX" dirty="0"/>
              <a:t> destaca lo siguiente: </a:t>
            </a:r>
          </a:p>
          <a:p>
            <a:pPr lvl="0" algn="just"/>
            <a:r>
              <a:rPr lang="es-MX" dirty="0"/>
              <a:t>Carecen de un plan rector. No cuentan con un presupuesto asignado para su funcionamiento, lo que ocasiona falta de mantenimiento básico de las instalaciones, escasez de materiales y herramientas. La infraestructura es  limitada.</a:t>
            </a:r>
          </a:p>
          <a:p>
            <a:pPr lvl="0" algn="just"/>
            <a:r>
              <a:rPr lang="es-MX" dirty="0"/>
              <a:t>Los autogenerados no regresa a las casas de cultura.</a:t>
            </a:r>
          </a:p>
          <a:p>
            <a:pPr lvl="0" algn="just"/>
            <a:r>
              <a:rPr lang="es-MX" dirty="0"/>
              <a:t>El perfil de algunos de los coordinadores o representantes de casas de cultura no es el adecuado.</a:t>
            </a:r>
          </a:p>
          <a:p>
            <a:pPr lvl="0" algn="just"/>
            <a:r>
              <a:rPr lang="es-MX" dirty="0"/>
              <a:t>Requieren cursos de actualización para los instructores. </a:t>
            </a:r>
          </a:p>
          <a:p>
            <a:pPr lvl="0" algn="just"/>
            <a:r>
              <a:rPr lang="es-MX" dirty="0"/>
              <a:t>Carencia de profesores de mejor nivel educativo o </a:t>
            </a:r>
            <a:r>
              <a:rPr lang="es-MX" dirty="0" err="1"/>
              <a:t>talleristas</a:t>
            </a:r>
            <a:r>
              <a:rPr lang="es-MX" dirty="0"/>
              <a:t>.</a:t>
            </a:r>
          </a:p>
          <a:p>
            <a:pPr lvl="0" algn="just"/>
            <a:r>
              <a:rPr lang="es-MX" dirty="0"/>
              <a:t>Sistema administrativo deficiente, por lo que se requiere cambiarlo.</a:t>
            </a:r>
          </a:p>
          <a:p>
            <a:pPr lvl="0" algn="just"/>
            <a:r>
              <a:rPr lang="es-MX" dirty="0"/>
              <a:t>La comunidad exige permanencia de actividades que no son acordes  a la vocación de las casas de cultura.</a:t>
            </a:r>
          </a:p>
          <a:p>
            <a:pPr lvl="0" algn="just"/>
            <a:r>
              <a:rPr lang="es-MX" dirty="0"/>
              <a:t>Falta de apropiación de los espacios por parte de la comunidad, debido a que el término “casa de cultura” los hace pensar en lugares exclusivos para ciertas personas. </a:t>
            </a:r>
          </a:p>
          <a:p>
            <a:pPr lvl="0" algn="just"/>
            <a:r>
              <a:rPr lang="es-MX" dirty="0"/>
              <a:t>Las autoridades delegacionales exigen los espacios en función de intereses ajenos a la cultura.</a:t>
            </a:r>
          </a:p>
          <a:p>
            <a:pPr lvl="0" algn="just"/>
            <a:r>
              <a:rPr lang="es-MX" dirty="0"/>
              <a:t>Falta de difusión de las actividades.</a:t>
            </a:r>
          </a:p>
          <a:p>
            <a:pPr lvl="0" algn="just"/>
            <a:r>
              <a:rPr lang="es-MX" dirty="0"/>
              <a:t>Talleres que no son de interés para jóvenes.</a:t>
            </a:r>
          </a:p>
          <a:p>
            <a:pPr lvl="0" algn="just"/>
            <a:r>
              <a:rPr lang="es-MX" dirty="0"/>
              <a:t>Problemas de inseguridad en los alrededores de las casas de cultura lo que inhibe la asistencia de la población.</a:t>
            </a:r>
          </a:p>
          <a:p>
            <a:pPr lvl="0"/>
            <a:endParaRPr lang="es-MX" dirty="0"/>
          </a:p>
          <a:p>
            <a:endParaRPr lang="es-MX" dirty="0"/>
          </a:p>
        </p:txBody>
      </p:sp>
    </p:spTree>
    <p:extLst>
      <p:ext uri="{BB962C8B-B14F-4D97-AF65-F5344CB8AC3E}">
        <p14:creationId xmlns:p14="http://schemas.microsoft.com/office/powerpoint/2010/main" val="412392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Propuestas  </a:t>
            </a:r>
          </a:p>
        </p:txBody>
      </p:sp>
      <p:sp>
        <p:nvSpPr>
          <p:cNvPr id="3" name="Marcador de contenido 2"/>
          <p:cNvSpPr>
            <a:spLocks noGrp="1"/>
          </p:cNvSpPr>
          <p:nvPr>
            <p:ph idx="1"/>
          </p:nvPr>
        </p:nvSpPr>
        <p:spPr>
          <a:xfrm>
            <a:off x="691978" y="1544594"/>
            <a:ext cx="10515600" cy="4856205"/>
          </a:xfrm>
        </p:spPr>
        <p:txBody>
          <a:bodyPr>
            <a:normAutofit fontScale="62500" lnSpcReduction="20000"/>
          </a:bodyPr>
          <a:lstStyle/>
          <a:p>
            <a:pPr marL="0" indent="0" algn="just">
              <a:buNone/>
            </a:pPr>
            <a:r>
              <a:rPr lang="es-MX" dirty="0" smtClean="0"/>
              <a:t>Las </a:t>
            </a:r>
            <a:r>
              <a:rPr lang="es-MX" b="1" dirty="0" smtClean="0"/>
              <a:t>propuestas</a:t>
            </a:r>
            <a:r>
              <a:rPr lang="es-MX" dirty="0"/>
              <a:t> </a:t>
            </a:r>
            <a:r>
              <a:rPr lang="es-MX" dirty="0" smtClean="0"/>
              <a:t>fueron las siguiente</a:t>
            </a:r>
            <a:r>
              <a:rPr lang="es-MX" dirty="0"/>
              <a:t>:</a:t>
            </a:r>
          </a:p>
          <a:p>
            <a:pPr marL="0" indent="0" algn="just">
              <a:buNone/>
            </a:pPr>
            <a:endParaRPr lang="es-MX" dirty="0"/>
          </a:p>
          <a:p>
            <a:pPr lvl="0" algn="just"/>
            <a:r>
              <a:rPr lang="es-MX" dirty="0"/>
              <a:t>Impulsar políticas públicas para ejercer un presupuesto adecuado que permita cierta independencia o la independencia completa a las casas de cultura.</a:t>
            </a:r>
          </a:p>
          <a:p>
            <a:pPr lvl="0" algn="just"/>
            <a:r>
              <a:rPr lang="es-MX" dirty="0"/>
              <a:t>Buscar los mecanismos que posibiliten que en las casas de cultura puedan incluir a empresas para que aporten apoyos. </a:t>
            </a:r>
          </a:p>
          <a:p>
            <a:pPr lvl="0" algn="just"/>
            <a:r>
              <a:rPr lang="es-MX" dirty="0"/>
              <a:t>Cursos de capacitación a todo el personal. </a:t>
            </a:r>
          </a:p>
          <a:p>
            <a:pPr algn="just"/>
            <a:r>
              <a:rPr lang="es-MX" dirty="0"/>
              <a:t>Aumento de honorarios a los maestros. </a:t>
            </a:r>
          </a:p>
          <a:p>
            <a:pPr lvl="0" algn="just"/>
            <a:r>
              <a:rPr lang="es-MX" dirty="0"/>
              <a:t>Crear una figura de gobierno comunitario con participación de ciudadanos y autoridades en un consejo de gobierno con capacidades de decisión.</a:t>
            </a:r>
          </a:p>
          <a:p>
            <a:pPr lvl="0" algn="just"/>
            <a:r>
              <a:rPr lang="es-MX" dirty="0"/>
              <a:t>Modificar el sistema de administración</a:t>
            </a:r>
            <a:r>
              <a:rPr lang="es-MX" dirty="0" smtClean="0"/>
              <a:t>.</a:t>
            </a:r>
          </a:p>
          <a:p>
            <a:pPr lvl="0" algn="just"/>
            <a:r>
              <a:rPr lang="es-MX" dirty="0" smtClean="0"/>
              <a:t>Promover más actividades con la Secretaría de Cultura de la CDMX.</a:t>
            </a:r>
            <a:endParaRPr lang="es-MX" dirty="0"/>
          </a:p>
          <a:p>
            <a:pPr lvl="0" algn="just"/>
            <a:r>
              <a:rPr lang="es-MX" dirty="0"/>
              <a:t>Cambiar algunas de las actividades que se imparten.</a:t>
            </a:r>
          </a:p>
          <a:p>
            <a:pPr lvl="0" algn="just"/>
            <a:r>
              <a:rPr lang="es-MX" dirty="0"/>
              <a:t>Ampliación de oferta cultural formativa.</a:t>
            </a:r>
          </a:p>
          <a:p>
            <a:pPr lvl="0" algn="just"/>
            <a:r>
              <a:rPr lang="es-MX" dirty="0"/>
              <a:t>Revisión de buenas prácticas en otras casas de </a:t>
            </a:r>
            <a:r>
              <a:rPr lang="es-MX" dirty="0" smtClean="0"/>
              <a:t>cultura, para </a:t>
            </a:r>
            <a:r>
              <a:rPr lang="es-MX" dirty="0"/>
              <a:t>implementación de talleres afines con los objetivos de las mismas.</a:t>
            </a:r>
          </a:p>
          <a:p>
            <a:pPr lvl="0" algn="just"/>
            <a:r>
              <a:rPr lang="es-MX" dirty="0"/>
              <a:t>Promover rondines pie a tierra para salvaguardar la seguridad de los usuarios.</a:t>
            </a:r>
          </a:p>
          <a:p>
            <a:pPr lvl="0" algn="just"/>
            <a:endParaRPr lang="es-MX" dirty="0"/>
          </a:p>
          <a:p>
            <a:pPr marL="0" indent="0" algn="just">
              <a:buNone/>
            </a:pPr>
            <a:endParaRPr lang="es-MX" dirty="0"/>
          </a:p>
        </p:txBody>
      </p:sp>
    </p:spTree>
    <p:extLst>
      <p:ext uri="{BB962C8B-B14F-4D97-AF65-F5344CB8AC3E}">
        <p14:creationId xmlns:p14="http://schemas.microsoft.com/office/powerpoint/2010/main" val="62778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MX" sz="3200" dirty="0" smtClean="0"/>
              <a:t>Número Casas </a:t>
            </a:r>
            <a:r>
              <a:rPr lang="es-MX" sz="3200" dirty="0"/>
              <a:t>de Cultura por Delegación</a:t>
            </a:r>
          </a:p>
        </p:txBody>
      </p:sp>
      <p:graphicFrame>
        <p:nvGraphicFramePr>
          <p:cNvPr id="5" name="Tabla 4"/>
          <p:cNvGraphicFramePr>
            <a:graphicFrameLocks noGrp="1"/>
          </p:cNvGraphicFramePr>
          <p:nvPr>
            <p:extLst>
              <p:ext uri="{D42A27DB-BD31-4B8C-83A1-F6EECF244321}">
                <p14:modId xmlns:p14="http://schemas.microsoft.com/office/powerpoint/2010/main" val="3061999925"/>
              </p:ext>
            </p:extLst>
          </p:nvPr>
        </p:nvGraphicFramePr>
        <p:xfrm>
          <a:off x="3363129" y="1379352"/>
          <a:ext cx="4370524" cy="5019404"/>
        </p:xfrm>
        <a:graphic>
          <a:graphicData uri="http://schemas.openxmlformats.org/drawingml/2006/table">
            <a:tbl>
              <a:tblPr firstRow="1" firstCol="1" bandRow="1">
                <a:tableStyleId>{5C22544A-7EE6-4342-B048-85BDC9FD1C3A}</a:tableStyleId>
              </a:tblPr>
              <a:tblGrid>
                <a:gridCol w="2185262">
                  <a:extLst>
                    <a:ext uri="{9D8B030D-6E8A-4147-A177-3AD203B41FA5}">
                      <a16:colId xmlns:a16="http://schemas.microsoft.com/office/drawing/2014/main" xmlns="" val="20000"/>
                    </a:ext>
                  </a:extLst>
                </a:gridCol>
                <a:gridCol w="2185262">
                  <a:extLst>
                    <a:ext uri="{9D8B030D-6E8A-4147-A177-3AD203B41FA5}">
                      <a16:colId xmlns:a16="http://schemas.microsoft.com/office/drawing/2014/main" xmlns="" val="20001"/>
                    </a:ext>
                  </a:extLst>
                </a:gridCol>
              </a:tblGrid>
              <a:tr h="430231">
                <a:tc>
                  <a:txBody>
                    <a:bodyPr/>
                    <a:lstStyle/>
                    <a:p>
                      <a:pPr algn="ctr">
                        <a:lnSpc>
                          <a:spcPct val="107000"/>
                        </a:lnSpc>
                        <a:spcAft>
                          <a:spcPts val="0"/>
                        </a:spcAft>
                      </a:pPr>
                      <a:r>
                        <a:rPr lang="es-MX" sz="1600" dirty="0" smtClean="0">
                          <a:effectLst/>
                          <a:latin typeface="Calibri" panose="020F0502020204030204" pitchFamily="34" charset="0"/>
                          <a:ea typeface="Calibri" panose="020F0502020204030204" pitchFamily="34" charset="0"/>
                          <a:cs typeface="Times New Roman" panose="02020603050405020304" pitchFamily="18" charset="0"/>
                        </a:rPr>
                        <a:t>Álvaro Obregón</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especifica</a:t>
                      </a:r>
                      <a:endParaRPr lang="es-MX"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solidFill>
                      <a:schemeClr val="accent1">
                        <a:lumMod val="20000"/>
                        <a:lumOff val="80000"/>
                      </a:schemeClr>
                    </a:solidFill>
                  </a:tcPr>
                </a:tc>
              </a:tr>
              <a:tr h="430231">
                <a:tc>
                  <a:txBody>
                    <a:bodyPr/>
                    <a:lstStyle/>
                    <a:p>
                      <a:pPr algn="ctr">
                        <a:lnSpc>
                          <a:spcPct val="107000"/>
                        </a:lnSpc>
                        <a:spcAft>
                          <a:spcPts val="0"/>
                        </a:spcAft>
                      </a:pPr>
                      <a:r>
                        <a:rPr lang="es-MX" sz="1600" dirty="0">
                          <a:effectLst/>
                        </a:rPr>
                        <a:t>Azcapotzalco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1"/>
                  </a:ext>
                </a:extLst>
              </a:tr>
              <a:tr h="430231">
                <a:tc>
                  <a:txBody>
                    <a:bodyPr/>
                    <a:lstStyle/>
                    <a:p>
                      <a:pPr algn="ctr">
                        <a:lnSpc>
                          <a:spcPct val="107000"/>
                        </a:lnSpc>
                        <a:spcAft>
                          <a:spcPts val="0"/>
                        </a:spcAft>
                      </a:pPr>
                      <a:r>
                        <a:rPr lang="es-MX" sz="1600" dirty="0">
                          <a:effectLst/>
                        </a:rPr>
                        <a:t>Benito Juárez</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14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2"/>
                  </a:ext>
                </a:extLst>
              </a:tr>
              <a:tr h="430231">
                <a:tc>
                  <a:txBody>
                    <a:bodyPr/>
                    <a:lstStyle/>
                    <a:p>
                      <a:pPr algn="ctr">
                        <a:lnSpc>
                          <a:spcPct val="107000"/>
                        </a:lnSpc>
                        <a:spcAft>
                          <a:spcPts val="0"/>
                        </a:spcAft>
                      </a:pPr>
                      <a:r>
                        <a:rPr lang="es-MX" sz="1600" b="1" dirty="0">
                          <a:effectLst/>
                          <a:latin typeface="Century Gothic" panose="020B0502020202020204" pitchFamily="34" charset="0"/>
                          <a:ea typeface="Calibri" panose="020F0502020204030204" pitchFamily="34" charset="0"/>
                          <a:cs typeface="Times New Roman" panose="02020603050405020304" pitchFamily="18" charset="0"/>
                        </a:rPr>
                        <a:t>Coyoacán</a:t>
                      </a:r>
                    </a:p>
                  </a:txBody>
                  <a:tcPr marL="51418" marR="51418" marT="0" marB="0" anchor="ct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9</a:t>
                      </a:r>
                    </a:p>
                  </a:txBody>
                  <a:tcPr marL="51418" marR="51418" marT="0" marB="0" anchor="ctr"/>
                </a:tc>
                <a:extLst>
                  <a:ext uri="{0D108BD9-81ED-4DB2-BD59-A6C34878D82A}">
                    <a16:rowId xmlns:a16="http://schemas.microsoft.com/office/drawing/2014/main" xmlns="" val="10003"/>
                  </a:ext>
                </a:extLst>
              </a:tr>
              <a:tr h="430231">
                <a:tc>
                  <a:txBody>
                    <a:bodyPr/>
                    <a:lstStyle/>
                    <a:p>
                      <a:pPr algn="ctr">
                        <a:lnSpc>
                          <a:spcPct val="107000"/>
                        </a:lnSpc>
                        <a:spcAft>
                          <a:spcPts val="0"/>
                        </a:spcAft>
                      </a:pPr>
                      <a:r>
                        <a:rPr lang="es-MX" sz="1600" dirty="0">
                          <a:effectLst/>
                        </a:rPr>
                        <a:t>Gustavo A. Madero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4"/>
                  </a:ext>
                </a:extLst>
              </a:tr>
              <a:tr h="430231">
                <a:tc>
                  <a:txBody>
                    <a:bodyPr/>
                    <a:lstStyle/>
                    <a:p>
                      <a:pPr algn="ctr">
                        <a:lnSpc>
                          <a:spcPct val="107000"/>
                        </a:lnSpc>
                        <a:spcAft>
                          <a:spcPts val="0"/>
                        </a:spcAft>
                      </a:pPr>
                      <a:r>
                        <a:rPr lang="es-MX" sz="1600" dirty="0">
                          <a:effectLst/>
                        </a:rPr>
                        <a:t>Iztacalco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10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5"/>
                  </a:ext>
                </a:extLst>
              </a:tr>
              <a:tr h="430231">
                <a:tc>
                  <a:txBody>
                    <a:bodyPr/>
                    <a:lstStyle/>
                    <a:p>
                      <a:pPr algn="ctr">
                        <a:lnSpc>
                          <a:spcPct val="107000"/>
                        </a:lnSpc>
                        <a:spcAft>
                          <a:spcPts val="0"/>
                        </a:spcAft>
                      </a:pPr>
                      <a:r>
                        <a:rPr lang="es-MX" sz="1600" dirty="0">
                          <a:effectLst/>
                        </a:rPr>
                        <a:t>Milpa Alta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latin typeface="+mn-lt"/>
                          <a:ea typeface="+mn-ea"/>
                          <a:cs typeface="+mn-cs"/>
                        </a:rPr>
                        <a:t>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6"/>
                  </a:ext>
                </a:extLst>
              </a:tr>
              <a:tr h="430231">
                <a:tc>
                  <a:txBody>
                    <a:bodyPr/>
                    <a:lstStyle/>
                    <a:p>
                      <a:pPr algn="ctr">
                        <a:lnSpc>
                          <a:spcPct val="107000"/>
                        </a:lnSpc>
                        <a:spcAft>
                          <a:spcPts val="0"/>
                        </a:spcAft>
                      </a:pPr>
                      <a:r>
                        <a:rPr lang="es-MX" sz="1600" dirty="0">
                          <a:effectLst/>
                        </a:rPr>
                        <a:t>Tláhuac</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8</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7"/>
                  </a:ext>
                </a:extLst>
              </a:tr>
              <a:tr h="430231">
                <a:tc>
                  <a:txBody>
                    <a:bodyPr/>
                    <a:lstStyle/>
                    <a:p>
                      <a:pPr algn="ctr">
                        <a:lnSpc>
                          <a:spcPct val="107000"/>
                        </a:lnSpc>
                        <a:spcAft>
                          <a:spcPts val="0"/>
                        </a:spcAft>
                      </a:pPr>
                      <a:r>
                        <a:rPr lang="es-MX" sz="1600" dirty="0">
                          <a:effectLst/>
                        </a:rPr>
                        <a:t>Tlalpan</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1</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8"/>
                  </a:ext>
                </a:extLst>
              </a:tr>
              <a:tr h="430819">
                <a:tc>
                  <a:txBody>
                    <a:bodyPr/>
                    <a:lstStyle/>
                    <a:p>
                      <a:pPr algn="ctr">
                        <a:lnSpc>
                          <a:spcPct val="107000"/>
                        </a:lnSpc>
                        <a:spcAft>
                          <a:spcPts val="0"/>
                        </a:spcAft>
                      </a:pPr>
                      <a:r>
                        <a:rPr lang="es-MX" sz="1600" dirty="0">
                          <a:effectLst/>
                        </a:rPr>
                        <a:t>Venustiano Carranza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09"/>
                  </a:ext>
                </a:extLst>
              </a:tr>
              <a:tr h="358253">
                <a:tc>
                  <a:txBody>
                    <a:bodyPr/>
                    <a:lstStyle/>
                    <a:p>
                      <a:pPr algn="ctr">
                        <a:lnSpc>
                          <a:spcPct val="107000"/>
                        </a:lnSpc>
                        <a:spcAft>
                          <a:spcPts val="0"/>
                        </a:spcAft>
                      </a:pPr>
                      <a:r>
                        <a:rPr lang="es-MX" sz="1600" dirty="0">
                          <a:effectLst/>
                        </a:rPr>
                        <a:t>Xochimilco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tc>
                  <a:txBody>
                    <a:bodyPr/>
                    <a:lstStyle/>
                    <a:p>
                      <a:pPr algn="ctr">
                        <a:lnSpc>
                          <a:spcPct val="107000"/>
                        </a:lnSpc>
                        <a:spcAft>
                          <a:spcPts val="0"/>
                        </a:spcAft>
                      </a:pPr>
                      <a:r>
                        <a:rPr lang="es-MX" sz="1600" dirty="0">
                          <a:effectLst/>
                        </a:rPr>
                        <a:t>12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18" marR="51418" marT="0" marB="0" anchor="ctr"/>
                </a:tc>
                <a:extLst>
                  <a:ext uri="{0D108BD9-81ED-4DB2-BD59-A6C34878D82A}">
                    <a16:rowId xmlns:a16="http://schemas.microsoft.com/office/drawing/2014/main" xmlns="" val="10010"/>
                  </a:ext>
                </a:extLst>
              </a:tr>
              <a:tr h="358253">
                <a:tc>
                  <a:txBody>
                    <a:bodyPr/>
                    <a:lstStyle/>
                    <a:p>
                      <a:pPr algn="ctr">
                        <a:lnSpc>
                          <a:spcPct val="107000"/>
                        </a:lnSpc>
                        <a:spcAft>
                          <a:spcPts val="0"/>
                        </a:spcAft>
                      </a:pPr>
                      <a:r>
                        <a:rPr lang="es-MX"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T OT A L</a:t>
                      </a:r>
                    </a:p>
                  </a:txBody>
                  <a:tcPr marL="51418" marR="51418" marT="0" marB="0" anchor="ctr"/>
                </a:tc>
                <a:tc>
                  <a:txBody>
                    <a:bodyPr/>
                    <a:lstStyle/>
                    <a:p>
                      <a:pPr algn="ctr">
                        <a:lnSpc>
                          <a:spcPct val="107000"/>
                        </a:lnSpc>
                        <a:spcAft>
                          <a:spcPts val="0"/>
                        </a:spcAft>
                      </a:pPr>
                      <a:r>
                        <a:rPr lang="es-MX" sz="1600" b="1" dirty="0">
                          <a:effectLst/>
                          <a:latin typeface="Calibri" panose="020F0502020204030204" pitchFamily="34" charset="0"/>
                          <a:ea typeface="Calibri" panose="020F0502020204030204" pitchFamily="34" charset="0"/>
                          <a:cs typeface="Times New Roman" panose="02020603050405020304" pitchFamily="18" charset="0"/>
                        </a:rPr>
                        <a:t>77</a:t>
                      </a:r>
                    </a:p>
                  </a:txBody>
                  <a:tcPr marL="51418" marR="51418" marT="0"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28700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smtClean="0"/>
              <a:t>Opinión </a:t>
            </a:r>
            <a:r>
              <a:rPr lang="es-MX" dirty="0"/>
              <a:t>de las </a:t>
            </a:r>
            <a:r>
              <a:rPr lang="es-MX" dirty="0" smtClean="0"/>
              <a:t/>
            </a:r>
            <a:br>
              <a:rPr lang="es-MX" dirty="0" smtClean="0"/>
            </a:br>
            <a:r>
              <a:rPr lang="es-MX" dirty="0" smtClean="0"/>
              <a:t>Delegaciones </a:t>
            </a:r>
            <a:r>
              <a:rPr lang="es-MX" dirty="0"/>
              <a:t>Políticas</a:t>
            </a:r>
          </a:p>
        </p:txBody>
      </p:sp>
      <p:graphicFrame>
        <p:nvGraphicFramePr>
          <p:cNvPr id="22" name="Tabla 21"/>
          <p:cNvGraphicFramePr>
            <a:graphicFrameLocks noGrp="1"/>
          </p:cNvGraphicFramePr>
          <p:nvPr>
            <p:extLst>
              <p:ext uri="{D42A27DB-BD31-4B8C-83A1-F6EECF244321}">
                <p14:modId xmlns:p14="http://schemas.microsoft.com/office/powerpoint/2010/main" val="3823582453"/>
              </p:ext>
            </p:extLst>
          </p:nvPr>
        </p:nvGraphicFramePr>
        <p:xfrm>
          <a:off x="646111" y="1853247"/>
          <a:ext cx="11039611" cy="4676786"/>
        </p:xfrm>
        <a:graphic>
          <a:graphicData uri="http://schemas.openxmlformats.org/drawingml/2006/table">
            <a:tbl>
              <a:tblPr firstRow="1" firstCol="1" bandRow="1">
                <a:tableStyleId>{5C22544A-7EE6-4342-B048-85BDC9FD1C3A}</a:tableStyleId>
              </a:tblPr>
              <a:tblGrid>
                <a:gridCol w="2234417">
                  <a:extLst>
                    <a:ext uri="{9D8B030D-6E8A-4147-A177-3AD203B41FA5}">
                      <a16:colId xmlns:a16="http://schemas.microsoft.com/office/drawing/2014/main" xmlns="" val="20000"/>
                    </a:ext>
                  </a:extLst>
                </a:gridCol>
                <a:gridCol w="2722368">
                  <a:extLst>
                    <a:ext uri="{9D8B030D-6E8A-4147-A177-3AD203B41FA5}">
                      <a16:colId xmlns:a16="http://schemas.microsoft.com/office/drawing/2014/main" xmlns="" val="20001"/>
                    </a:ext>
                  </a:extLst>
                </a:gridCol>
                <a:gridCol w="2720160">
                  <a:extLst>
                    <a:ext uri="{9D8B030D-6E8A-4147-A177-3AD203B41FA5}">
                      <a16:colId xmlns:a16="http://schemas.microsoft.com/office/drawing/2014/main" xmlns="" val="20002"/>
                    </a:ext>
                  </a:extLst>
                </a:gridCol>
                <a:gridCol w="3362666">
                  <a:extLst>
                    <a:ext uri="{9D8B030D-6E8A-4147-A177-3AD203B41FA5}">
                      <a16:colId xmlns:a16="http://schemas.microsoft.com/office/drawing/2014/main" xmlns="" val="20003"/>
                    </a:ext>
                  </a:extLst>
                </a:gridCol>
              </a:tblGrid>
              <a:tr h="495220">
                <a:tc>
                  <a:txBody>
                    <a:bodyPr/>
                    <a:lstStyle/>
                    <a:p>
                      <a:pPr algn="ctr">
                        <a:lnSpc>
                          <a:spcPct val="107000"/>
                        </a:lnSpc>
                        <a:spcAft>
                          <a:spcPts val="0"/>
                        </a:spcAft>
                      </a:pPr>
                      <a:r>
                        <a:rPr lang="es-MX" sz="1200" dirty="0">
                          <a:effectLst/>
                        </a:rPr>
                        <a:t>DELEGACIÓN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FORTALEZAS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DEBILIDADES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PROPUESTAS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0"/>
                  </a:ext>
                </a:extLst>
              </a:tr>
              <a:tr h="2246545">
                <a:tc>
                  <a:txBody>
                    <a:bodyPr/>
                    <a:lstStyle/>
                    <a:p>
                      <a:pPr algn="ctr">
                        <a:lnSpc>
                          <a:spcPct val="107000"/>
                        </a:lnSpc>
                        <a:spcAft>
                          <a:spcPts val="0"/>
                        </a:spcAft>
                      </a:pPr>
                      <a:r>
                        <a:rPr lang="es-MX" sz="2000" dirty="0">
                          <a:effectLst/>
                        </a:rPr>
                        <a:t> </a:t>
                      </a:r>
                    </a:p>
                    <a:p>
                      <a:pPr algn="ctr">
                        <a:lnSpc>
                          <a:spcPct val="107000"/>
                        </a:lnSpc>
                        <a:spcAft>
                          <a:spcPts val="0"/>
                        </a:spcAft>
                      </a:pPr>
                      <a:r>
                        <a:rPr lang="es-MX" sz="2000" dirty="0">
                          <a:effectLst/>
                        </a:rPr>
                        <a:t>Azcapotzalco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rPr>
                        <a:t>Espacios susceptibles de ser mejorados. </a:t>
                      </a:r>
                    </a:p>
                    <a:p>
                      <a:pPr marL="342900" lvl="0" indent="-342900" algn="l">
                        <a:lnSpc>
                          <a:spcPct val="107000"/>
                        </a:lnSpc>
                        <a:spcAft>
                          <a:spcPts val="0"/>
                        </a:spcAft>
                        <a:buFont typeface="Symbol" panose="05050102010706020507" pitchFamily="18" charset="2"/>
                        <a:buChar char=""/>
                      </a:pPr>
                      <a:r>
                        <a:rPr lang="es-MX" sz="1200" dirty="0">
                          <a:effectLst/>
                        </a:rPr>
                        <a:t>Población interesada a colaborar. </a:t>
                      </a:r>
                    </a:p>
                    <a:p>
                      <a:pPr marL="342900" lvl="0" indent="-342900" algn="l">
                        <a:lnSpc>
                          <a:spcPct val="107000"/>
                        </a:lnSpc>
                        <a:spcAft>
                          <a:spcPts val="0"/>
                        </a:spcAft>
                        <a:buFont typeface="Symbol" panose="05050102010706020507" pitchFamily="18" charset="2"/>
                        <a:buChar char=""/>
                      </a:pPr>
                      <a:r>
                        <a:rPr lang="es-MX" sz="1200" dirty="0">
                          <a:effectLst/>
                        </a:rPr>
                        <a:t>Artistas dispuestos a compartir sus conocimientos.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rPr>
                        <a:t>No presupuesto para mantenimiento básico, </a:t>
                      </a:r>
                    </a:p>
                    <a:p>
                      <a:pPr marL="342900" lvl="0" indent="-342900" algn="l">
                        <a:lnSpc>
                          <a:spcPct val="107000"/>
                        </a:lnSpc>
                        <a:spcAft>
                          <a:spcPts val="0"/>
                        </a:spcAft>
                        <a:buFont typeface="Symbol" panose="05050102010706020507" pitchFamily="18" charset="2"/>
                        <a:buChar char=""/>
                      </a:pPr>
                      <a:r>
                        <a:rPr lang="es-MX" sz="1200" dirty="0">
                          <a:effectLst/>
                        </a:rPr>
                        <a:t>Actividades ajenas </a:t>
                      </a:r>
                    </a:p>
                    <a:p>
                      <a:pPr marL="342900" lvl="0" indent="-342900" algn="l">
                        <a:lnSpc>
                          <a:spcPct val="107000"/>
                        </a:lnSpc>
                        <a:spcAft>
                          <a:spcPts val="0"/>
                        </a:spcAft>
                        <a:buFont typeface="Symbol" panose="05050102010706020507" pitchFamily="18" charset="2"/>
                        <a:buChar char=""/>
                      </a:pPr>
                      <a:r>
                        <a:rPr lang="es-MX" sz="1200" dirty="0">
                          <a:effectLst/>
                        </a:rPr>
                        <a:t>Autoridades exigen espacios para intereses ajenos a la Cultura. </a:t>
                      </a:r>
                    </a:p>
                    <a:p>
                      <a:pPr marL="342900" lvl="0" indent="-342900" algn="l">
                        <a:lnSpc>
                          <a:spcPct val="107000"/>
                        </a:lnSpc>
                        <a:spcAft>
                          <a:spcPts val="0"/>
                        </a:spcAft>
                        <a:buFont typeface="Symbol" panose="05050102010706020507" pitchFamily="18" charset="2"/>
                        <a:buChar char=""/>
                      </a:pPr>
                      <a:r>
                        <a:rPr lang="es-MX" sz="1200" dirty="0">
                          <a:effectLst/>
                        </a:rPr>
                        <a:t>Las personas no sienten los espacios como propios.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rPr>
                        <a:t>Contar con presupuesto fundamentado pero que permita independencia.  </a:t>
                      </a:r>
                    </a:p>
                    <a:p>
                      <a:pPr marL="342900" lvl="0" indent="-342900" algn="l">
                        <a:lnSpc>
                          <a:spcPct val="107000"/>
                        </a:lnSpc>
                        <a:spcAft>
                          <a:spcPts val="0"/>
                        </a:spcAft>
                        <a:buFont typeface="Symbol" panose="05050102010706020507" pitchFamily="18" charset="2"/>
                        <a:buChar char=""/>
                      </a:pPr>
                      <a:r>
                        <a:rPr lang="es-MX" sz="1200" dirty="0">
                          <a:effectLst/>
                        </a:rPr>
                        <a:t>Contar e incluir a las Empresas.  La idea anterior de los mecenas.  </a:t>
                      </a:r>
                    </a:p>
                    <a:p>
                      <a:pPr marL="342900" lvl="0" indent="-342900" algn="l">
                        <a:lnSpc>
                          <a:spcPct val="107000"/>
                        </a:lnSpc>
                        <a:spcAft>
                          <a:spcPts val="0"/>
                        </a:spcAft>
                        <a:buFont typeface="Symbol" panose="05050102010706020507" pitchFamily="18" charset="2"/>
                        <a:buChar char=""/>
                      </a:pPr>
                      <a:r>
                        <a:rPr lang="es-MX" sz="1200" dirty="0">
                          <a:effectLst/>
                        </a:rPr>
                        <a:t>Cursos al personal que facilite o sensibilice el trato al Público.</a:t>
                      </a:r>
                    </a:p>
                    <a:p>
                      <a:pPr marL="342900" lvl="0" indent="-342900" algn="l">
                        <a:lnSpc>
                          <a:spcPct val="107000"/>
                        </a:lnSpc>
                        <a:spcAft>
                          <a:spcPts val="0"/>
                        </a:spcAft>
                        <a:buFont typeface="Symbol" panose="05050102010706020507" pitchFamily="18" charset="2"/>
                        <a:buChar char=""/>
                      </a:pPr>
                      <a:r>
                        <a:rPr lang="es-MX" sz="1200" dirty="0">
                          <a:effectLst/>
                        </a:rPr>
                        <a:t>Apoyo de Instituciones o grupos para recibir eventos pero que abran sus espacios para llevar a nuestros artistas.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1"/>
                  </a:ext>
                </a:extLst>
              </a:tr>
              <a:tr h="1935021">
                <a:tc>
                  <a:txBody>
                    <a:bodyPr/>
                    <a:lstStyle/>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Benito Juárez</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Buen nivel en clases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Evaluación constante a maestros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Ubicación estratégica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Presupuesto insuficiente para mantenimiento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Aumentar presupuesto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Mejorar infraestructura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Autorización de mayor número de clases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23" name="Rectangle 16"/>
          <p:cNvSpPr>
            <a:spLocks noChangeArrowheads="1"/>
          </p:cNvSpPr>
          <p:nvPr/>
        </p:nvSpPr>
        <p:spPr bwMode="auto">
          <a:xfrm>
            <a:off x="2529157" y="35321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p>
        </p:txBody>
      </p:sp>
    </p:spTree>
    <p:extLst>
      <p:ext uri="{BB962C8B-B14F-4D97-AF65-F5344CB8AC3E}">
        <p14:creationId xmlns:p14="http://schemas.microsoft.com/office/powerpoint/2010/main" val="380182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a:t>Opinión de las </a:t>
            </a:r>
            <a:r>
              <a:rPr lang="es-MX" dirty="0" smtClean="0"/>
              <a:t/>
            </a:r>
            <a:br>
              <a:rPr lang="es-MX" dirty="0" smtClean="0"/>
            </a:br>
            <a:r>
              <a:rPr lang="es-MX" dirty="0" smtClean="0"/>
              <a:t>Delegaciones </a:t>
            </a:r>
            <a:r>
              <a:rPr lang="es-MX" dirty="0"/>
              <a:t>Políticas</a:t>
            </a:r>
          </a:p>
        </p:txBody>
      </p:sp>
      <p:graphicFrame>
        <p:nvGraphicFramePr>
          <p:cNvPr id="3" name="Tabla 2"/>
          <p:cNvGraphicFramePr>
            <a:graphicFrameLocks noGrp="1"/>
          </p:cNvGraphicFramePr>
          <p:nvPr>
            <p:extLst>
              <p:ext uri="{D42A27DB-BD31-4B8C-83A1-F6EECF244321}">
                <p14:modId xmlns:p14="http://schemas.microsoft.com/office/powerpoint/2010/main" val="883905541"/>
              </p:ext>
            </p:extLst>
          </p:nvPr>
        </p:nvGraphicFramePr>
        <p:xfrm>
          <a:off x="646111" y="1795558"/>
          <a:ext cx="11039611" cy="4674079"/>
        </p:xfrm>
        <a:graphic>
          <a:graphicData uri="http://schemas.openxmlformats.org/drawingml/2006/table">
            <a:tbl>
              <a:tblPr firstRow="1" firstCol="1" bandRow="1">
                <a:tableStyleId>{5C22544A-7EE6-4342-B048-85BDC9FD1C3A}</a:tableStyleId>
              </a:tblPr>
              <a:tblGrid>
                <a:gridCol w="2234417">
                  <a:extLst>
                    <a:ext uri="{9D8B030D-6E8A-4147-A177-3AD203B41FA5}">
                      <a16:colId xmlns:a16="http://schemas.microsoft.com/office/drawing/2014/main" xmlns="" val="20000"/>
                    </a:ext>
                  </a:extLst>
                </a:gridCol>
                <a:gridCol w="2722368">
                  <a:extLst>
                    <a:ext uri="{9D8B030D-6E8A-4147-A177-3AD203B41FA5}">
                      <a16:colId xmlns:a16="http://schemas.microsoft.com/office/drawing/2014/main" xmlns="" val="20001"/>
                    </a:ext>
                  </a:extLst>
                </a:gridCol>
                <a:gridCol w="2720160">
                  <a:extLst>
                    <a:ext uri="{9D8B030D-6E8A-4147-A177-3AD203B41FA5}">
                      <a16:colId xmlns:a16="http://schemas.microsoft.com/office/drawing/2014/main" xmlns="" val="20002"/>
                    </a:ext>
                  </a:extLst>
                </a:gridCol>
                <a:gridCol w="3362666">
                  <a:extLst>
                    <a:ext uri="{9D8B030D-6E8A-4147-A177-3AD203B41FA5}">
                      <a16:colId xmlns:a16="http://schemas.microsoft.com/office/drawing/2014/main" xmlns="" val="20003"/>
                    </a:ext>
                  </a:extLst>
                </a:gridCol>
              </a:tblGrid>
              <a:tr h="344454">
                <a:tc>
                  <a:txBody>
                    <a:bodyPr/>
                    <a:lstStyle/>
                    <a:p>
                      <a:pPr algn="ctr">
                        <a:lnSpc>
                          <a:spcPct val="107000"/>
                        </a:lnSpc>
                        <a:spcAft>
                          <a:spcPts val="0"/>
                        </a:spcAft>
                      </a:pPr>
                      <a:r>
                        <a:rPr lang="es-MX" sz="1200" dirty="0">
                          <a:effectLst/>
                        </a:rPr>
                        <a:t>DELEGACIÓN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FORTALEZAS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DEBILIDADES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PROPUESTAS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0"/>
                  </a:ext>
                </a:extLst>
              </a:tr>
              <a:tr h="1394020">
                <a:tc>
                  <a:txBody>
                    <a:bodyPr/>
                    <a:lstStyle/>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Coyoacán</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Gran variedad de disciplinas culturales y artísticas.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Especialización de una de ellas en ámbito literario.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Distribución de las casas por toda la demarcación.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Profesores titulados.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Infraestructura dañada por el desgaste y el tiempo.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Fondos de apoyo para la rehabilitación de las casas y foros.</a:t>
                      </a:r>
                    </a:p>
                    <a:p>
                      <a:pPr marL="0" lvl="0" indent="0">
                        <a:lnSpc>
                          <a:spcPct val="107000"/>
                        </a:lnSpc>
                        <a:spcAft>
                          <a:spcPts val="0"/>
                        </a:spcAft>
                        <a:buFont typeface="Symbol" panose="05050102010706020507" pitchFamily="18" charset="2"/>
                        <a:buNone/>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685753">
                <a:tc>
                  <a:txBody>
                    <a:bodyPr/>
                    <a:lstStyle/>
                    <a:p>
                      <a:pPr algn="ctr">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Gustavo A. Madero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Ubicación Geográfica.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Infraestructura de usos múltiples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Incuban semillero de artistas y creadores.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Promueven el talento local.</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Tienen costos accesibles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Cuentan con plantillas de profesores voluntarios de alta calidad.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Crean lazos de comunicación.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Mantenimiento de las instalaciones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No se cuenta con personal</a:t>
                      </a:r>
                      <a:r>
                        <a:rPr lang="es-MX" sz="1200" baseline="0" dirty="0">
                          <a:effectLst/>
                          <a:latin typeface="Arial" panose="020B0604020202020204" pitchFamily="34" charset="0"/>
                          <a:ea typeface="Calibri" panose="020F0502020204030204" pitchFamily="34" charset="0"/>
                          <a:cs typeface="Times New Roman" panose="02020603050405020304" pitchFamily="18" charset="0"/>
                        </a:rPr>
                        <a:t> de mantenimiento técnico y arquitectónico.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El contexto de inseguridad merma la captación de nuevos usuarios.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Porcentaje por alumno que perciben los profesores  voluntarios es bajo para alcanzar el 60% que era</a:t>
                      </a:r>
                      <a:r>
                        <a:rPr lang="es-MX" sz="1200" baseline="0" dirty="0">
                          <a:effectLst/>
                          <a:latin typeface="Arial" panose="020B0604020202020204" pitchFamily="34" charset="0"/>
                          <a:ea typeface="Calibri" panose="020F0502020204030204" pitchFamily="34" charset="0"/>
                          <a:cs typeface="Times New Roman" panose="02020603050405020304" pitchFamily="18" charset="0"/>
                        </a:rPr>
                        <a:t> vigente en el 2015, es necesario que cuenten con  más de 21 alumnos, lo que es difícil</a:t>
                      </a:r>
                      <a:r>
                        <a:rPr lang="es-MX" sz="1200" dirty="0">
                          <a:effectLst/>
                          <a:latin typeface="Arial" panose="020B0604020202020204" pitchFamily="34" charset="0"/>
                          <a:ea typeface="Calibri" panose="020F0502020204030204" pitchFamily="34" charset="0"/>
                          <a:cs typeface="Times New Roman" panose="02020603050405020304" pitchFamily="18" charset="0"/>
                        </a:rPr>
                        <a:t>.</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Presupuesto autónomo y específico. Asimismo, un presupuesto de caja chica para reparaciones de emergencia.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Asignación de un equipo técnico de trabajo.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Estrategias para salvaguardar a los usuarios y profesores que ingresan o salen de sus actividades.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Aumento de porcentaje a percibir de los profesores sin importar el número de alumnos que tengan.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Contratación de tres profesores para asegurar la permanencia de algunos talleres a largo plazo.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1762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a:t>Opinión de las </a:t>
            </a:r>
            <a:r>
              <a:rPr lang="es-MX" dirty="0" smtClean="0"/>
              <a:t/>
            </a:r>
            <a:br>
              <a:rPr lang="es-MX" dirty="0" smtClean="0"/>
            </a:br>
            <a:r>
              <a:rPr lang="es-MX" dirty="0" smtClean="0"/>
              <a:t>Delegaciones </a:t>
            </a:r>
            <a:r>
              <a:rPr lang="es-MX" dirty="0"/>
              <a:t>Políticas</a:t>
            </a:r>
          </a:p>
        </p:txBody>
      </p:sp>
      <p:graphicFrame>
        <p:nvGraphicFramePr>
          <p:cNvPr id="3" name="Tabla 2"/>
          <p:cNvGraphicFramePr>
            <a:graphicFrameLocks noGrp="1"/>
          </p:cNvGraphicFramePr>
          <p:nvPr>
            <p:extLst>
              <p:ext uri="{D42A27DB-BD31-4B8C-83A1-F6EECF244321}">
                <p14:modId xmlns:p14="http://schemas.microsoft.com/office/powerpoint/2010/main" val="1848284168"/>
              </p:ext>
            </p:extLst>
          </p:nvPr>
        </p:nvGraphicFramePr>
        <p:xfrm>
          <a:off x="646111" y="1795559"/>
          <a:ext cx="11039611" cy="4693249"/>
        </p:xfrm>
        <a:graphic>
          <a:graphicData uri="http://schemas.openxmlformats.org/drawingml/2006/table">
            <a:tbl>
              <a:tblPr firstRow="1" firstCol="1" bandRow="1">
                <a:tableStyleId>{5C22544A-7EE6-4342-B048-85BDC9FD1C3A}</a:tableStyleId>
              </a:tblPr>
              <a:tblGrid>
                <a:gridCol w="2234417">
                  <a:extLst>
                    <a:ext uri="{9D8B030D-6E8A-4147-A177-3AD203B41FA5}">
                      <a16:colId xmlns:a16="http://schemas.microsoft.com/office/drawing/2014/main" xmlns="" val="20000"/>
                    </a:ext>
                  </a:extLst>
                </a:gridCol>
                <a:gridCol w="2722368">
                  <a:extLst>
                    <a:ext uri="{9D8B030D-6E8A-4147-A177-3AD203B41FA5}">
                      <a16:colId xmlns:a16="http://schemas.microsoft.com/office/drawing/2014/main" xmlns="" val="20001"/>
                    </a:ext>
                  </a:extLst>
                </a:gridCol>
                <a:gridCol w="2720160">
                  <a:extLst>
                    <a:ext uri="{9D8B030D-6E8A-4147-A177-3AD203B41FA5}">
                      <a16:colId xmlns:a16="http://schemas.microsoft.com/office/drawing/2014/main" xmlns="" val="20002"/>
                    </a:ext>
                  </a:extLst>
                </a:gridCol>
                <a:gridCol w="3362666">
                  <a:extLst>
                    <a:ext uri="{9D8B030D-6E8A-4147-A177-3AD203B41FA5}">
                      <a16:colId xmlns:a16="http://schemas.microsoft.com/office/drawing/2014/main" xmlns="" val="20003"/>
                    </a:ext>
                  </a:extLst>
                </a:gridCol>
              </a:tblGrid>
              <a:tr h="288784">
                <a:tc>
                  <a:txBody>
                    <a:bodyPr/>
                    <a:lstStyle/>
                    <a:p>
                      <a:pPr algn="ctr">
                        <a:lnSpc>
                          <a:spcPct val="107000"/>
                        </a:lnSpc>
                        <a:spcAft>
                          <a:spcPts val="0"/>
                        </a:spcAft>
                      </a:pPr>
                      <a:r>
                        <a:rPr lang="es-MX" sz="1200" dirty="0">
                          <a:effectLst/>
                        </a:rPr>
                        <a:t>DELEGACIÓN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FORTALEZAS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DEBILIDADES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PROPUESTAS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0"/>
                  </a:ext>
                </a:extLst>
              </a:tr>
              <a:tr h="1953558">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Iztacalco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Gran población con diversidad Cultural en la Delegación.</a:t>
                      </a:r>
                    </a:p>
                    <a:p>
                      <a:pPr>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No se les atiende ni tienen acceso a las exposiciones por los costos.</a:t>
                      </a:r>
                    </a:p>
                    <a:p>
                      <a:pPr marL="342900" lvl="0" indent="-342900">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S</a:t>
                      </a:r>
                      <a:r>
                        <a:rPr lang="es-MX" sz="1200" kern="1200" dirty="0">
                          <a:solidFill>
                            <a:schemeClr val="dk1"/>
                          </a:solidFill>
                          <a:effectLst/>
                          <a:latin typeface="+mn-lt"/>
                          <a:ea typeface="+mn-ea"/>
                          <a:cs typeface="+mn-cs"/>
                        </a:rPr>
                        <a:t>e privilegia el préstamo o vía venta a los </a:t>
                      </a:r>
                      <a:r>
                        <a:rPr lang="es-MX" sz="1200" kern="1200" dirty="0" err="1">
                          <a:solidFill>
                            <a:schemeClr val="dk1"/>
                          </a:solidFill>
                          <a:effectLst/>
                          <a:latin typeface="+mn-lt"/>
                          <a:ea typeface="+mn-ea"/>
                          <a:cs typeface="+mn-cs"/>
                        </a:rPr>
                        <a:t>talleristas</a:t>
                      </a:r>
                      <a:r>
                        <a:rPr lang="es-MX" sz="1200" kern="1200" dirty="0">
                          <a:solidFill>
                            <a:schemeClr val="dk1"/>
                          </a:solidFill>
                          <a:effectLst/>
                          <a:latin typeface="+mn-lt"/>
                          <a:ea typeface="+mn-ea"/>
                          <a:cs typeface="+mn-cs"/>
                        </a:rPr>
                        <a:t> y maestros que pagan pero ninguno o la mayoría no hacen actividades culturales.</a:t>
                      </a:r>
                    </a:p>
                    <a:p>
                      <a:pPr marL="457200">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Regresar al Sistema de Autogenerados, donde sí se regrese a la Casa de Cultura el recurso que genere.</a:t>
                      </a:r>
                    </a:p>
                    <a:p>
                      <a:pPr>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Crear una figura de Gobierno Comunitario con participación de ciudadanos y autoridades en un Consejo de Gob9erno con capacidad de decisión.</a:t>
                      </a:r>
                    </a:p>
                    <a:p>
                      <a:pPr>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xmlns="" val="10001"/>
                  </a:ext>
                </a:extLst>
              </a:tr>
              <a:tr h="2251688">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Milpa Alta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Vinculación aceptable con la sociedad.</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Diversidad de talleres, (algunos no son culturales o artísticos).</a:t>
                      </a:r>
                    </a:p>
                    <a:p>
                      <a:pPr algn="just">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Presupuesto a casas de cultura.</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Poca participación de la gente en los eventos y talleres,</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Talleres autogenerados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Talleres no atractivos para jóvenes.</a:t>
                      </a:r>
                    </a:p>
                    <a:p>
                      <a:pPr marL="457200" algn="just">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07000"/>
                        </a:lnSpc>
                        <a:spcAft>
                          <a:spcPts val="0"/>
                        </a:spcAft>
                      </a:pPr>
                      <a:r>
                        <a:rPr lang="es-MX" sz="1200" dirty="0">
                          <a:effectLst/>
                          <a:latin typeface="+mn-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Revisión de proyectos o apoyos económicos para las casas de cultura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Revisión de buenas prácticas en otras casas de cultura para implementación de talleres afines con los objetivos de las mismas. </a:t>
                      </a:r>
                    </a:p>
                    <a:p>
                      <a:pPr marL="342900" lvl="0" indent="-342900" algn="just">
                        <a:lnSpc>
                          <a:spcPct val="107000"/>
                        </a:lnSpc>
                        <a:spcAft>
                          <a:spcPts val="0"/>
                        </a:spcAft>
                        <a:buFont typeface="Symbol" panose="05050102010706020507" pitchFamily="18" charset="2"/>
                        <a:buChar char=""/>
                      </a:pPr>
                      <a:r>
                        <a:rPr lang="es-MX" sz="1200" dirty="0">
                          <a:effectLst/>
                          <a:latin typeface="+mn-lt"/>
                          <a:ea typeface="Calibri" panose="020F0502020204030204" pitchFamily="34" charset="0"/>
                          <a:cs typeface="Times New Roman" panose="02020603050405020304" pitchFamily="18" charset="0"/>
                        </a:rPr>
                        <a:t>Que se faciliten capacitación al personal de casas de cultura para implementar nuevos talleres.</a:t>
                      </a: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0010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a:t>Opinión de las </a:t>
            </a:r>
            <a:r>
              <a:rPr lang="es-MX" dirty="0" smtClean="0"/>
              <a:t/>
            </a:r>
            <a:br>
              <a:rPr lang="es-MX" dirty="0" smtClean="0"/>
            </a:br>
            <a:r>
              <a:rPr lang="es-MX" dirty="0" smtClean="0"/>
              <a:t>Delegaciones </a:t>
            </a:r>
            <a:r>
              <a:rPr lang="es-MX" dirty="0"/>
              <a:t>Políticas</a:t>
            </a:r>
          </a:p>
        </p:txBody>
      </p:sp>
      <p:graphicFrame>
        <p:nvGraphicFramePr>
          <p:cNvPr id="3" name="Tabla 2"/>
          <p:cNvGraphicFramePr>
            <a:graphicFrameLocks noGrp="1"/>
          </p:cNvGraphicFramePr>
          <p:nvPr>
            <p:extLst>
              <p:ext uri="{D42A27DB-BD31-4B8C-83A1-F6EECF244321}">
                <p14:modId xmlns:p14="http://schemas.microsoft.com/office/powerpoint/2010/main" val="499455821"/>
              </p:ext>
            </p:extLst>
          </p:nvPr>
        </p:nvGraphicFramePr>
        <p:xfrm>
          <a:off x="646111" y="2059029"/>
          <a:ext cx="11039611" cy="4012646"/>
        </p:xfrm>
        <a:graphic>
          <a:graphicData uri="http://schemas.openxmlformats.org/drawingml/2006/table">
            <a:tbl>
              <a:tblPr firstRow="1" firstCol="1" bandRow="1">
                <a:tableStyleId>{5C22544A-7EE6-4342-B048-85BDC9FD1C3A}</a:tableStyleId>
              </a:tblPr>
              <a:tblGrid>
                <a:gridCol w="2234417">
                  <a:extLst>
                    <a:ext uri="{9D8B030D-6E8A-4147-A177-3AD203B41FA5}">
                      <a16:colId xmlns:a16="http://schemas.microsoft.com/office/drawing/2014/main" xmlns="" val="20000"/>
                    </a:ext>
                  </a:extLst>
                </a:gridCol>
                <a:gridCol w="2722368">
                  <a:extLst>
                    <a:ext uri="{9D8B030D-6E8A-4147-A177-3AD203B41FA5}">
                      <a16:colId xmlns:a16="http://schemas.microsoft.com/office/drawing/2014/main" xmlns="" val="20001"/>
                    </a:ext>
                  </a:extLst>
                </a:gridCol>
                <a:gridCol w="2720160">
                  <a:extLst>
                    <a:ext uri="{9D8B030D-6E8A-4147-A177-3AD203B41FA5}">
                      <a16:colId xmlns:a16="http://schemas.microsoft.com/office/drawing/2014/main" xmlns="" val="20002"/>
                    </a:ext>
                  </a:extLst>
                </a:gridCol>
                <a:gridCol w="3362666">
                  <a:extLst>
                    <a:ext uri="{9D8B030D-6E8A-4147-A177-3AD203B41FA5}">
                      <a16:colId xmlns:a16="http://schemas.microsoft.com/office/drawing/2014/main" xmlns="" val="20003"/>
                    </a:ext>
                  </a:extLst>
                </a:gridCol>
              </a:tblGrid>
              <a:tr h="226998">
                <a:tc>
                  <a:txBody>
                    <a:bodyPr/>
                    <a:lstStyle/>
                    <a:p>
                      <a:pPr algn="ctr">
                        <a:lnSpc>
                          <a:spcPct val="107000"/>
                        </a:lnSpc>
                        <a:spcAft>
                          <a:spcPts val="0"/>
                        </a:spcAft>
                      </a:pPr>
                      <a:r>
                        <a:rPr lang="es-MX" sz="1200" dirty="0">
                          <a:effectLst/>
                        </a:rPr>
                        <a:t>DELEGACIÓN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FORTALEZAS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DEBILIDADES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PROPUESTAS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0"/>
                  </a:ext>
                </a:extLst>
              </a:tr>
              <a:tr h="2053498">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Tláhuac</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El deseo de las personas por aprender una Actividad Artística Cultural.</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Compromiso y amor por el Arte por parte de los instructores.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Costos bajos.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mantenimiento a las instalaciones.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Difusión de las actividades.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Presupuesto asignado.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un perfil adecuado</a:t>
                      </a:r>
                      <a:r>
                        <a:rPr lang="es-MX" sz="1200" baseline="0" dirty="0">
                          <a:effectLst/>
                          <a:latin typeface="Arial" panose="020B0604020202020204" pitchFamily="34" charset="0"/>
                          <a:ea typeface="Calibri" panose="020F0502020204030204" pitchFamily="34" charset="0"/>
                          <a:cs typeface="Times New Roman" panose="02020603050405020304" pitchFamily="18" charset="0"/>
                        </a:rPr>
                        <a:t> </a:t>
                      </a:r>
                      <a:r>
                        <a:rPr lang="es-MX" sz="1200" dirty="0">
                          <a:effectLst/>
                          <a:latin typeface="Arial" panose="020B0604020202020204" pitchFamily="34" charset="0"/>
                          <a:ea typeface="Calibri" panose="020F0502020204030204" pitchFamily="34" charset="0"/>
                          <a:cs typeface="Times New Roman" panose="02020603050405020304" pitchFamily="18" charset="0"/>
                        </a:rPr>
                        <a:t> de  los representantes de las casas de cultura.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cursos de actualización dirigidos</a:t>
                      </a:r>
                      <a:r>
                        <a:rPr lang="es-MX" sz="1200" baseline="0" dirty="0">
                          <a:effectLst/>
                          <a:latin typeface="Arial" panose="020B0604020202020204" pitchFamily="34" charset="0"/>
                          <a:ea typeface="Calibri" panose="020F0502020204030204" pitchFamily="34" charset="0"/>
                          <a:cs typeface="Times New Roman" panose="02020603050405020304" pitchFamily="18" charset="0"/>
                        </a:rPr>
                        <a:t> a </a:t>
                      </a:r>
                      <a:r>
                        <a:rPr lang="es-MX" sz="1200" dirty="0">
                          <a:effectLst/>
                          <a:latin typeface="Arial" panose="020B0604020202020204" pitchFamily="34" charset="0"/>
                          <a:ea typeface="Calibri" panose="020F0502020204030204" pitchFamily="34" charset="0"/>
                          <a:cs typeface="Times New Roman" panose="02020603050405020304" pitchFamily="18" charset="0"/>
                        </a:rPr>
                        <a:t> los instructores.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s-MX" sz="1200">
                          <a:effectLst/>
                          <a:latin typeface="Arial" panose="020B0604020202020204" pitchFamily="34" charset="0"/>
                          <a:ea typeface="Calibri" panose="020F0502020204030204" pitchFamily="34" charset="0"/>
                          <a:cs typeface="Times New Roman" panose="02020603050405020304" pitchFamily="18" charset="0"/>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732150">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Tlalpan</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Punto de contacto con la gente.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Favorece los Derechos Culturales, lugares de encuentro para la Comunidad.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La Comunidad desarrolla Actividades Culturales a favor de su entorno.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Difundir la Cultura popular.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Falta de presupuesto.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El dinero de autogenerado no ingresa a los recintos.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La infraestructura es limitada o nula.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Buscar Políticas Públicas para ejercer un presupuesto adecuado a las Casas de Cultura.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804972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dirty="0"/>
              <a:t>Opinión de las </a:t>
            </a:r>
            <a:r>
              <a:rPr lang="es-MX" dirty="0" smtClean="0"/>
              <a:t/>
            </a:r>
            <a:br>
              <a:rPr lang="es-MX" dirty="0" smtClean="0"/>
            </a:br>
            <a:r>
              <a:rPr lang="es-MX" dirty="0" smtClean="0"/>
              <a:t>Delegaciones </a:t>
            </a:r>
            <a:r>
              <a:rPr lang="es-MX" dirty="0"/>
              <a:t>Políticas</a:t>
            </a:r>
          </a:p>
        </p:txBody>
      </p:sp>
      <p:graphicFrame>
        <p:nvGraphicFramePr>
          <p:cNvPr id="3" name="Tabla 2"/>
          <p:cNvGraphicFramePr>
            <a:graphicFrameLocks noGrp="1"/>
          </p:cNvGraphicFramePr>
          <p:nvPr>
            <p:extLst>
              <p:ext uri="{D42A27DB-BD31-4B8C-83A1-F6EECF244321}">
                <p14:modId xmlns:p14="http://schemas.microsoft.com/office/powerpoint/2010/main" val="2685089229"/>
              </p:ext>
            </p:extLst>
          </p:nvPr>
        </p:nvGraphicFramePr>
        <p:xfrm>
          <a:off x="646111" y="2059029"/>
          <a:ext cx="11039611" cy="4012646"/>
        </p:xfrm>
        <a:graphic>
          <a:graphicData uri="http://schemas.openxmlformats.org/drawingml/2006/table">
            <a:tbl>
              <a:tblPr firstRow="1" firstCol="1" bandRow="1">
                <a:tableStyleId>{5C22544A-7EE6-4342-B048-85BDC9FD1C3A}</a:tableStyleId>
              </a:tblPr>
              <a:tblGrid>
                <a:gridCol w="2234417">
                  <a:extLst>
                    <a:ext uri="{9D8B030D-6E8A-4147-A177-3AD203B41FA5}">
                      <a16:colId xmlns:a16="http://schemas.microsoft.com/office/drawing/2014/main" xmlns="" val="20000"/>
                    </a:ext>
                  </a:extLst>
                </a:gridCol>
                <a:gridCol w="2722368">
                  <a:extLst>
                    <a:ext uri="{9D8B030D-6E8A-4147-A177-3AD203B41FA5}">
                      <a16:colId xmlns:a16="http://schemas.microsoft.com/office/drawing/2014/main" xmlns="" val="20001"/>
                    </a:ext>
                  </a:extLst>
                </a:gridCol>
                <a:gridCol w="2720160">
                  <a:extLst>
                    <a:ext uri="{9D8B030D-6E8A-4147-A177-3AD203B41FA5}">
                      <a16:colId xmlns:a16="http://schemas.microsoft.com/office/drawing/2014/main" xmlns="" val="20002"/>
                    </a:ext>
                  </a:extLst>
                </a:gridCol>
                <a:gridCol w="3362666">
                  <a:extLst>
                    <a:ext uri="{9D8B030D-6E8A-4147-A177-3AD203B41FA5}">
                      <a16:colId xmlns:a16="http://schemas.microsoft.com/office/drawing/2014/main" xmlns="" val="20003"/>
                    </a:ext>
                  </a:extLst>
                </a:gridCol>
              </a:tblGrid>
              <a:tr h="226998">
                <a:tc>
                  <a:txBody>
                    <a:bodyPr/>
                    <a:lstStyle/>
                    <a:p>
                      <a:pPr algn="ctr">
                        <a:lnSpc>
                          <a:spcPct val="107000"/>
                        </a:lnSpc>
                        <a:spcAft>
                          <a:spcPts val="0"/>
                        </a:spcAft>
                      </a:pPr>
                      <a:r>
                        <a:rPr lang="es-MX" sz="1200" dirty="0">
                          <a:effectLst/>
                        </a:rPr>
                        <a:t>DELEGACIÓN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FORTALEZAS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DEBILIDADES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tc>
                  <a:txBody>
                    <a:bodyPr/>
                    <a:lstStyle/>
                    <a:p>
                      <a:pPr algn="ctr">
                        <a:lnSpc>
                          <a:spcPct val="107000"/>
                        </a:lnSpc>
                        <a:spcAft>
                          <a:spcPts val="0"/>
                        </a:spcAft>
                      </a:pPr>
                      <a:r>
                        <a:rPr lang="es-MX" sz="1200" dirty="0">
                          <a:effectLst/>
                        </a:rPr>
                        <a:t>PROPUESTAS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345" marR="62345" marT="0" marB="0" anchor="ctr"/>
                </a:tc>
                <a:extLst>
                  <a:ext uri="{0D108BD9-81ED-4DB2-BD59-A6C34878D82A}">
                    <a16:rowId xmlns:a16="http://schemas.microsoft.com/office/drawing/2014/main" xmlns="" val="10000"/>
                  </a:ext>
                </a:extLst>
              </a:tr>
              <a:tr h="2053498">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Venustiano Carranza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Cuatro Casas de Cultura.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Pese a que demandan constantemente mantenimiento, cuentan con una infraestructura adecuada.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Espacios acreditados a</a:t>
                      </a:r>
                      <a:r>
                        <a:rPr lang="es-MX" sz="1200" b="1">
                          <a:effectLst/>
                          <a:latin typeface="Arial" panose="020B0604020202020204" pitchFamily="34" charset="0"/>
                          <a:ea typeface="Calibri" panose="020F0502020204030204" pitchFamily="34" charset="0"/>
                          <a:cs typeface="Times New Roman" panose="02020603050405020304" pitchFamily="18" charset="0"/>
                        </a:rPr>
                        <a:t>ccesib</a:t>
                      </a:r>
                      <a:r>
                        <a:rPr lang="es-MX" sz="1200">
                          <a:effectLst/>
                          <a:latin typeface="Arial" panose="020B0604020202020204" pitchFamily="34" charset="0"/>
                          <a:ea typeface="Calibri" panose="020F0502020204030204" pitchFamily="34" charset="0"/>
                          <a:cs typeface="Times New Roman" panose="02020603050405020304" pitchFamily="18" charset="0"/>
                        </a:rPr>
                        <a:t>les.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Carece de recursos propios.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Carecen de equipo completo,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Bajo perfil de algunos Coordinadores,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Carencia de Plan Rector.</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Ampliación de oferta cultural formativa.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Carencia de Profesores de mejor nivel educativo y/o talleristas.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200">
                          <a:effectLst/>
                          <a:latin typeface="Arial" panose="020B0604020202020204" pitchFamily="34" charset="0"/>
                          <a:ea typeface="Calibri" panose="020F0502020204030204" pitchFamily="34" charset="0"/>
                          <a:cs typeface="Times New Roman" panose="02020603050405020304" pitchFamily="18" charset="0"/>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s-MX" sz="1200">
                          <a:effectLst/>
                          <a:latin typeface="Arial" panose="020B0604020202020204" pitchFamily="34" charset="0"/>
                          <a:ea typeface="Calibri" panose="020F0502020204030204" pitchFamily="34" charset="0"/>
                          <a:cs typeface="Times New Roman" panose="02020603050405020304" pitchFamily="18" charset="0"/>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732150">
                <a:tc>
                  <a:txBody>
                    <a:bodyPr/>
                    <a:lstStyle/>
                    <a:p>
                      <a:pPr algn="ctr">
                        <a:lnSpc>
                          <a:spcPct val="107000"/>
                        </a:lnSpc>
                        <a:spcAft>
                          <a:spcPts val="0"/>
                        </a:spcAft>
                      </a:pPr>
                      <a:r>
                        <a:rPr lang="es-MX" sz="2000" dirty="0">
                          <a:effectLst/>
                          <a:latin typeface="Arial" panose="020B0604020202020204" pitchFamily="34" charset="0"/>
                          <a:ea typeface="Calibri" panose="020F0502020204030204" pitchFamily="34" charset="0"/>
                          <a:cs typeface="Times New Roman" panose="02020603050405020304" pitchFamily="18" charset="0"/>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Xochimilco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Espacios cercanos a las comunidades.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Se genera la apropiación de los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Espacios.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a:effectLst/>
                          <a:latin typeface="Arial" panose="020B0604020202020204" pitchFamily="34" charset="0"/>
                          <a:ea typeface="Calibri" panose="020F0502020204030204" pitchFamily="34" charset="0"/>
                          <a:cs typeface="Times New Roman" panose="02020603050405020304" pitchFamily="18" charset="0"/>
                        </a:rPr>
                        <a:t>Semilleros para la Cultura.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Sistema Administrativo.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No hay personal calificado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No hay recursos.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Cambiar el Sistema de Administración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Cambiar las actividades que se imparten.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s-MX" sz="1200" dirty="0">
                          <a:effectLst/>
                          <a:latin typeface="Arial" panose="020B0604020202020204" pitchFamily="34" charset="0"/>
                          <a:ea typeface="Calibri" panose="020F0502020204030204" pitchFamily="34" charset="0"/>
                          <a:cs typeface="Times New Roman" panose="02020603050405020304" pitchFamily="18" charset="0"/>
                        </a:rPr>
                        <a:t>Darle Independencia a las Casas.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93651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10363759" cy="931239"/>
          </a:xfrm>
        </p:spPr>
        <p:txBody>
          <a:bodyPr>
            <a:normAutofit fontScale="90000"/>
          </a:bodyPr>
          <a:lstStyle/>
          <a:p>
            <a:pPr algn="ctr"/>
            <a:r>
              <a:rPr lang="es-MX" sz="3200" dirty="0" smtClean="0"/>
              <a:t>Temas prioritarios para construir acciones comunes de Casas de Cultura de la </a:t>
            </a:r>
            <a:r>
              <a:rPr lang="es-MX" sz="3100" dirty="0" smtClean="0"/>
              <a:t>CDMX</a:t>
            </a:r>
            <a:r>
              <a:rPr lang="es-MX" sz="3200" dirty="0" smtClean="0"/>
              <a:t>. </a:t>
            </a:r>
            <a:endParaRPr lang="es-MX" sz="3200" dirty="0"/>
          </a:p>
        </p:txBody>
      </p:sp>
      <p:sp>
        <p:nvSpPr>
          <p:cNvPr id="3" name="Marcador de contenido 2"/>
          <p:cNvSpPr>
            <a:spLocks noGrp="1"/>
          </p:cNvSpPr>
          <p:nvPr>
            <p:ph idx="1"/>
          </p:nvPr>
        </p:nvSpPr>
        <p:spPr>
          <a:xfrm>
            <a:off x="759417" y="1655805"/>
            <a:ext cx="10658226" cy="4989001"/>
          </a:xfrm>
          <a:ln>
            <a:solidFill>
              <a:schemeClr val="accent1"/>
            </a:solidFill>
          </a:ln>
        </p:spPr>
        <p:txBody>
          <a:bodyPr>
            <a:normAutofit fontScale="92500" lnSpcReduction="20000"/>
          </a:bodyPr>
          <a:lstStyle/>
          <a:p>
            <a:pPr marL="0" indent="0" algn="just">
              <a:buNone/>
            </a:pPr>
            <a:r>
              <a:rPr lang="es-MX" sz="2200" dirty="0"/>
              <a:t>Con los datos de las </a:t>
            </a:r>
            <a:r>
              <a:rPr lang="es-MX" sz="2200" dirty="0" smtClean="0"/>
              <a:t>11 </a:t>
            </a:r>
            <a:r>
              <a:rPr lang="es-MX" sz="2200" dirty="0"/>
              <a:t>delegaciones que respondieron la ficha técnica sobre sus casas de cultura, se realizó un análisis somero de la información. Es importante tomar en cuenta la heterogeneidad de las casas de cultura, las condiciones de infraestructura y recursos con los que cuentan, la participación de la comunidad  y la situación social del entorno en donde están </a:t>
            </a:r>
            <a:r>
              <a:rPr lang="es-MX" sz="2200" dirty="0" smtClean="0"/>
              <a:t>ubicadas, son distintas en cada demarcación. </a:t>
            </a:r>
            <a:r>
              <a:rPr lang="es-MX" sz="2200" dirty="0"/>
              <a:t>Sin embargo, los  </a:t>
            </a:r>
            <a:r>
              <a:rPr lang="es-MX" sz="2200" b="1" dirty="0"/>
              <a:t>temas</a:t>
            </a:r>
            <a:r>
              <a:rPr lang="es-MX" sz="2200" dirty="0"/>
              <a:t>  </a:t>
            </a:r>
            <a:r>
              <a:rPr lang="es-MX" sz="2200" b="1" dirty="0"/>
              <a:t>prioritarios</a:t>
            </a:r>
            <a:r>
              <a:rPr lang="es-MX" sz="2200" dirty="0"/>
              <a:t> señalados por las delegaciones para mejorar la operación y funcionamiento de las casas de cultura fueron los siguientes:  </a:t>
            </a:r>
          </a:p>
          <a:p>
            <a:pPr marL="0" indent="0" algn="just">
              <a:buNone/>
            </a:pPr>
            <a:endParaRPr lang="es-MX" sz="2200" dirty="0"/>
          </a:p>
          <a:p>
            <a:pPr lvl="0"/>
            <a:r>
              <a:rPr lang="es-MX" sz="2200" b="1" dirty="0"/>
              <a:t>Programa Rector</a:t>
            </a:r>
          </a:p>
          <a:p>
            <a:pPr marL="114300" lvl="0" indent="0">
              <a:buNone/>
            </a:pPr>
            <a:r>
              <a:rPr lang="es-MX" sz="2200" dirty="0"/>
              <a:t>       </a:t>
            </a:r>
            <a:r>
              <a:rPr lang="es-MX" sz="2200" b="1" dirty="0"/>
              <a:t>-</a:t>
            </a:r>
            <a:r>
              <a:rPr lang="es-MX" sz="2200" dirty="0"/>
              <a:t> Vocación del recinto</a:t>
            </a:r>
          </a:p>
          <a:p>
            <a:pPr lvl="0"/>
            <a:r>
              <a:rPr lang="es-MX" sz="2200" b="1" dirty="0"/>
              <a:t>Presupuesto</a:t>
            </a:r>
          </a:p>
          <a:p>
            <a:pPr marL="114300" lvl="0" indent="0">
              <a:buNone/>
            </a:pPr>
            <a:r>
              <a:rPr lang="es-MX" sz="2200" dirty="0"/>
              <a:t>      </a:t>
            </a:r>
            <a:r>
              <a:rPr lang="es-MX" sz="2200" b="1" dirty="0"/>
              <a:t>-</a:t>
            </a:r>
            <a:r>
              <a:rPr lang="es-MX" sz="2200" dirty="0"/>
              <a:t> Etiquetado y Autogenerados</a:t>
            </a:r>
          </a:p>
          <a:p>
            <a:pPr lvl="0"/>
            <a:r>
              <a:rPr lang="es-MX" sz="2200" b="1" dirty="0"/>
              <a:t>Perfil del personal de las casas de </a:t>
            </a:r>
            <a:r>
              <a:rPr lang="es-MX" sz="2200" b="1" dirty="0" smtClean="0"/>
              <a:t>cultura</a:t>
            </a:r>
          </a:p>
          <a:p>
            <a:pPr lvl="0"/>
            <a:r>
              <a:rPr lang="es-MX" sz="2200" b="1" dirty="0" smtClean="0"/>
              <a:t>- </a:t>
            </a:r>
            <a:r>
              <a:rPr lang="es-MX" sz="2200" dirty="0" smtClean="0"/>
              <a:t>Adecuado para la función que desempeñan</a:t>
            </a:r>
            <a:endParaRPr lang="es-MX" sz="2200" dirty="0"/>
          </a:p>
          <a:p>
            <a:pPr marL="114300" lvl="0" indent="0">
              <a:buNone/>
            </a:pPr>
            <a:r>
              <a:rPr lang="es-MX" sz="2200" dirty="0"/>
              <a:t>     </a:t>
            </a:r>
            <a:r>
              <a:rPr lang="es-MX" sz="2200" b="1" dirty="0" smtClean="0"/>
              <a:t>- </a:t>
            </a:r>
            <a:r>
              <a:rPr lang="es-MX" sz="2200" dirty="0" smtClean="0"/>
              <a:t>Capacitación</a:t>
            </a:r>
            <a:endParaRPr lang="es-MX" sz="2200" dirty="0"/>
          </a:p>
          <a:p>
            <a:pPr lvl="0"/>
            <a:r>
              <a:rPr lang="es-MX" sz="2200" b="1" dirty="0"/>
              <a:t>Difusión</a:t>
            </a:r>
          </a:p>
          <a:p>
            <a:endParaRPr lang="es-MX" dirty="0"/>
          </a:p>
        </p:txBody>
      </p:sp>
    </p:spTree>
    <p:extLst>
      <p:ext uri="{BB962C8B-B14F-4D97-AF65-F5344CB8AC3E}">
        <p14:creationId xmlns:p14="http://schemas.microsoft.com/office/powerpoint/2010/main" val="123187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067163"/>
          </a:xfrm>
        </p:spPr>
        <p:txBody>
          <a:bodyPr>
            <a:normAutofit/>
          </a:bodyPr>
          <a:lstStyle/>
          <a:p>
            <a:pPr algn="ctr"/>
            <a:r>
              <a:rPr lang="es-MX" dirty="0"/>
              <a:t>Fortalezas</a:t>
            </a:r>
          </a:p>
        </p:txBody>
      </p:sp>
      <p:sp>
        <p:nvSpPr>
          <p:cNvPr id="3" name="Marcador de contenido 2"/>
          <p:cNvSpPr>
            <a:spLocks noGrp="1"/>
          </p:cNvSpPr>
          <p:nvPr>
            <p:ph idx="1"/>
          </p:nvPr>
        </p:nvSpPr>
        <p:spPr>
          <a:xfrm>
            <a:off x="1103312" y="1556950"/>
            <a:ext cx="10005412" cy="4691449"/>
          </a:xfrm>
        </p:spPr>
        <p:txBody>
          <a:bodyPr>
            <a:normAutofit fontScale="62500" lnSpcReduction="20000"/>
          </a:bodyPr>
          <a:lstStyle/>
          <a:p>
            <a:pPr marL="0" indent="0" algn="just">
              <a:buNone/>
            </a:pPr>
            <a:r>
              <a:rPr lang="es-MX" dirty="0"/>
              <a:t>En cuanto a las </a:t>
            </a:r>
            <a:r>
              <a:rPr lang="es-MX" b="1" dirty="0"/>
              <a:t>fortalezas</a:t>
            </a:r>
            <a:r>
              <a:rPr lang="es-MX" dirty="0"/>
              <a:t> se obtuvo lo siguiente:</a:t>
            </a:r>
          </a:p>
          <a:p>
            <a:pPr marL="0" indent="0" algn="just">
              <a:buNone/>
            </a:pPr>
            <a:endParaRPr lang="es-MX" dirty="0"/>
          </a:p>
          <a:p>
            <a:pPr lvl="0" algn="just"/>
            <a:r>
              <a:rPr lang="es-MX" dirty="0"/>
              <a:t>Las casas de cultura son espacios acreditados, accesibles y cercanos a la gente, que han generado la apropiación por parte de la comunidad, se han convertido en un punto de contacto, comunicación y encuentro entre ellos.</a:t>
            </a:r>
          </a:p>
          <a:p>
            <a:pPr lvl="0" algn="just"/>
            <a:r>
              <a:rPr lang="es-MX" dirty="0"/>
              <a:t>Las casas de cultura son espacios susceptibles de ser mejorados.</a:t>
            </a:r>
          </a:p>
          <a:p>
            <a:pPr lvl="0" algn="just"/>
            <a:r>
              <a:rPr lang="es-MX" dirty="0"/>
              <a:t>Las casas de cultura desarrollan actividades culturales a favor de su entorno y difunden la cultura popular.</a:t>
            </a:r>
          </a:p>
          <a:p>
            <a:pPr lvl="0" algn="just"/>
            <a:r>
              <a:rPr lang="es-MX" dirty="0"/>
              <a:t>Cuentan con artistas con una verdadera vocación, pero que están sujetos a cuestiones administrativas que entorpecen su labor y con bajos salarios, sin embargo, tienen la disposición de enseñar y compartir sus conocimientos con los integrantes de la comunidad.</a:t>
            </a:r>
          </a:p>
          <a:p>
            <a:pPr lvl="0" algn="just"/>
            <a:r>
              <a:rPr lang="es-MX" dirty="0"/>
              <a:t>Los costos por los servicios son accesibles para la comunidad. </a:t>
            </a:r>
          </a:p>
          <a:p>
            <a:pPr lvl="0" algn="just"/>
            <a:r>
              <a:rPr lang="es-MX" dirty="0"/>
              <a:t>Se favorece el acceso a los derechos culturales de las y los ciudadanos y son un semillero para la cultura.</a:t>
            </a:r>
          </a:p>
          <a:p>
            <a:pPr algn="just"/>
            <a:r>
              <a:rPr lang="es-MX" dirty="0"/>
              <a:t>Adecuada ubicación de las casas de cultura por el territorio delegacional.</a:t>
            </a:r>
          </a:p>
          <a:p>
            <a:pPr lvl="0" algn="just"/>
            <a:endParaRPr lang="es-MX" dirty="0"/>
          </a:p>
          <a:p>
            <a:pPr algn="just"/>
            <a:endParaRPr lang="es-MX" dirty="0"/>
          </a:p>
        </p:txBody>
      </p:sp>
    </p:spTree>
    <p:extLst>
      <p:ext uri="{BB962C8B-B14F-4D97-AF65-F5344CB8AC3E}">
        <p14:creationId xmlns:p14="http://schemas.microsoft.com/office/powerpoint/2010/main" val="3486354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806</TotalTime>
  <Words>1223</Words>
  <Application>Microsoft Office PowerPoint</Application>
  <PresentationFormat>Personalizado</PresentationFormat>
  <Paragraphs>226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Brío</vt:lpstr>
      <vt:lpstr>Valoración de las  Casas de Cultura Delegaciones Políticas </vt:lpstr>
      <vt:lpstr>Número Casas de Cultura por Delegación</vt:lpstr>
      <vt:lpstr>Opinión de las  Delegaciones Políticas</vt:lpstr>
      <vt:lpstr>Opinión de las  Delegaciones Políticas</vt:lpstr>
      <vt:lpstr>Opinión de las  Delegaciones Políticas</vt:lpstr>
      <vt:lpstr>Opinión de las  Delegaciones Políticas</vt:lpstr>
      <vt:lpstr>Opinión de las  Delegaciones Políticas</vt:lpstr>
      <vt:lpstr>Temas prioritarios para construir acciones comunes de Casas de Cultura de la CDMX. </vt:lpstr>
      <vt:lpstr>Fortalezas</vt:lpstr>
      <vt:lpstr>Debilidades </vt:lpstr>
      <vt:lpstr>Propuestas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Valoración de las Casas de Cultura Delegaciones Políticas</dc:title>
  <dc:creator>servicio social</dc:creator>
  <cp:lastModifiedBy>Nora Morett Sánchez</cp:lastModifiedBy>
  <cp:revision>35</cp:revision>
  <cp:lastPrinted>2017-06-06T16:57:40Z</cp:lastPrinted>
  <dcterms:created xsi:type="dcterms:W3CDTF">2017-05-31T16:18:08Z</dcterms:created>
  <dcterms:modified xsi:type="dcterms:W3CDTF">2017-06-07T01:00:04Z</dcterms:modified>
</cp:coreProperties>
</file>