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6858000" cy="9144000" type="screen4x3"/>
  <p:notesSz cx="9296400" cy="147828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3750" y="-7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DA3672-775E-4824-9045-CCF534505027}" type="doc">
      <dgm:prSet loTypeId="urn:microsoft.com/office/officeart/2009/layout/CircleArrowProcess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E64D9066-5580-45CE-88ED-2AA0A863D27B}" type="pres">
      <dgm:prSet presAssocID="{FCDA3672-775E-4824-9045-CCF534505027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s-MX"/>
        </a:p>
      </dgm:t>
    </dgm:pt>
  </dgm:ptLst>
  <dgm:cxnLst>
    <dgm:cxn modelId="{77309A59-0B9D-4E73-BC03-46F58C051586}" type="presOf" srcId="{FCDA3672-775E-4824-9045-CCF534505027}" destId="{E64D9066-5580-45CE-88ED-2AA0A863D27B}" srcOrd="0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739140"/>
          </a:xfrm>
          <a:prstGeom prst="rect">
            <a:avLst/>
          </a:prstGeom>
        </p:spPr>
        <p:txBody>
          <a:bodyPr vert="horz" lIns="137584" tIns="68790" rIns="137584" bIns="68790" rtlCol="0"/>
          <a:lstStyle>
            <a:lvl1pPr algn="l">
              <a:defRPr sz="18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739140"/>
          </a:xfrm>
          <a:prstGeom prst="rect">
            <a:avLst/>
          </a:prstGeom>
        </p:spPr>
        <p:txBody>
          <a:bodyPr vert="horz" lIns="137584" tIns="68790" rIns="137584" bIns="68790" rtlCol="0"/>
          <a:lstStyle>
            <a:lvl1pPr algn="r">
              <a:defRPr sz="1800"/>
            </a:lvl1pPr>
          </a:lstStyle>
          <a:p>
            <a:fld id="{6AD0C08F-5E6C-4516-85C0-C216F90E343A}" type="datetimeFigureOut">
              <a:rPr lang="es-MX" smtClean="0"/>
              <a:t>18/05/2017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570163" y="1108075"/>
            <a:ext cx="4156075" cy="5543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7584" tIns="68790" rIns="137584" bIns="6879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29640" y="7021832"/>
            <a:ext cx="7437120" cy="6652260"/>
          </a:xfrm>
          <a:prstGeom prst="rect">
            <a:avLst/>
          </a:prstGeom>
        </p:spPr>
        <p:txBody>
          <a:bodyPr vert="horz" lIns="137584" tIns="68790" rIns="137584" bIns="6879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14041095"/>
            <a:ext cx="4028440" cy="739140"/>
          </a:xfrm>
          <a:prstGeom prst="rect">
            <a:avLst/>
          </a:prstGeom>
        </p:spPr>
        <p:txBody>
          <a:bodyPr vert="horz" lIns="137584" tIns="68790" rIns="137584" bIns="68790" rtlCol="0" anchor="b"/>
          <a:lstStyle>
            <a:lvl1pPr algn="l">
              <a:defRPr sz="18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265809" y="14041095"/>
            <a:ext cx="4028440" cy="739140"/>
          </a:xfrm>
          <a:prstGeom prst="rect">
            <a:avLst/>
          </a:prstGeom>
        </p:spPr>
        <p:txBody>
          <a:bodyPr vert="horz" lIns="137584" tIns="68790" rIns="137584" bIns="68790" rtlCol="0" anchor="b"/>
          <a:lstStyle>
            <a:lvl1pPr algn="r">
              <a:defRPr sz="1800"/>
            </a:lvl1pPr>
          </a:lstStyle>
          <a:p>
            <a:fld id="{3F6FF200-372A-4B32-BB40-6D5C79D307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4315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CE71-AB2C-4B8F-B470-CD2C4D87DEEE}" type="datetimeFigureOut">
              <a:rPr lang="es-MX" smtClean="0"/>
              <a:t>18/05/2017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854D6-2E81-4930-82D2-C0DD9FA5B8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0333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CE71-AB2C-4B8F-B470-CD2C4D87DEEE}" type="datetimeFigureOut">
              <a:rPr lang="es-MX" smtClean="0"/>
              <a:t>18/05/2017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854D6-2E81-4930-82D2-C0DD9FA5B8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8961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CE71-AB2C-4B8F-B470-CD2C4D87DEEE}" type="datetimeFigureOut">
              <a:rPr lang="es-MX" smtClean="0"/>
              <a:t>18/05/2017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854D6-2E81-4930-82D2-C0DD9FA5B8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2999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CE71-AB2C-4B8F-B470-CD2C4D87DEEE}" type="datetimeFigureOut">
              <a:rPr lang="es-MX" smtClean="0"/>
              <a:t>18/05/2017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854D6-2E81-4930-82D2-C0DD9FA5B8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4866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CE71-AB2C-4B8F-B470-CD2C4D87DEEE}" type="datetimeFigureOut">
              <a:rPr lang="es-MX" smtClean="0"/>
              <a:t>18/05/2017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854D6-2E81-4930-82D2-C0DD9FA5B8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4573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CE71-AB2C-4B8F-B470-CD2C4D87DEEE}" type="datetimeFigureOut">
              <a:rPr lang="es-MX" smtClean="0"/>
              <a:t>18/05/2017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854D6-2E81-4930-82D2-C0DD9FA5B8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6428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CE71-AB2C-4B8F-B470-CD2C4D87DEEE}" type="datetimeFigureOut">
              <a:rPr lang="es-MX" smtClean="0"/>
              <a:t>18/05/2017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854D6-2E81-4930-82D2-C0DD9FA5B8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9344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CE71-AB2C-4B8F-B470-CD2C4D87DEEE}" type="datetimeFigureOut">
              <a:rPr lang="es-MX" smtClean="0"/>
              <a:t>18/05/2017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854D6-2E81-4930-82D2-C0DD9FA5B8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1665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CE71-AB2C-4B8F-B470-CD2C4D87DEEE}" type="datetimeFigureOut">
              <a:rPr lang="es-MX" smtClean="0"/>
              <a:t>18/05/2017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854D6-2E81-4930-82D2-C0DD9FA5B8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4143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CE71-AB2C-4B8F-B470-CD2C4D87DEEE}" type="datetimeFigureOut">
              <a:rPr lang="es-MX" smtClean="0"/>
              <a:t>18/05/2017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854D6-2E81-4930-82D2-C0DD9FA5B8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1301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CE71-AB2C-4B8F-B470-CD2C4D87DEEE}" type="datetimeFigureOut">
              <a:rPr lang="es-MX" smtClean="0"/>
              <a:t>18/05/2017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854D6-2E81-4930-82D2-C0DD9FA5B8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9341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CCE71-AB2C-4B8F-B470-CD2C4D87DEEE}" type="datetimeFigureOut">
              <a:rPr lang="es-MX" smtClean="0"/>
              <a:t>18/05/2017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854D6-2E81-4930-82D2-C0DD9FA5B8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2223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4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3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12700" y="12700"/>
            <a:ext cx="6858000" cy="10082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405122824"/>
              </p:ext>
            </p:extLst>
          </p:nvPr>
        </p:nvGraphicFramePr>
        <p:xfrm>
          <a:off x="314654" y="947597"/>
          <a:ext cx="5832648" cy="75128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12 CuadroTexto"/>
          <p:cNvSpPr txBox="1"/>
          <p:nvPr/>
        </p:nvSpPr>
        <p:spPr>
          <a:xfrm>
            <a:off x="188640" y="1115616"/>
            <a:ext cx="6552728" cy="176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  <a:latin typeface="Arial Black" panose="020B0A04020102020204" pitchFamily="34" charset="0"/>
              </a:rPr>
              <a:t>Te invitamos al Cine - Club del Servicio de Protección Federal</a:t>
            </a:r>
            <a:endParaRPr lang="es-MX" sz="2000" b="1" dirty="0">
              <a:solidFill>
                <a:schemeClr val="tx1">
                  <a:hueOff val="0"/>
                  <a:satOff val="0"/>
                  <a:lumOff val="0"/>
                  <a:alphaOff val="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endParaRPr lang="es-MX" sz="1400" b="1" dirty="0" smtClean="0">
              <a:solidFill>
                <a:schemeClr val="tx1">
                  <a:hueOff val="0"/>
                  <a:satOff val="0"/>
                  <a:lumOff val="0"/>
                  <a:alphaOff val="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es-MX" b="1" dirty="0" smtClean="0"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  <a:latin typeface="Arial Black" panose="020B0A04020102020204" pitchFamily="34" charset="0"/>
              </a:rPr>
              <a:t>Presentando </a:t>
            </a:r>
            <a:r>
              <a:rPr lang="es-MX" b="1" dirty="0"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  <a:latin typeface="Arial Black" panose="020B0A04020102020204" pitchFamily="34" charset="0"/>
              </a:rPr>
              <a:t>la </a:t>
            </a:r>
            <a:r>
              <a:rPr lang="es-MX" b="1" dirty="0" smtClean="0"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  <a:latin typeface="Arial Black" panose="020B0A04020102020204" pitchFamily="34" charset="0"/>
              </a:rPr>
              <a:t>película: </a:t>
            </a:r>
            <a:r>
              <a:rPr lang="es-MX" b="1" dirty="0" smtClean="0"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  <a:latin typeface="Arial Black" panose="020B0A04020102020204" pitchFamily="34" charset="0"/>
              </a:rPr>
              <a:t>La leyenda del pianista en el océano</a:t>
            </a:r>
            <a:endParaRPr lang="es-MX" b="1" dirty="0" smtClean="0">
              <a:solidFill>
                <a:schemeClr val="tx1">
                  <a:hueOff val="0"/>
                  <a:satOff val="0"/>
                  <a:lumOff val="0"/>
                  <a:alphaOff val="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endParaRPr lang="es-MX" sz="2000" b="1" dirty="0">
              <a:solidFill>
                <a:schemeClr val="tx1">
                  <a:hueOff val="0"/>
                  <a:satOff val="0"/>
                  <a:lumOff val="0"/>
                  <a:alphaOff val="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2636912" y="7640468"/>
            <a:ext cx="42484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700" b="1" dirty="0" smtClean="0"/>
              <a:t>Te esperamos el </a:t>
            </a:r>
            <a:r>
              <a:rPr lang="es-MX" sz="1700" b="1" dirty="0" smtClean="0"/>
              <a:t>7 </a:t>
            </a:r>
            <a:r>
              <a:rPr lang="es-MX" sz="1700" b="1" dirty="0" smtClean="0"/>
              <a:t>de </a:t>
            </a:r>
            <a:r>
              <a:rPr lang="es-MX" sz="1700" b="1" dirty="0" smtClean="0"/>
              <a:t>junio </a:t>
            </a:r>
            <a:r>
              <a:rPr lang="es-MX" sz="1700" b="1" dirty="0" smtClean="0"/>
              <a:t>de 2017</a:t>
            </a:r>
            <a:endParaRPr lang="es-MX" sz="1700" b="1" dirty="0"/>
          </a:p>
          <a:p>
            <a:pPr algn="r"/>
            <a:r>
              <a:rPr lang="es-MX" sz="1700" b="1" dirty="0" smtClean="0"/>
              <a:t>de 15:20 a 17:10 horas</a:t>
            </a:r>
          </a:p>
          <a:p>
            <a:pPr algn="r"/>
            <a:r>
              <a:rPr lang="es-MX" sz="1600" dirty="0" smtClean="0"/>
              <a:t>Auditorio de Miguel Ángel de Quevedo No. 915,</a:t>
            </a:r>
          </a:p>
          <a:p>
            <a:pPr algn="r"/>
            <a:r>
              <a:rPr lang="es-MX" sz="1600" dirty="0" smtClean="0"/>
              <a:t> Colonia El Rosedal, Delegación Coyoacán</a:t>
            </a:r>
            <a:endParaRPr lang="es-MX" sz="1600" dirty="0"/>
          </a:p>
        </p:txBody>
      </p:sp>
      <p:grpSp>
        <p:nvGrpSpPr>
          <p:cNvPr id="16" name="15 Grupo"/>
          <p:cNvGrpSpPr/>
          <p:nvPr/>
        </p:nvGrpSpPr>
        <p:grpSpPr>
          <a:xfrm>
            <a:off x="3233728" y="3419872"/>
            <a:ext cx="3579648" cy="1006748"/>
            <a:chOff x="2053937" y="3269403"/>
            <a:chExt cx="3579648" cy="1006748"/>
          </a:xfrm>
        </p:grpSpPr>
        <p:sp>
          <p:nvSpPr>
            <p:cNvPr id="17" name="16 Rectángulo"/>
            <p:cNvSpPr/>
            <p:nvPr/>
          </p:nvSpPr>
          <p:spPr>
            <a:xfrm>
              <a:off x="2053937" y="3413418"/>
              <a:ext cx="3579648" cy="862733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17 Rectángulo"/>
            <p:cNvSpPr/>
            <p:nvPr/>
          </p:nvSpPr>
          <p:spPr>
            <a:xfrm>
              <a:off x="2053937" y="3269403"/>
              <a:ext cx="3579648" cy="8627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MX" sz="2800" b="1" kern="1200" dirty="0" smtClean="0">
                <a:latin typeface="Century Gothic" pitchFamily="34" charset="0"/>
              </a:endParaRPr>
            </a:p>
          </p:txBody>
        </p:sp>
      </p:grp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267" b="19330"/>
          <a:stretch/>
        </p:blipFill>
        <p:spPr bwMode="auto">
          <a:xfrm>
            <a:off x="484622" y="104046"/>
            <a:ext cx="5960764" cy="795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http://www.sismo85.df.gob.mx/imagenes/logo_secretaria_cultura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56" y="8242600"/>
            <a:ext cx="1512168" cy="361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12700" y="7905854"/>
            <a:ext cx="24801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 smtClean="0"/>
              <a:t>Con la participación de:</a:t>
            </a:r>
            <a:endParaRPr lang="es-MX" sz="1600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3528392" y="2679605"/>
            <a:ext cx="3284984" cy="4916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50" b="1" dirty="0" smtClean="0"/>
              <a:t>Sinopsis</a:t>
            </a:r>
            <a:r>
              <a:rPr lang="es-MX" sz="1650" b="1" dirty="0" smtClean="0"/>
              <a:t>: </a:t>
            </a:r>
            <a:r>
              <a:rPr lang="es-MX" sz="1650" dirty="0"/>
              <a:t>Desde finales del siglo XIX, se producen emigraciones masivas a los Estados </a:t>
            </a:r>
            <a:r>
              <a:rPr lang="es-MX" sz="1650" dirty="0" smtClean="0"/>
              <a:t>Unidos a </a:t>
            </a:r>
            <a:r>
              <a:rPr lang="es-MX" sz="1650" dirty="0"/>
              <a:t>bordo de lujosos </a:t>
            </a:r>
            <a:r>
              <a:rPr lang="es-MX" sz="1650" dirty="0" smtClean="0"/>
              <a:t>trasatlánticos; </a:t>
            </a:r>
            <a:r>
              <a:rPr lang="es-MX" sz="1650" dirty="0"/>
              <a:t>a</a:t>
            </a:r>
            <a:r>
              <a:rPr lang="es-MX" sz="1650" dirty="0" smtClean="0"/>
              <a:t>demás </a:t>
            </a:r>
            <a:r>
              <a:rPr lang="es-MX" sz="1650" dirty="0"/>
              <a:t>de elegantes burgueses, viajan también emigrantes. </a:t>
            </a:r>
            <a:r>
              <a:rPr lang="es-MX" sz="1650" dirty="0"/>
              <a:t>Danny, el maquinista del Virginia, encuentra a un niño abandonado sobre un piano, lo adopta y le impone el nombre de </a:t>
            </a:r>
            <a:r>
              <a:rPr lang="es-MX" sz="1650" dirty="0" err="1"/>
              <a:t>Novecento</a:t>
            </a:r>
            <a:r>
              <a:rPr lang="es-MX" sz="1650" dirty="0"/>
              <a:t> ("siglo XX" en italiano). El barco es el hogar del niño, y los pasajeros, sus ventanas al mundo. Tras la muerte de Danny, alguien descubre por azar el talento innato del niño para el piano. </a:t>
            </a:r>
            <a:r>
              <a:rPr lang="es-MX" sz="1650" dirty="0"/>
              <a:t>A través de la música, este insólito personaje muestra </a:t>
            </a:r>
            <a:r>
              <a:rPr lang="es-MX" sz="1650" dirty="0" smtClean="0"/>
              <a:t>sus sentimientos </a:t>
            </a:r>
            <a:r>
              <a:rPr lang="es-MX" sz="1650" dirty="0"/>
              <a:t>dentro del limitado mundo de un barco que no se atreve a abandonar.</a:t>
            </a:r>
            <a:r>
              <a:rPr lang="es-MX" sz="1650" dirty="0"/>
              <a:t> </a:t>
            </a:r>
            <a:endParaRPr lang="es-MX" sz="1650" dirty="0"/>
          </a:p>
        </p:txBody>
      </p:sp>
      <p:sp>
        <p:nvSpPr>
          <p:cNvPr id="5" name="AutoShape 4" descr="Resultado de imagen para película el conciert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9" name="AutoShape 6" descr="Resultado de imagen para película el conciert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0" name="AutoShape 8" descr="Resultado de imagen para película el conciert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1" name="AutoShape 10" descr="Resultado de imagen para película el concierto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5" name="AutoShape 12" descr="Resultado de imagen para película el concierto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9" name="AutoShape 14" descr="Resultado de imagen para película el concierto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20" name="AutoShape 16" descr="Resultado de imagen para película el concierto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21" name="AutoShape 18" descr="Resultado de imagen para película el concierto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25" name="24 CuadroTexto"/>
          <p:cNvSpPr txBox="1"/>
          <p:nvPr/>
        </p:nvSpPr>
        <p:spPr>
          <a:xfrm>
            <a:off x="0" y="8748464"/>
            <a:ext cx="6858000" cy="40011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bg1"/>
              </a:contourClr>
            </a:sp3d>
          </a:bodyPr>
          <a:lstStyle/>
          <a:p>
            <a:pPr algn="ctr"/>
            <a:r>
              <a:rPr lang="es-MX" sz="2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Dirección General de Profesionalización - AFCP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90" y="2709951"/>
            <a:ext cx="3323418" cy="4814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414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1671</TotalTime>
  <Words>188</Words>
  <Application>Microsoft Office PowerPoint</Application>
  <PresentationFormat>Presentación en pantalla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Martha Maria del Carmen Garcia Damian</dc:creator>
  <cp:lastModifiedBy>Lorena Carrillo Amezcua</cp:lastModifiedBy>
  <cp:revision>101</cp:revision>
  <cp:lastPrinted>2017-04-24T23:36:44Z</cp:lastPrinted>
  <dcterms:created xsi:type="dcterms:W3CDTF">2014-10-23T19:24:14Z</dcterms:created>
  <dcterms:modified xsi:type="dcterms:W3CDTF">2017-05-18T16:08:59Z</dcterms:modified>
</cp:coreProperties>
</file>