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76" r:id="rId2"/>
    <p:sldId id="257" r:id="rId3"/>
    <p:sldId id="258" r:id="rId4"/>
    <p:sldId id="259" r:id="rId5"/>
    <p:sldId id="260" r:id="rId6"/>
    <p:sldId id="261" r:id="rId7"/>
    <p:sldId id="262" r:id="rId8"/>
    <p:sldId id="263" r:id="rId9"/>
    <p:sldId id="264" r:id="rId10"/>
    <p:sldId id="265" r:id="rId11"/>
    <p:sldId id="266" r:id="rId12"/>
    <p:sldId id="271" r:id="rId13"/>
    <p:sldId id="268" r:id="rId14"/>
    <p:sldId id="269" r:id="rId15"/>
    <p:sldId id="270" r:id="rId16"/>
    <p:sldId id="272" r:id="rId17"/>
    <p:sldId id="273" r:id="rId18"/>
    <p:sldId id="274" r:id="rId19"/>
    <p:sldId id="275"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456"/>
    <a:srgbClr val="FA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p:cViewPr varScale="1">
        <p:scale>
          <a:sx n="108" d="100"/>
          <a:sy n="108"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B5094-A87B-4BF9-A159-2E9AAFFA02F0}" type="datetimeFigureOut">
              <a:rPr lang="es-MX" smtClean="0"/>
              <a:t>26/02/2018</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A87AB-5381-45DB-AA30-A966F6B92DD7}" type="slidenum">
              <a:rPr lang="es-MX" smtClean="0"/>
              <a:t>‹Nº›</a:t>
            </a:fld>
            <a:endParaRPr lang="es-MX"/>
          </a:p>
        </p:txBody>
      </p:sp>
    </p:spTree>
    <p:extLst>
      <p:ext uri="{BB962C8B-B14F-4D97-AF65-F5344CB8AC3E}">
        <p14:creationId xmlns:p14="http://schemas.microsoft.com/office/powerpoint/2010/main" val="160539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5FA87AB-5381-45DB-AA30-A966F6B92DD7}" type="slidenum">
              <a:rPr lang="es-MX" smtClean="0"/>
              <a:t>19</a:t>
            </a:fld>
            <a:endParaRPr lang="es-MX"/>
          </a:p>
        </p:txBody>
      </p:sp>
    </p:spTree>
    <p:extLst>
      <p:ext uri="{BB962C8B-B14F-4D97-AF65-F5344CB8AC3E}">
        <p14:creationId xmlns:p14="http://schemas.microsoft.com/office/powerpoint/2010/main" val="4004401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199E4AD8-65F0-4E72-8F1A-E5C3090AA2AE}" type="datetimeFigureOut">
              <a:rPr lang="es-MX" smtClean="0"/>
              <a:t>26/02/2018</a:t>
            </a:fld>
            <a:endParaRPr lang="es-MX"/>
          </a:p>
        </p:txBody>
      </p:sp>
      <p:sp>
        <p:nvSpPr>
          <p:cNvPr id="17" name="16 Marcador de pie de página"/>
          <p:cNvSpPr>
            <a:spLocks noGrp="1"/>
          </p:cNvSpPr>
          <p:nvPr>
            <p:ph type="ftr" sz="quarter" idx="11"/>
          </p:nvPr>
        </p:nvSpPr>
        <p:spPr>
          <a:xfrm>
            <a:off x="2898648" y="6355080"/>
            <a:ext cx="3474720" cy="365760"/>
          </a:xfrm>
        </p:spPr>
        <p:txBody>
          <a:bodyPr/>
          <a:lstStyle/>
          <a:p>
            <a:endParaRPr lang="es-MX"/>
          </a:p>
        </p:txBody>
      </p:sp>
      <p:sp>
        <p:nvSpPr>
          <p:cNvPr id="29" name="28 Marcador de número de diapositiva"/>
          <p:cNvSpPr>
            <a:spLocks noGrp="1"/>
          </p:cNvSpPr>
          <p:nvPr>
            <p:ph type="sldNum" sz="quarter" idx="12"/>
          </p:nvPr>
        </p:nvSpPr>
        <p:spPr>
          <a:xfrm>
            <a:off x="1216152" y="6355080"/>
            <a:ext cx="1219200" cy="365760"/>
          </a:xfrm>
        </p:spPr>
        <p:txBody>
          <a:bodyPr/>
          <a:lstStyle/>
          <a:p>
            <a:fld id="{4BEBE34F-D32A-46E8-AE87-9CC5883AE513}" type="slidenum">
              <a:rPr lang="es-MX" smtClean="0"/>
              <a:t>‹Nº›</a:t>
            </a:fld>
            <a:endParaRPr lang="es-MX"/>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199E4AD8-65F0-4E72-8F1A-E5C3090AA2AE}" type="datetimeFigureOut">
              <a:rPr lang="es-MX" smtClean="0"/>
              <a:t>26/02/2018</a:t>
            </a:fld>
            <a:endParaRPr lang="es-MX"/>
          </a:p>
        </p:txBody>
      </p:sp>
      <p:sp>
        <p:nvSpPr>
          <p:cNvPr id="5" name="4 Marcador de pie de página"/>
          <p:cNvSpPr>
            <a:spLocks noGrp="1"/>
          </p:cNvSpPr>
          <p:nvPr>
            <p:ph type="ftr" sz="quarter" idx="11"/>
          </p:nvPr>
        </p:nvSpPr>
        <p:spPr>
          <a:xfrm>
            <a:off x="2898648" y="6355080"/>
            <a:ext cx="3474720" cy="365760"/>
          </a:xfrm>
        </p:spPr>
        <p:txBody>
          <a:bodyPr/>
          <a:lstStyle/>
          <a:p>
            <a:endParaRPr lang="es-MX"/>
          </a:p>
        </p:txBody>
      </p:sp>
      <p:sp>
        <p:nvSpPr>
          <p:cNvPr id="6" name="5 Marcador de número de diapositiva"/>
          <p:cNvSpPr>
            <a:spLocks noGrp="1"/>
          </p:cNvSpPr>
          <p:nvPr>
            <p:ph type="sldNum" sz="quarter" idx="12"/>
          </p:nvPr>
        </p:nvSpPr>
        <p:spPr>
          <a:xfrm>
            <a:off x="1069848" y="6355080"/>
            <a:ext cx="1520952" cy="365760"/>
          </a:xfrm>
        </p:spPr>
        <p:txBody>
          <a:bodyPr/>
          <a:lstStyle/>
          <a:p>
            <a:fld id="{4BEBE34F-D32A-46E8-AE87-9CC5883AE513}" type="slidenum">
              <a:rPr lang="es-MX" smtClean="0"/>
              <a:t>‹Nº›</a:t>
            </a:fld>
            <a:endParaRPr lang="es-MX"/>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199E4AD8-65F0-4E72-8F1A-E5C3090AA2AE}" type="datetimeFigureOut">
              <a:rPr lang="es-MX" smtClean="0"/>
              <a:t>26/02/2018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BEBE34F-D32A-46E8-AE87-9CC5883AE513}" type="slidenum">
              <a:rPr lang="es-MX" smtClean="0"/>
              <a:t>‹Nº›</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99E4AD8-65F0-4E72-8F1A-E5C3090AA2AE}" type="datetimeFigureOut">
              <a:rPr lang="es-MX" smtClean="0"/>
              <a:t>26/02/2018</a:t>
            </a:fld>
            <a:endParaRPr lang="es-MX"/>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BEBE34F-D32A-46E8-AE87-9CC5883AE513}" type="slidenum">
              <a:rPr lang="es-MX" smtClean="0"/>
              <a:t>‹Nº›</a:t>
            </a:fld>
            <a:endParaRPr lang="es-MX"/>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74C123D7-3E6B-0E45-B46B-715DC852A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991"/>
            <a:ext cx="9144000" cy="6612017"/>
          </a:xfrm>
          <a:prstGeom prst="rect">
            <a:avLst/>
          </a:prstGeom>
        </p:spPr>
      </p:pic>
    </p:spTree>
    <p:extLst>
      <p:ext uri="{BB962C8B-B14F-4D97-AF65-F5344CB8AC3E}">
        <p14:creationId xmlns:p14="http://schemas.microsoft.com/office/powerpoint/2010/main" val="136011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000" b="1" dirty="0">
                <a:solidFill>
                  <a:schemeClr val="tx1"/>
                </a:solidFill>
                <a:latin typeface="Arial" panose="020B0604020202020204" pitchFamily="34" charset="0"/>
                <a:cs typeface="Arial" panose="020B0604020202020204" pitchFamily="34" charset="0"/>
              </a:rPr>
              <a:t>Informes de Gobierno y Convenios de Colaboración</a:t>
            </a:r>
          </a:p>
        </p:txBody>
      </p:sp>
      <p:sp>
        <p:nvSpPr>
          <p:cNvPr id="3" name="2 Marcador de contenido"/>
          <p:cNvSpPr>
            <a:spLocks noGrp="1"/>
          </p:cNvSpPr>
          <p:nvPr>
            <p:ph sz="quarter" idx="1"/>
          </p:nvPr>
        </p:nvSpPr>
        <p:spPr>
          <a:xfrm>
            <a:off x="261864" y="1340768"/>
            <a:ext cx="7536160" cy="4937760"/>
          </a:xfrm>
        </p:spPr>
        <p:txBody>
          <a:bodyPr>
            <a:normAutofit lnSpcReduction="10000"/>
          </a:bodyPr>
          <a:lstStyle/>
          <a:p>
            <a:pPr algn="just"/>
            <a:r>
              <a:rPr lang="es-MX" sz="2000" dirty="0">
                <a:latin typeface="Arial" panose="020B0604020202020204" pitchFamily="34" charset="0"/>
                <a:cs typeface="Arial" panose="020B0604020202020204" pitchFamily="34" charset="0"/>
              </a:rPr>
              <a:t>El Área de Vinculación con las Delegaciones Políticas asistió en representación de la </a:t>
            </a:r>
            <a:r>
              <a:rPr lang="es-MX" sz="2000" dirty="0" err="1">
                <a:latin typeface="Arial" panose="020B0604020202020204" pitchFamily="34" charset="0"/>
                <a:cs typeface="Arial" panose="020B0604020202020204" pitchFamily="34" charset="0"/>
              </a:rPr>
              <a:t>Secult</a:t>
            </a:r>
            <a:r>
              <a:rPr lang="es-MX" sz="2000" dirty="0">
                <a:latin typeface="Arial" panose="020B0604020202020204" pitchFamily="34" charset="0"/>
                <a:cs typeface="Arial" panose="020B0604020202020204" pitchFamily="34" charset="0"/>
              </a:rPr>
              <a:t> a 5 informes delegacionales en:</a:t>
            </a:r>
          </a:p>
          <a:p>
            <a:pPr algn="just"/>
            <a:endParaRPr lang="es-MX" sz="2000" dirty="0">
              <a:latin typeface="Arial" panose="020B0604020202020204" pitchFamily="34" charset="0"/>
              <a:cs typeface="Arial" panose="020B0604020202020204" pitchFamily="34" charset="0"/>
            </a:endParaRPr>
          </a:p>
          <a:p>
            <a:pPr algn="just"/>
            <a:endParaRPr lang="es-MX" sz="2000" dirty="0">
              <a:latin typeface="Arial" panose="020B0604020202020204" pitchFamily="34" charset="0"/>
              <a:cs typeface="Arial" panose="020B0604020202020204" pitchFamily="34" charset="0"/>
            </a:endParaRPr>
          </a:p>
          <a:p>
            <a:pPr algn="just"/>
            <a:endParaRPr lang="es-MX" sz="2000" dirty="0">
              <a:latin typeface="Arial" panose="020B0604020202020204" pitchFamily="34" charset="0"/>
              <a:cs typeface="Arial" panose="020B0604020202020204" pitchFamily="34" charset="0"/>
            </a:endParaRPr>
          </a:p>
          <a:p>
            <a:pPr algn="just"/>
            <a:endParaRPr lang="es-MX" sz="2000" dirty="0">
              <a:latin typeface="Arial" panose="020B0604020202020204" pitchFamily="34" charset="0"/>
              <a:cs typeface="Arial" panose="020B0604020202020204" pitchFamily="34" charset="0"/>
            </a:endParaRP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Se han firmado Convenios de Colaboración para las Orquestas Juveniles y Coros de la Ciudad de México con: </a:t>
            </a:r>
            <a:r>
              <a:rPr lang="es-MX" sz="2000" b="1" dirty="0">
                <a:latin typeface="Arial" panose="020B0604020202020204" pitchFamily="34" charset="0"/>
                <a:cs typeface="Arial" panose="020B0604020202020204" pitchFamily="34" charset="0"/>
              </a:rPr>
              <a:t>Azcapotzalco e</a:t>
            </a: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Iztacalco.</a:t>
            </a:r>
          </a:p>
          <a:p>
            <a:pPr algn="just"/>
            <a:r>
              <a:rPr lang="es-MX" sz="2000" b="1" dirty="0">
                <a:latin typeface="Arial" panose="020B0604020202020204" pitchFamily="34" charset="0"/>
                <a:cs typeface="Arial" panose="020B0604020202020204" pitchFamily="34" charset="0"/>
              </a:rPr>
              <a:t>Álvaro Obregón </a:t>
            </a:r>
            <a:r>
              <a:rPr lang="es-MX" sz="2000" dirty="0">
                <a:latin typeface="Arial" panose="020B0604020202020204" pitchFamily="34" charset="0"/>
                <a:cs typeface="Arial" panose="020B0604020202020204" pitchFamily="34" charset="0"/>
              </a:rPr>
              <a:t>presentó su propuesta para revisión y firma de convenio a principios del año 2018.</a:t>
            </a:r>
          </a:p>
          <a:p>
            <a:pPr algn="just"/>
            <a:r>
              <a:rPr lang="es-MX" sz="2000" b="1" dirty="0">
                <a:latin typeface="Arial" panose="020B0604020202020204" pitchFamily="34" charset="0"/>
                <a:cs typeface="Arial" panose="020B0604020202020204" pitchFamily="34" charset="0"/>
              </a:rPr>
              <a:t>Cuauhtémoc</a:t>
            </a:r>
            <a:r>
              <a:rPr lang="es-MX" sz="2000" dirty="0">
                <a:latin typeface="Arial" panose="020B0604020202020204" pitchFamily="34" charset="0"/>
                <a:cs typeface="Arial" panose="020B0604020202020204" pitchFamily="34" charset="0"/>
              </a:rPr>
              <a:t> se encuentra en proceso de revisión y firma.</a:t>
            </a:r>
            <a:endParaRPr lang="en-US" sz="2000" dirty="0">
              <a:latin typeface="Arial" panose="020B0604020202020204" pitchFamily="34" charset="0"/>
              <a:cs typeface="Arial" panose="020B0604020202020204" pitchFamily="34" charset="0"/>
            </a:endParaRPr>
          </a:p>
          <a:p>
            <a:pPr algn="just"/>
            <a:endParaRPr lang="es-MX" sz="2000" b="1" dirty="0"/>
          </a:p>
        </p:txBody>
      </p:sp>
      <p:graphicFrame>
        <p:nvGraphicFramePr>
          <p:cNvPr id="5" name="4 Tabla"/>
          <p:cNvGraphicFramePr>
            <a:graphicFrameLocks noGrp="1"/>
          </p:cNvGraphicFramePr>
          <p:nvPr>
            <p:extLst>
              <p:ext uri="{D42A27DB-BD31-4B8C-83A1-F6EECF244321}">
                <p14:modId xmlns:p14="http://schemas.microsoft.com/office/powerpoint/2010/main" val="2301982251"/>
              </p:ext>
            </p:extLst>
          </p:nvPr>
        </p:nvGraphicFramePr>
        <p:xfrm>
          <a:off x="1125960" y="2348880"/>
          <a:ext cx="6672064" cy="1110992"/>
        </p:xfrm>
        <a:graphic>
          <a:graphicData uri="http://schemas.openxmlformats.org/drawingml/2006/table">
            <a:tbl>
              <a:tblPr firstRow="1" bandRow="1">
                <a:tableStyleId>{5C22544A-7EE6-4342-B048-85BDC9FD1C3A}</a:tableStyleId>
              </a:tblPr>
              <a:tblGrid>
                <a:gridCol w="3336032">
                  <a:extLst>
                    <a:ext uri="{9D8B030D-6E8A-4147-A177-3AD203B41FA5}">
                      <a16:colId xmlns:a16="http://schemas.microsoft.com/office/drawing/2014/main" val="20000"/>
                    </a:ext>
                  </a:extLst>
                </a:gridCol>
                <a:gridCol w="3336032">
                  <a:extLst>
                    <a:ext uri="{9D8B030D-6E8A-4147-A177-3AD203B41FA5}">
                      <a16:colId xmlns:a16="http://schemas.microsoft.com/office/drawing/2014/main" val="20001"/>
                    </a:ext>
                  </a:extLst>
                </a:gridCol>
              </a:tblGrid>
              <a:tr h="1110992">
                <a:tc>
                  <a:txBody>
                    <a:bodyPr/>
                    <a:lstStyle/>
                    <a:p>
                      <a:r>
                        <a:rPr lang="es-MX" sz="2000" dirty="0"/>
                        <a:t>Cuauhtémoc</a:t>
                      </a:r>
                    </a:p>
                    <a:p>
                      <a:r>
                        <a:rPr lang="es-MX" sz="2000" dirty="0"/>
                        <a:t>Gustavo</a:t>
                      </a:r>
                      <a:r>
                        <a:rPr lang="es-MX" sz="2000" baseline="0" dirty="0"/>
                        <a:t> A. Madero</a:t>
                      </a:r>
                    </a:p>
                    <a:p>
                      <a:r>
                        <a:rPr lang="es-MX" sz="2000" baseline="0" dirty="0"/>
                        <a:t>Magdalena Contreras</a:t>
                      </a:r>
                      <a:endParaRPr lang="es-MX" sz="2000" dirty="0"/>
                    </a:p>
                  </a:txBody>
                  <a:tcPr>
                    <a:solidFill>
                      <a:srgbClr val="EA5456"/>
                    </a:solidFill>
                  </a:tcPr>
                </a:tc>
                <a:tc>
                  <a:txBody>
                    <a:bodyPr/>
                    <a:lstStyle/>
                    <a:p>
                      <a:r>
                        <a:rPr lang="es-MX" sz="2000" dirty="0"/>
                        <a:t>Tlalpan</a:t>
                      </a:r>
                    </a:p>
                    <a:p>
                      <a:r>
                        <a:rPr lang="es-MX" sz="2000" dirty="0"/>
                        <a:t>Venustiano Carranza</a:t>
                      </a:r>
                    </a:p>
                  </a:txBody>
                  <a:tcPr>
                    <a:solidFill>
                      <a:srgbClr val="EA545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4617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400" b="1" dirty="0">
                <a:latin typeface="Arial" panose="020B0604020202020204" pitchFamily="34" charset="0"/>
                <a:cs typeface="Arial" panose="020B0604020202020204" pitchFamily="34" charset="0"/>
              </a:rPr>
              <a:t>Casas de Cultura</a:t>
            </a:r>
          </a:p>
        </p:txBody>
      </p:sp>
      <p:sp>
        <p:nvSpPr>
          <p:cNvPr id="3" name="2 Marcador de contenido"/>
          <p:cNvSpPr>
            <a:spLocks noGrp="1"/>
          </p:cNvSpPr>
          <p:nvPr>
            <p:ph sz="quarter" idx="1"/>
          </p:nvPr>
        </p:nvSpPr>
        <p:spPr>
          <a:xfrm>
            <a:off x="251520" y="1219200"/>
            <a:ext cx="7632848" cy="4937760"/>
          </a:xfrm>
        </p:spPr>
        <p:txBody>
          <a:bodyPr/>
          <a:lstStyle/>
          <a:p>
            <a:pPr algn="just"/>
            <a:r>
              <a:rPr lang="es-MX" sz="2000" dirty="0">
                <a:latin typeface="Arial" panose="020B0604020202020204" pitchFamily="34" charset="0"/>
                <a:cs typeface="Arial" panose="020B0604020202020204" pitchFamily="34" charset="0"/>
              </a:rPr>
              <a:t>Se tuvo como propósito principal el recabar información sobre el funcionamiento de las casas de cultura, conocer la problemática que enfrentan, las actividades que ofrecen a la comunidad, así como las buenas prácticas culturales. Se dio como resultado una serie de entrevistas a varios actores en la Casa de Cultura San Rafael en la Delegación Cuauhtémoc: </a:t>
            </a:r>
          </a:p>
          <a:p>
            <a:pPr algn="just"/>
            <a:endParaRPr lang="es-MX" sz="2000" dirty="0">
              <a:latin typeface="Arial" panose="020B0604020202020204" pitchFamily="34" charset="0"/>
              <a:cs typeface="Arial" panose="020B0604020202020204" pitchFamily="34" charset="0"/>
            </a:endParaRPr>
          </a:p>
          <a:p>
            <a:pPr lvl="2">
              <a:buFont typeface="Wingdings" panose="05000000000000000000" pitchFamily="2" charset="2"/>
              <a:buChar char="q"/>
            </a:pPr>
            <a:r>
              <a:rPr lang="es-MX" dirty="0">
                <a:latin typeface="Arial" panose="020B0604020202020204" pitchFamily="34" charset="0"/>
                <a:cs typeface="Arial" panose="020B0604020202020204" pitchFamily="34" charset="0"/>
              </a:rPr>
              <a:t>Entrevista 1. Coordinador General de Casas de Cultura.</a:t>
            </a:r>
            <a:endParaRPr lang="en-US" dirty="0">
              <a:latin typeface="Arial" panose="020B0604020202020204" pitchFamily="34" charset="0"/>
              <a:cs typeface="Arial" panose="020B0604020202020204" pitchFamily="34" charset="0"/>
            </a:endParaRPr>
          </a:p>
          <a:p>
            <a:pPr lvl="2">
              <a:buFont typeface="Wingdings" panose="05000000000000000000" pitchFamily="2" charset="2"/>
              <a:buChar char="q"/>
            </a:pPr>
            <a:r>
              <a:rPr lang="es-MX" dirty="0">
                <a:latin typeface="Arial" panose="020B0604020202020204" pitchFamily="34" charset="0"/>
                <a:cs typeface="Arial" panose="020B0604020202020204" pitchFamily="34" charset="0"/>
              </a:rPr>
              <a:t>Entrevista 2. Coordinador de Casa de Cultura.</a:t>
            </a:r>
            <a:endParaRPr lang="en-US" dirty="0">
              <a:latin typeface="Arial" panose="020B0604020202020204" pitchFamily="34" charset="0"/>
              <a:cs typeface="Arial" panose="020B0604020202020204" pitchFamily="34" charset="0"/>
            </a:endParaRPr>
          </a:p>
          <a:p>
            <a:pPr lvl="2">
              <a:buFont typeface="Wingdings" panose="05000000000000000000" pitchFamily="2" charset="2"/>
              <a:buChar char="q"/>
            </a:pPr>
            <a:r>
              <a:rPr lang="es-MX" dirty="0">
                <a:latin typeface="Arial" panose="020B0604020202020204" pitchFamily="34" charset="0"/>
                <a:cs typeface="Arial" panose="020B0604020202020204" pitchFamily="34" charset="0"/>
              </a:rPr>
              <a:t>Entrevista 3. </a:t>
            </a:r>
            <a:r>
              <a:rPr lang="es-MX" dirty="0" err="1">
                <a:latin typeface="Arial" panose="020B0604020202020204" pitchFamily="34" charset="0"/>
                <a:cs typeface="Arial" panose="020B0604020202020204" pitchFamily="34" charset="0"/>
              </a:rPr>
              <a:t>Tallerista</a:t>
            </a:r>
            <a:r>
              <a:rPr lang="es-MX"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2">
              <a:buFont typeface="Wingdings" panose="05000000000000000000" pitchFamily="2" charset="2"/>
              <a:buChar char="q"/>
            </a:pPr>
            <a:r>
              <a:rPr lang="es-MX" dirty="0">
                <a:latin typeface="Arial" panose="020B0604020202020204" pitchFamily="34" charset="0"/>
                <a:cs typeface="Arial" panose="020B0604020202020204" pitchFamily="34" charset="0"/>
              </a:rPr>
              <a:t>Entrevista 4.  Administrador.</a:t>
            </a:r>
            <a:endParaRPr lang="en-US" dirty="0">
              <a:latin typeface="Arial" panose="020B0604020202020204" pitchFamily="34" charset="0"/>
              <a:cs typeface="Arial" panose="020B0604020202020204" pitchFamily="34" charset="0"/>
            </a:endParaRPr>
          </a:p>
          <a:p>
            <a:pPr lvl="2">
              <a:buFont typeface="Wingdings" panose="05000000000000000000" pitchFamily="2" charset="2"/>
              <a:buChar char="q"/>
            </a:pPr>
            <a:r>
              <a:rPr lang="es-MX" dirty="0">
                <a:latin typeface="Arial" panose="020B0604020202020204" pitchFamily="34" charset="0"/>
                <a:cs typeface="Arial" panose="020B0604020202020204" pitchFamily="34" charset="0"/>
              </a:rPr>
              <a:t>Entrevista 5. Usuarios.</a:t>
            </a:r>
            <a:endParaRPr lang="en-US"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62544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6"/>
            <a:ext cx="8229600" cy="990600"/>
          </a:xfrm>
        </p:spPr>
        <p:txBody>
          <a:bodyPr>
            <a:normAutofit/>
          </a:bodyPr>
          <a:lstStyle/>
          <a:p>
            <a:r>
              <a:rPr lang="es-MX" sz="2400" b="1" dirty="0">
                <a:latin typeface="Arial" panose="020B0604020202020204" pitchFamily="34" charset="0"/>
                <a:cs typeface="Arial" panose="020B0604020202020204" pitchFamily="34" charset="0"/>
              </a:rPr>
              <a:t>Casas de Cultura</a:t>
            </a:r>
          </a:p>
        </p:txBody>
      </p:sp>
      <p:sp>
        <p:nvSpPr>
          <p:cNvPr id="3" name="2 Marcador de contenido"/>
          <p:cNvSpPr>
            <a:spLocks noGrp="1"/>
          </p:cNvSpPr>
          <p:nvPr>
            <p:ph sz="quarter" idx="1"/>
          </p:nvPr>
        </p:nvSpPr>
        <p:spPr>
          <a:xfrm>
            <a:off x="251520" y="1399456"/>
            <a:ext cx="7776864" cy="4937760"/>
          </a:xfrm>
        </p:spPr>
        <p:txBody>
          <a:bodyPr/>
          <a:lstStyle/>
          <a:p>
            <a:pPr marL="0" indent="0">
              <a:buNone/>
            </a:pPr>
            <a:r>
              <a:rPr lang="es-MX" sz="2200" dirty="0"/>
              <a:t>Para complementar la información se reunió a un </a:t>
            </a:r>
            <a:r>
              <a:rPr lang="es-MX" sz="2200" b="1" dirty="0"/>
              <a:t>Grupo Focal</a:t>
            </a:r>
            <a:r>
              <a:rPr lang="es-MX" sz="2200" dirty="0"/>
              <a:t>, con preguntas orientadoras hacia lo que se buscaba investigar y conocer. </a:t>
            </a:r>
          </a:p>
          <a:p>
            <a:endParaRPr lang="es-MX" sz="2200" dirty="0"/>
          </a:p>
          <a:p>
            <a:pPr marL="0" indent="0">
              <a:buNone/>
            </a:pPr>
            <a:r>
              <a:rPr lang="es-MX" sz="2200" dirty="0"/>
              <a:t>En este caso, el Grupo Focal estuvo compuesto por:</a:t>
            </a:r>
            <a:endParaRPr lang="en-US" sz="2200" dirty="0"/>
          </a:p>
          <a:p>
            <a:pPr lvl="2">
              <a:buFont typeface="Wingdings" panose="05000000000000000000" pitchFamily="2" charset="2"/>
              <a:buChar char="q"/>
            </a:pPr>
            <a:r>
              <a:rPr lang="es-MX" dirty="0"/>
              <a:t>Coordinador General de las casas de cultura de la Demarcación.</a:t>
            </a:r>
            <a:endParaRPr lang="en-US" dirty="0"/>
          </a:p>
          <a:p>
            <a:pPr lvl="2">
              <a:buFont typeface="Wingdings" panose="05000000000000000000" pitchFamily="2" charset="2"/>
              <a:buChar char="q"/>
            </a:pPr>
            <a:r>
              <a:rPr lang="es-MX" dirty="0"/>
              <a:t>Coordinador de la casa de cultura.</a:t>
            </a:r>
            <a:endParaRPr lang="en-US" dirty="0"/>
          </a:p>
          <a:p>
            <a:pPr lvl="2">
              <a:buFont typeface="Wingdings" panose="05000000000000000000" pitchFamily="2" charset="2"/>
              <a:buChar char="q"/>
            </a:pPr>
            <a:r>
              <a:rPr lang="es-MX" dirty="0"/>
              <a:t>Dos </a:t>
            </a:r>
            <a:r>
              <a:rPr lang="es-MX" dirty="0" err="1"/>
              <a:t>Talleristas</a:t>
            </a:r>
            <a:r>
              <a:rPr lang="es-MX" dirty="0"/>
              <a:t>.</a:t>
            </a:r>
            <a:endParaRPr lang="en-US" dirty="0"/>
          </a:p>
          <a:p>
            <a:pPr lvl="2">
              <a:buFont typeface="Wingdings" panose="05000000000000000000" pitchFamily="2" charset="2"/>
              <a:buChar char="q"/>
            </a:pPr>
            <a:r>
              <a:rPr lang="es-MX" dirty="0"/>
              <a:t>Dos Usuarios.</a:t>
            </a:r>
            <a:endParaRPr lang="en-US" dirty="0"/>
          </a:p>
          <a:p>
            <a:pPr lvl="2">
              <a:buFont typeface="Wingdings" panose="05000000000000000000" pitchFamily="2" charset="2"/>
              <a:buChar char="q"/>
            </a:pPr>
            <a:r>
              <a:rPr lang="es-MX" dirty="0"/>
              <a:t>Administrador de la casa de cultura.</a:t>
            </a:r>
            <a:endParaRPr lang="en-US" dirty="0"/>
          </a:p>
          <a:p>
            <a:pPr lvl="2">
              <a:buFont typeface="Wingdings" panose="05000000000000000000" pitchFamily="2" charset="2"/>
              <a:buChar char="q"/>
            </a:pPr>
            <a:r>
              <a:rPr lang="es-MX" dirty="0"/>
              <a:t>Artistas que hayan expuesto su obra en la casa de cultura.</a:t>
            </a:r>
            <a:endParaRPr lang="en-US" dirty="0"/>
          </a:p>
          <a:p>
            <a:pPr marL="0" indent="0">
              <a:buNone/>
            </a:pPr>
            <a:endParaRPr lang="es-MX" dirty="0"/>
          </a:p>
        </p:txBody>
      </p:sp>
    </p:spTree>
    <p:extLst>
      <p:ext uri="{BB962C8B-B14F-4D97-AF65-F5344CB8AC3E}">
        <p14:creationId xmlns:p14="http://schemas.microsoft.com/office/powerpoint/2010/main" val="1916847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Autofit/>
          </a:bodyPr>
          <a:lstStyle/>
          <a:p>
            <a:br>
              <a:rPr lang="es-MX" sz="2400" b="1" dirty="0">
                <a:latin typeface="Arial" panose="020B0604020202020204" pitchFamily="34" charset="0"/>
                <a:cs typeface="Arial" panose="020B0604020202020204" pitchFamily="34" charset="0"/>
              </a:rPr>
            </a:br>
            <a:r>
              <a:rPr lang="es-MX" sz="2400" b="1" dirty="0">
                <a:latin typeface="Arial" panose="020B0604020202020204" pitchFamily="34" charset="0"/>
                <a:cs typeface="Arial" panose="020B0604020202020204" pitchFamily="34" charset="0"/>
              </a:rPr>
              <a:t>Sismo 19 de septiembre, 2017.</a:t>
            </a:r>
            <a:br>
              <a:rPr lang="es-MX" sz="2400" b="1" dirty="0">
                <a:latin typeface="Arial" panose="020B0604020202020204" pitchFamily="34" charset="0"/>
                <a:cs typeface="Arial" panose="020B0604020202020204" pitchFamily="34" charset="0"/>
              </a:rPr>
            </a:br>
            <a:r>
              <a:rPr lang="es-MX" sz="2400" b="1" dirty="0">
                <a:latin typeface="Arial" panose="020B0604020202020204" pitchFamily="34" charset="0"/>
                <a:cs typeface="Arial" panose="020B0604020202020204" pitchFamily="34" charset="0"/>
              </a:rPr>
              <a:t>Infraestructura Cultural y Monumentos Históricos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251520" y="1219200"/>
            <a:ext cx="7488832" cy="4937760"/>
          </a:xfrm>
        </p:spPr>
        <p:txBody>
          <a:bodyPr>
            <a:normAutofit/>
          </a:bodyPr>
          <a:lstStyle/>
          <a:p>
            <a:pPr marL="0" indent="0" algn="just">
              <a:buNone/>
            </a:pPr>
            <a:r>
              <a:rPr lang="es-MX" sz="2000" dirty="0">
                <a:latin typeface="Arial" panose="020B0604020202020204" pitchFamily="34" charset="0"/>
                <a:cs typeface="Arial" panose="020B0604020202020204" pitchFamily="34" charset="0"/>
              </a:rPr>
              <a:t>Derivado del sismo del 19 de septiembre que ocasionó múltiples daños tanto a la infraestructura cultural como a monumentos históricos y artísticos de la CDMX,  se convocó a 11 sesiones extraordinarias a las 16 Delegaciones Políticas, además de representantes de la Secretaría de Cultura Federal, Secretaría de Finanzas, Coordinaciones de Gabinete GCDMX, Secretaría de Desarrollo Urbano y Vivienda y el Fideicomiso del Centro Histórico para atender esta emergencia.</a:t>
            </a:r>
          </a:p>
          <a:p>
            <a:pPr marL="0" indent="0" algn="just">
              <a:buNone/>
            </a:pPr>
            <a:r>
              <a:rPr lang="es-MX" sz="2000" dirty="0">
                <a:latin typeface="Arial" panose="020B0604020202020204" pitchFamily="34" charset="0"/>
                <a:cs typeface="Arial" panose="020B0604020202020204" pitchFamily="34" charset="0"/>
              </a:rPr>
              <a:t> </a:t>
            </a:r>
          </a:p>
          <a:p>
            <a:r>
              <a:rPr lang="es-MX" sz="2000" dirty="0">
                <a:latin typeface="Arial" panose="020B0604020202020204" pitchFamily="34" charset="0"/>
                <a:cs typeface="Arial" panose="020B0604020202020204" pitchFamily="34" charset="0"/>
              </a:rPr>
              <a:t>Objetivo: </a:t>
            </a:r>
          </a:p>
          <a:p>
            <a:pPr marL="0" indent="0" algn="just">
              <a:buNone/>
            </a:pPr>
            <a:r>
              <a:rPr lang="es-MX" sz="2000" dirty="0">
                <a:latin typeface="Arial" panose="020B0604020202020204" pitchFamily="34" charset="0"/>
                <a:cs typeface="Arial" panose="020B0604020202020204" pitchFamily="34" charset="0"/>
              </a:rPr>
              <a:t>Acordar los Apoyos Parciales Inmediatos (APIS) para infraestructura cultural y lo referente a la reconstrucción de inmuebles patrimoniales en el marco del FONDEN.</a:t>
            </a:r>
          </a:p>
          <a:p>
            <a:endParaRPr lang="es-MX" dirty="0"/>
          </a:p>
        </p:txBody>
      </p:sp>
    </p:spTree>
    <p:extLst>
      <p:ext uri="{BB962C8B-B14F-4D97-AF65-F5344CB8AC3E}">
        <p14:creationId xmlns:p14="http://schemas.microsoft.com/office/powerpoint/2010/main" val="412375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94184"/>
            <a:ext cx="8229600" cy="414536"/>
          </a:xfrm>
        </p:spPr>
        <p:txBody>
          <a:bodyPr>
            <a:noAutofit/>
          </a:bodyPr>
          <a:lstStyle/>
          <a:p>
            <a:r>
              <a:rPr lang="es-MX" sz="2400" b="1" dirty="0">
                <a:latin typeface="Arial" panose="020B0604020202020204" pitchFamily="34" charset="0"/>
                <a:cs typeface="Arial" panose="020B0604020202020204" pitchFamily="34" charset="0"/>
              </a:rPr>
              <a:t>Infraestructura Cultural y Monumentos Históricos</a:t>
            </a:r>
          </a:p>
        </p:txBody>
      </p:sp>
      <p:sp>
        <p:nvSpPr>
          <p:cNvPr id="3" name="2 Marcador de contenido"/>
          <p:cNvSpPr>
            <a:spLocks noGrp="1"/>
          </p:cNvSpPr>
          <p:nvPr>
            <p:ph sz="quarter" idx="1"/>
          </p:nvPr>
        </p:nvSpPr>
        <p:spPr>
          <a:xfrm>
            <a:off x="251520" y="1183432"/>
            <a:ext cx="7488832" cy="4937760"/>
          </a:xfrm>
        </p:spPr>
        <p:txBody>
          <a:bodyPr>
            <a:normAutofit/>
          </a:bodyPr>
          <a:lstStyle/>
          <a:p>
            <a:pPr marL="0" indent="0">
              <a:buNone/>
            </a:pPr>
            <a:r>
              <a:rPr lang="es-MX" sz="2000" dirty="0">
                <a:latin typeface="Arial" panose="020B0604020202020204" pitchFamily="34" charset="0"/>
                <a:cs typeface="Arial" panose="020B0604020202020204" pitchFamily="34" charset="0"/>
              </a:rPr>
              <a:t>Para ello, se conformaron dos subcomités, presididos por el Secretario de Cultura de la CDMX:</a:t>
            </a:r>
          </a:p>
          <a:p>
            <a:pPr marL="0" indent="0">
              <a:buNone/>
            </a:pPr>
            <a:endParaRPr lang="es-MX" sz="2000" dirty="0">
              <a:latin typeface="Arial" panose="020B0604020202020204" pitchFamily="34" charset="0"/>
              <a:cs typeface="Arial" panose="020B0604020202020204" pitchFamily="34" charset="0"/>
            </a:endParaRPr>
          </a:p>
          <a:p>
            <a:pPr lvl="0"/>
            <a:r>
              <a:rPr lang="es-MX" sz="2000" b="1" dirty="0">
                <a:latin typeface="Arial" panose="020B0604020202020204" pitchFamily="34" charset="0"/>
                <a:cs typeface="Arial" panose="020B0604020202020204" pitchFamily="34" charset="0"/>
              </a:rPr>
              <a:t>Subcomité Operativo de Evaluación de Daños en Infraestructura Cultural</a:t>
            </a:r>
            <a:endParaRPr lang="es-MX" sz="2000" dirty="0">
              <a:latin typeface="Arial" panose="020B0604020202020204" pitchFamily="34" charset="0"/>
              <a:cs typeface="Arial" panose="020B0604020202020204" pitchFamily="34" charset="0"/>
            </a:endParaRPr>
          </a:p>
          <a:p>
            <a:pPr lvl="0"/>
            <a:r>
              <a:rPr lang="es-MX" sz="2000" b="1" dirty="0">
                <a:latin typeface="Arial" panose="020B0604020202020204" pitchFamily="34" charset="0"/>
                <a:cs typeface="Arial" panose="020B0604020202020204" pitchFamily="34" charset="0"/>
              </a:rPr>
              <a:t>Subcomité de Monumentos Históricos, Artísticos y Arqueológicos  </a:t>
            </a:r>
            <a:endParaRPr lang="es-MX" sz="2000" dirty="0">
              <a:latin typeface="Arial" panose="020B0604020202020204" pitchFamily="34" charset="0"/>
              <a:cs typeface="Arial" panose="020B0604020202020204" pitchFamily="34" charset="0"/>
            </a:endParaRPr>
          </a:p>
          <a:p>
            <a:pPr marL="0" indent="0">
              <a:buNone/>
            </a:pPr>
            <a:r>
              <a:rPr lang="es-MX" sz="2000" dirty="0">
                <a:latin typeface="Arial" panose="020B0604020202020204" pitchFamily="34" charset="0"/>
                <a:cs typeface="Arial" panose="020B0604020202020204" pitchFamily="34" charset="0"/>
              </a:rPr>
              <a:t>En los cuales participaron también autoridades de la Secretaría de Cultura Federal y del Instituto Nacional de Antropología e Historia. </a:t>
            </a:r>
          </a:p>
          <a:p>
            <a:pPr marL="0" indent="0">
              <a:buNone/>
            </a:pPr>
            <a:endParaRPr lang="es-MX" sz="2000" dirty="0">
              <a:latin typeface="Arial" panose="020B0604020202020204" pitchFamily="34" charset="0"/>
              <a:cs typeface="Arial" panose="020B0604020202020204" pitchFamily="34" charset="0"/>
            </a:endParaRPr>
          </a:p>
          <a:p>
            <a:pPr marL="0" indent="0">
              <a:buNone/>
            </a:pPr>
            <a:r>
              <a:rPr lang="es-MX" sz="2000" dirty="0">
                <a:latin typeface="Arial" panose="020B0604020202020204" pitchFamily="34" charset="0"/>
                <a:cs typeface="Arial" panose="020B0604020202020204" pitchFamily="34" charset="0"/>
              </a:rPr>
              <a:t>Por parte del Gobierno Federal, la instancia responsable de atender esta emergencia fue la Dirección General de Sitios y Monumentos del Patrimonio Cultural.</a:t>
            </a:r>
          </a:p>
          <a:p>
            <a:endParaRPr lang="es-MX" sz="2500" dirty="0"/>
          </a:p>
        </p:txBody>
      </p:sp>
    </p:spTree>
    <p:extLst>
      <p:ext uri="{BB962C8B-B14F-4D97-AF65-F5344CB8AC3E}">
        <p14:creationId xmlns:p14="http://schemas.microsoft.com/office/powerpoint/2010/main" val="4165269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400" b="1" dirty="0">
                <a:latin typeface="Arial" panose="020B0604020202020204" pitchFamily="34" charset="0"/>
                <a:cs typeface="Arial" panose="020B0604020202020204" pitchFamily="34" charset="0"/>
              </a:rPr>
              <a:t>Infraestructura Cultural y Monumentos Históricos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251520" y="1219200"/>
            <a:ext cx="7632848" cy="4937760"/>
          </a:xfrm>
        </p:spPr>
        <p:txBody>
          <a:bodyPr/>
          <a:lstStyle/>
          <a:p>
            <a:pPr marL="0" indent="0">
              <a:buNone/>
            </a:pPr>
            <a:r>
              <a:rPr lang="es-MX" sz="2000" dirty="0">
                <a:latin typeface="Arial" panose="020B0604020202020204" pitchFamily="34" charset="0"/>
                <a:cs typeface="Arial" panose="020B0604020202020204" pitchFamily="34" charset="0"/>
              </a:rPr>
              <a:t>La instalación de los dos Subcomités y la primera sesión de ambos se llevó a cabo el 22 de septiembre. </a:t>
            </a:r>
          </a:p>
          <a:p>
            <a:pPr marL="0" indent="0">
              <a:buNone/>
            </a:pPr>
            <a:endParaRPr lang="es-MX"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s-MX" sz="2000" dirty="0">
                <a:latin typeface="Arial" panose="020B0604020202020204" pitchFamily="34" charset="0"/>
                <a:cs typeface="Arial" panose="020B0604020202020204" pitchFamily="34" charset="0"/>
              </a:rPr>
              <a:t>El Subcomité de Infraestructura Cultural tuvo </a:t>
            </a:r>
            <a:r>
              <a:rPr lang="es-MX" sz="2000" b="1" dirty="0">
                <a:latin typeface="Arial" panose="020B0604020202020204" pitchFamily="34" charset="0"/>
                <a:cs typeface="Arial" panose="020B0604020202020204" pitchFamily="34" charset="0"/>
              </a:rPr>
              <a:t>5</a:t>
            </a:r>
            <a:r>
              <a:rPr lang="es-MX" sz="2000" dirty="0">
                <a:latin typeface="Arial" panose="020B0604020202020204" pitchFamily="34" charset="0"/>
                <a:cs typeface="Arial" panose="020B0604020202020204" pitchFamily="34" charset="0"/>
              </a:rPr>
              <a:t> sesiones más (28 de septiembre, 5, 13, y 31 de octubre y 24 de noviembre). </a:t>
            </a:r>
          </a:p>
          <a:p>
            <a:pPr marL="0" indent="0">
              <a:buNone/>
            </a:pPr>
            <a:endParaRPr lang="es-MX"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s-MX" sz="2000" dirty="0">
                <a:latin typeface="Arial" panose="020B0604020202020204" pitchFamily="34" charset="0"/>
                <a:cs typeface="Arial" panose="020B0604020202020204" pitchFamily="34" charset="0"/>
              </a:rPr>
              <a:t>El Subcomité de Monumentos Históricos tuvo otras </a:t>
            </a:r>
            <a:r>
              <a:rPr lang="es-MX" sz="2000" b="1" dirty="0">
                <a:latin typeface="Arial" panose="020B0604020202020204" pitchFamily="34" charset="0"/>
                <a:cs typeface="Arial" panose="020B0604020202020204" pitchFamily="34" charset="0"/>
              </a:rPr>
              <a:t>4 </a:t>
            </a:r>
            <a:r>
              <a:rPr lang="es-MX" sz="2000" dirty="0">
                <a:latin typeface="Arial" panose="020B0604020202020204" pitchFamily="34" charset="0"/>
                <a:cs typeface="Arial" panose="020B0604020202020204" pitchFamily="34" charset="0"/>
              </a:rPr>
              <a:t>sesiones (16 y 31 de octubre, 6 y 24 de noviembre).</a:t>
            </a:r>
          </a:p>
          <a:p>
            <a:endParaRPr lang="es-MX" dirty="0"/>
          </a:p>
        </p:txBody>
      </p:sp>
    </p:spTree>
    <p:extLst>
      <p:ext uri="{BB962C8B-B14F-4D97-AF65-F5344CB8AC3E}">
        <p14:creationId xmlns:p14="http://schemas.microsoft.com/office/powerpoint/2010/main" val="2852927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400" b="1" dirty="0">
                <a:latin typeface="Arial" panose="020B0604020202020204" pitchFamily="34" charset="0"/>
                <a:cs typeface="Arial" panose="020B0604020202020204" pitchFamily="34" charset="0"/>
              </a:rPr>
              <a:t>Infraestructura Cultural y Monumentos Históricos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251520" y="1219200"/>
            <a:ext cx="7560840" cy="4937760"/>
          </a:xfrm>
        </p:spPr>
        <p:txBody>
          <a:bodyPr>
            <a:normAutofit/>
          </a:bodyPr>
          <a:lstStyle/>
          <a:p>
            <a:pPr marL="0" lvl="0" indent="0">
              <a:buNone/>
            </a:pPr>
            <a:r>
              <a:rPr lang="es-MX" sz="2000" dirty="0"/>
              <a:t>Se convocó de manera inmediata a las 16 delegaciones para participar en los Subcomités con la finalidad de:</a:t>
            </a:r>
          </a:p>
          <a:p>
            <a:pPr lvl="0">
              <a:buFont typeface="Wingdings" panose="05000000000000000000" pitchFamily="2" charset="2"/>
              <a:buChar char="§"/>
            </a:pPr>
            <a:r>
              <a:rPr lang="es-MX" sz="2000" dirty="0"/>
              <a:t>Darles a conocer la normatividad del Fideicomiso Fondo de Desastres Naturales (FONDEN) para acceder a los recursos que se otorgan en casos de emergencia.</a:t>
            </a:r>
          </a:p>
          <a:p>
            <a:pPr lvl="0">
              <a:buFont typeface="Wingdings" panose="05000000000000000000" pitchFamily="2" charset="2"/>
              <a:buChar char="§"/>
            </a:pPr>
            <a:r>
              <a:rPr lang="es-MX" sz="2000" dirty="0"/>
              <a:t>Informar de la estrategia de trabajo conjunto. </a:t>
            </a:r>
          </a:p>
          <a:p>
            <a:pPr marL="0" lvl="0" indent="0" algn="just">
              <a:buNone/>
            </a:pPr>
            <a:r>
              <a:rPr lang="es-MX" sz="2000" dirty="0"/>
              <a:t>Participaron también el Fideicomiso del Centro Histórico y la Secretaría de Desarrollo Urbano y Vivienda, por los daños sufridos en inmuebles que se encuentran bajo su custodia. </a:t>
            </a:r>
          </a:p>
          <a:p>
            <a:pPr marL="0" lvl="0" indent="0" algn="just">
              <a:buNone/>
            </a:pPr>
            <a:r>
              <a:rPr lang="es-MX" sz="2000" dirty="0"/>
              <a:t>La Secretaría de Cultura de la CDMX, también accedió a recursos del FONDEN para atender 7 recintos que resultaron con afectaciones. </a:t>
            </a:r>
          </a:p>
          <a:p>
            <a:pPr marL="0" indent="0">
              <a:buNone/>
            </a:pPr>
            <a:endParaRPr lang="es-MX" dirty="0"/>
          </a:p>
        </p:txBody>
      </p:sp>
    </p:spTree>
    <p:extLst>
      <p:ext uri="{BB962C8B-B14F-4D97-AF65-F5344CB8AC3E}">
        <p14:creationId xmlns:p14="http://schemas.microsoft.com/office/powerpoint/2010/main" val="260788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400" b="1" dirty="0">
                <a:latin typeface="Arial" panose="020B0604020202020204" pitchFamily="34" charset="0"/>
                <a:cs typeface="Arial" panose="020B0604020202020204" pitchFamily="34" charset="0"/>
              </a:rPr>
              <a:t>Infraestructura Cultural y Monumentos Históricos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251520" y="1412776"/>
            <a:ext cx="7560840" cy="4937760"/>
          </a:xfrm>
        </p:spPr>
        <p:txBody>
          <a:bodyPr/>
          <a:lstStyle/>
          <a:p>
            <a:pPr marL="0" lvl="0" indent="0" algn="just">
              <a:buNone/>
            </a:pPr>
            <a:r>
              <a:rPr lang="es-MX" sz="2000" dirty="0">
                <a:latin typeface="Arial" panose="020B0604020202020204" pitchFamily="34" charset="0"/>
                <a:cs typeface="Arial" panose="020B0604020202020204" pitchFamily="34" charset="0"/>
              </a:rPr>
              <a:t>A través de este método de trabajo se pudo agilizar el proceso para acceder a los apoyos. Se les solicitó a las Unidades Ejecutoras la presentación de fichas técnicas de recintos de </a:t>
            </a:r>
            <a:r>
              <a:rPr lang="es-MX" sz="2000" b="1" dirty="0">
                <a:latin typeface="Arial" panose="020B0604020202020204" pitchFamily="34" charset="0"/>
                <a:cs typeface="Arial" panose="020B0604020202020204" pitchFamily="34" charset="0"/>
              </a:rPr>
              <a:t>infraestructura cultural</a:t>
            </a:r>
            <a:r>
              <a:rPr lang="es-MX" sz="2000" dirty="0">
                <a:latin typeface="Arial" panose="020B0604020202020204" pitchFamily="34" charset="0"/>
                <a:cs typeface="Arial" panose="020B0604020202020204" pitchFamily="34" charset="0"/>
              </a:rPr>
              <a:t> dañados para ser incorporados en la primera etapa del FONDEN con los </a:t>
            </a:r>
            <a:r>
              <a:rPr lang="es-MX" sz="2000" b="1" dirty="0">
                <a:latin typeface="Arial" panose="020B0604020202020204" pitchFamily="34" charset="0"/>
                <a:cs typeface="Arial" panose="020B0604020202020204" pitchFamily="34" charset="0"/>
              </a:rPr>
              <a:t>Apoyos Parciales Inmediatos (API). </a:t>
            </a:r>
          </a:p>
          <a:p>
            <a:pPr marL="0" lvl="0" indent="0" algn="just">
              <a:buNone/>
            </a:pPr>
            <a:endParaRPr lang="es-MX" sz="2000" b="1" dirty="0">
              <a:latin typeface="Arial" panose="020B0604020202020204" pitchFamily="34" charset="0"/>
              <a:cs typeface="Arial" panose="020B0604020202020204" pitchFamily="34" charset="0"/>
            </a:endParaRPr>
          </a:p>
          <a:p>
            <a:pPr marL="0" lvl="0" indent="0" algn="just">
              <a:buNone/>
            </a:pPr>
            <a:r>
              <a:rPr lang="es-MX" sz="2000" dirty="0">
                <a:latin typeface="Arial" panose="020B0604020202020204" pitchFamily="34" charset="0"/>
                <a:cs typeface="Arial" panose="020B0604020202020204" pitchFamily="34" charset="0"/>
              </a:rPr>
              <a:t>Una vez revisadas</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las fichas se ingresaron al Sistema del FONDEN, y se informó a las delegaciones y las dependencias los recintos que quedaron incorporados en API.</a:t>
            </a:r>
          </a:p>
          <a:p>
            <a:pPr marL="0" indent="0" algn="just">
              <a:buNone/>
            </a:pPr>
            <a:endParaRPr lang="es-MX" dirty="0"/>
          </a:p>
        </p:txBody>
      </p:sp>
    </p:spTree>
    <p:extLst>
      <p:ext uri="{BB962C8B-B14F-4D97-AF65-F5344CB8AC3E}">
        <p14:creationId xmlns:p14="http://schemas.microsoft.com/office/powerpoint/2010/main" val="1449416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anose="020B0604020202020204" pitchFamily="34" charset="0"/>
                <a:cs typeface="Arial" panose="020B0604020202020204" pitchFamily="34" charset="0"/>
              </a:rPr>
              <a:t>Infraestructura Cultural y Monumentos Históricos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457200" y="1219200"/>
            <a:ext cx="7355160" cy="4937760"/>
          </a:xfrm>
        </p:spPr>
        <p:txBody>
          <a:bodyPr>
            <a:normAutofit fontScale="55000" lnSpcReduction="20000"/>
          </a:bodyPr>
          <a:lstStyle/>
          <a:p>
            <a:pPr marL="0" indent="0" algn="just">
              <a:buNone/>
            </a:pPr>
            <a:r>
              <a:rPr lang="es-MX" sz="3200" dirty="0">
                <a:latin typeface="Arial" panose="020B0604020202020204" pitchFamily="34" charset="0"/>
                <a:cs typeface="Arial" panose="020B0604020202020204" pitchFamily="34" charset="0"/>
              </a:rPr>
              <a:t>De manera paralela se canalizó a la Dirección General de Sitios y Monumentos la información de los daños sufridos en la </a:t>
            </a:r>
            <a:r>
              <a:rPr lang="es-MX" sz="3200" b="1" dirty="0">
                <a:latin typeface="Arial" panose="020B0604020202020204" pitchFamily="34" charset="0"/>
                <a:cs typeface="Arial" panose="020B0604020202020204" pitchFamily="34" charset="0"/>
              </a:rPr>
              <a:t>infraestructura cultural patrimonial</a:t>
            </a:r>
            <a:r>
              <a:rPr lang="es-MX" sz="3200" dirty="0">
                <a:latin typeface="Arial" panose="020B0604020202020204" pitchFamily="34" charset="0"/>
                <a:cs typeface="Arial" panose="020B0604020202020204" pitchFamily="34" charset="0"/>
              </a:rPr>
              <a:t>, para acceder tanto a APIS, como a la segunda etapa de </a:t>
            </a:r>
            <a:r>
              <a:rPr lang="es-MX" sz="3200" b="1" dirty="0">
                <a:latin typeface="Arial" panose="020B0604020202020204" pitchFamily="34" charset="0"/>
                <a:cs typeface="Arial" panose="020B0604020202020204" pitchFamily="34" charset="0"/>
              </a:rPr>
              <a:t>reconstrucción.</a:t>
            </a:r>
            <a:r>
              <a:rPr lang="es-MX" sz="3200" dirty="0">
                <a:latin typeface="Arial" panose="020B0604020202020204" pitchFamily="34" charset="0"/>
                <a:cs typeface="Arial" panose="020B0604020202020204" pitchFamily="34" charset="0"/>
              </a:rPr>
              <a:t>  </a:t>
            </a:r>
          </a:p>
          <a:p>
            <a:pPr marL="0" indent="0" algn="just">
              <a:buNone/>
            </a:pPr>
            <a:endParaRPr lang="es-MX" sz="3200" dirty="0">
              <a:latin typeface="Arial" panose="020B0604020202020204" pitchFamily="34" charset="0"/>
              <a:cs typeface="Arial" panose="020B0604020202020204" pitchFamily="34" charset="0"/>
            </a:endParaRPr>
          </a:p>
          <a:p>
            <a:pPr marL="0" lvl="0" indent="0" algn="just">
              <a:buNone/>
            </a:pPr>
            <a:r>
              <a:rPr lang="es-MX" sz="3200" dirty="0">
                <a:latin typeface="Arial" panose="020B0604020202020204" pitchFamily="34" charset="0"/>
                <a:cs typeface="Arial" panose="020B0604020202020204" pitchFamily="34" charset="0"/>
              </a:rPr>
              <a:t>Posteriormente, se organizó una mesa de trabajo con las 16 delegaciones políticas para abordar los avances y mecanismos para el cierre de los APIS.  </a:t>
            </a:r>
          </a:p>
          <a:p>
            <a:pPr marL="0" lvl="0" indent="0" algn="just">
              <a:buNone/>
            </a:pPr>
            <a:r>
              <a:rPr lang="es-MX" sz="3200" dirty="0">
                <a:latin typeface="Arial" panose="020B0604020202020204" pitchFamily="34" charset="0"/>
                <a:cs typeface="Arial" panose="020B0604020202020204" pitchFamily="34" charset="0"/>
              </a:rPr>
              <a:t>A través de este apoyo, se beneficiaron 13 Unidades Ejecutoras: </a:t>
            </a:r>
          </a:p>
          <a:p>
            <a:pPr marL="0" lvl="0" indent="0" algn="just">
              <a:buNone/>
            </a:pPr>
            <a:endParaRPr lang="es-MX" sz="3200" dirty="0">
              <a:latin typeface="Arial" panose="020B0604020202020204" pitchFamily="34" charset="0"/>
              <a:cs typeface="Arial" panose="020B0604020202020204" pitchFamily="34" charset="0"/>
            </a:endParaRPr>
          </a:p>
          <a:p>
            <a:pPr lvl="0" algn="just">
              <a:buFont typeface="Wingdings" panose="05000000000000000000" pitchFamily="2" charset="2"/>
              <a:buChar char="§"/>
            </a:pPr>
            <a:r>
              <a:rPr lang="es-MX" sz="3200" dirty="0">
                <a:latin typeface="Arial" panose="020B0604020202020204" pitchFamily="34" charset="0"/>
                <a:cs typeface="Arial" panose="020B0604020202020204" pitchFamily="34" charset="0"/>
              </a:rPr>
              <a:t>10 Delegaciones</a:t>
            </a:r>
          </a:p>
          <a:p>
            <a:pPr lvl="0" algn="just">
              <a:buFont typeface="Wingdings" panose="05000000000000000000" pitchFamily="2" charset="2"/>
              <a:buChar char="§"/>
            </a:pPr>
            <a:r>
              <a:rPr lang="es-MX" sz="3200" dirty="0" err="1">
                <a:latin typeface="Arial" panose="020B0604020202020204" pitchFamily="34" charset="0"/>
                <a:cs typeface="Arial" panose="020B0604020202020204" pitchFamily="34" charset="0"/>
              </a:rPr>
              <a:t>Seduvi</a:t>
            </a:r>
            <a:endParaRPr lang="es-MX" sz="3200" dirty="0">
              <a:latin typeface="Arial" panose="020B0604020202020204" pitchFamily="34" charset="0"/>
              <a:cs typeface="Arial" panose="020B0604020202020204" pitchFamily="34" charset="0"/>
            </a:endParaRPr>
          </a:p>
          <a:p>
            <a:pPr lvl="0" algn="just">
              <a:buFont typeface="Wingdings" panose="05000000000000000000" pitchFamily="2" charset="2"/>
              <a:buChar char="§"/>
            </a:pPr>
            <a:r>
              <a:rPr lang="es-MX" sz="3200" dirty="0">
                <a:latin typeface="Arial" panose="020B0604020202020204" pitchFamily="34" charset="0"/>
                <a:cs typeface="Arial" panose="020B0604020202020204" pitchFamily="34" charset="0"/>
              </a:rPr>
              <a:t>Fideicomiso del Centro Histórico</a:t>
            </a:r>
          </a:p>
          <a:p>
            <a:pPr lvl="0" algn="just">
              <a:buFont typeface="Wingdings" panose="05000000000000000000" pitchFamily="2" charset="2"/>
              <a:buChar char="§"/>
            </a:pPr>
            <a:r>
              <a:rPr lang="es-MX" sz="3200" dirty="0">
                <a:latin typeface="Arial" panose="020B0604020202020204" pitchFamily="34" charset="0"/>
                <a:cs typeface="Arial" panose="020B0604020202020204" pitchFamily="34" charset="0"/>
              </a:rPr>
              <a:t>Secretaría  de  Cultura de la Ciudad de México</a:t>
            </a:r>
          </a:p>
          <a:p>
            <a:pPr lvl="0" algn="just">
              <a:buFont typeface="Wingdings" panose="05000000000000000000" pitchFamily="2" charset="2"/>
              <a:buChar char="§"/>
            </a:pPr>
            <a:endParaRPr lang="es-MX" sz="2400" dirty="0"/>
          </a:p>
          <a:p>
            <a:pPr lvl="0" algn="just">
              <a:buFont typeface="Wingdings" panose="05000000000000000000" pitchFamily="2" charset="2"/>
              <a:buChar char="§"/>
            </a:pPr>
            <a:endParaRPr lang="es-MX" sz="2400" dirty="0"/>
          </a:p>
          <a:p>
            <a:pPr lvl="0" algn="just">
              <a:buFont typeface="Wingdings" panose="05000000000000000000" pitchFamily="2" charset="2"/>
              <a:buChar char="§"/>
            </a:pPr>
            <a:endParaRPr lang="es-MX" sz="2400" dirty="0"/>
          </a:p>
          <a:p>
            <a:pPr marL="0" lvl="0" indent="0" algn="just">
              <a:buNone/>
            </a:pPr>
            <a:r>
              <a:rPr lang="es-MX" sz="2400" dirty="0"/>
              <a:t> </a:t>
            </a:r>
          </a:p>
          <a:p>
            <a:pPr marL="0" indent="0">
              <a:buNone/>
            </a:pPr>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174252208"/>
              </p:ext>
            </p:extLst>
          </p:nvPr>
        </p:nvGraphicFramePr>
        <p:xfrm>
          <a:off x="1524000" y="5157192"/>
          <a:ext cx="6096000" cy="7200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720080">
                <a:tc>
                  <a:txBody>
                    <a:bodyPr/>
                    <a:lstStyle/>
                    <a:p>
                      <a:pPr marL="0" lvl="0" indent="0" algn="ctr">
                        <a:buNone/>
                      </a:pPr>
                      <a:endParaRPr lang="es-MX" sz="1800" dirty="0"/>
                    </a:p>
                    <a:p>
                      <a:pPr marL="0" lvl="0" indent="0" algn="ctr">
                        <a:buNone/>
                      </a:pPr>
                      <a:r>
                        <a:rPr lang="es-MX" sz="2000" dirty="0">
                          <a:latin typeface="Arial" panose="020B0604020202020204" pitchFamily="34" charset="0"/>
                          <a:cs typeface="Arial" panose="020B0604020202020204" pitchFamily="34" charset="0"/>
                        </a:rPr>
                        <a:t>Ejercido: </a:t>
                      </a:r>
                      <a:r>
                        <a:rPr lang="es-MX" sz="2000" b="1" dirty="0">
                          <a:latin typeface="Arial" panose="020B0604020202020204" pitchFamily="34" charset="0"/>
                          <a:cs typeface="Arial" panose="020B0604020202020204" pitchFamily="34" charset="0"/>
                        </a:rPr>
                        <a:t>19, 194,117.79</a:t>
                      </a:r>
                      <a:r>
                        <a:rPr lang="es-MX" sz="2000" dirty="0">
                          <a:latin typeface="Arial" panose="020B0604020202020204" pitchFamily="34" charset="0"/>
                          <a:cs typeface="Arial" panose="020B0604020202020204" pitchFamily="34" charset="0"/>
                        </a:rPr>
                        <a:t> pesos</a:t>
                      </a:r>
                      <a:r>
                        <a:rPr lang="es-MX" sz="1800" dirty="0">
                          <a:latin typeface="Arial" panose="020B0604020202020204" pitchFamily="34" charset="0"/>
                          <a:cs typeface="Arial" panose="020B0604020202020204" pitchFamily="34" charset="0"/>
                        </a:rPr>
                        <a:t> en 90 proyectos</a:t>
                      </a:r>
                    </a:p>
                  </a:txBody>
                  <a:tcPr>
                    <a:solidFill>
                      <a:srgbClr val="EA545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54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4049"/>
            <a:ext cx="8229600" cy="936104"/>
          </a:xfrm>
        </p:spPr>
        <p:txBody>
          <a:bodyPr>
            <a:normAutofit/>
          </a:bodyPr>
          <a:lstStyle/>
          <a:p>
            <a:r>
              <a:rPr lang="es-MX" sz="2400" b="1" dirty="0">
                <a:latin typeface="Arial" panose="020B0604020202020204" pitchFamily="34" charset="0"/>
                <a:cs typeface="Arial" panose="020B0604020202020204" pitchFamily="34" charset="0"/>
              </a:rPr>
              <a:t>Infraestructura Cultural y Monumentos Históricos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467544" y="1268760"/>
            <a:ext cx="7344816" cy="4456152"/>
          </a:xfrm>
        </p:spPr>
        <p:txBody>
          <a:bodyPr>
            <a:normAutofit fontScale="62500" lnSpcReduction="20000"/>
          </a:bodyPr>
          <a:lstStyle/>
          <a:p>
            <a:pPr marL="0" indent="0">
              <a:buNone/>
            </a:pPr>
            <a:endParaRPr lang="es-MX" dirty="0"/>
          </a:p>
          <a:p>
            <a:pPr marL="0" lvl="0" indent="0" algn="just">
              <a:buNone/>
            </a:pPr>
            <a:r>
              <a:rPr lang="es-MX" sz="2900" dirty="0">
                <a:latin typeface="Arial" panose="020B0604020202020204" pitchFamily="34" charset="0"/>
                <a:cs typeface="Arial" panose="020B0604020202020204" pitchFamily="34" charset="0"/>
              </a:rPr>
              <a:t>Para cerrar esta primera etapa de Apoyos Parciales Inmediatos por los daños sufridos en la infraestructura cultural, se realizó la revisión e incorporación de expedientes para la primera etapa del Libro Blanco, Sector Cultura, para el FONDEN.</a:t>
            </a:r>
          </a:p>
          <a:p>
            <a:pPr marL="0" lvl="0" indent="0" algn="just">
              <a:buNone/>
            </a:pPr>
            <a:endParaRPr lang="es-MX" sz="2900" dirty="0">
              <a:latin typeface="Arial" panose="020B0604020202020204" pitchFamily="34" charset="0"/>
              <a:cs typeface="Arial" panose="020B0604020202020204" pitchFamily="34" charset="0"/>
            </a:endParaRPr>
          </a:p>
          <a:p>
            <a:pPr marL="0" lvl="0" indent="0" algn="just">
              <a:buNone/>
            </a:pPr>
            <a:r>
              <a:rPr lang="es-MX" sz="2900" b="1" dirty="0">
                <a:latin typeface="Arial" panose="020B0604020202020204" pitchFamily="34" charset="0"/>
                <a:cs typeface="Arial" panose="020B0604020202020204" pitchFamily="34" charset="0"/>
              </a:rPr>
              <a:t>Reconstrucción Infraestructura Cultural</a:t>
            </a:r>
            <a:r>
              <a:rPr lang="es-MX" sz="2900" dirty="0">
                <a:latin typeface="Arial" panose="020B0604020202020204" pitchFamily="34" charset="0"/>
                <a:cs typeface="Arial" panose="020B0604020202020204" pitchFamily="34" charset="0"/>
              </a:rPr>
              <a:t>: </a:t>
            </a:r>
          </a:p>
          <a:p>
            <a:pPr algn="just">
              <a:buFont typeface="Wingdings" panose="05000000000000000000" pitchFamily="2" charset="2"/>
              <a:buChar char="Ø"/>
            </a:pPr>
            <a:r>
              <a:rPr lang="es-MX" sz="2900" dirty="0">
                <a:latin typeface="Arial" panose="020B0604020202020204" pitchFamily="34" charset="0"/>
                <a:cs typeface="Arial" panose="020B0604020202020204" pitchFamily="34" charset="0"/>
              </a:rPr>
              <a:t>219 millones 660 mil 256 pesos</a:t>
            </a:r>
          </a:p>
          <a:p>
            <a:pPr algn="just">
              <a:buFont typeface="Wingdings" panose="05000000000000000000" pitchFamily="2" charset="2"/>
              <a:buChar char="Ø"/>
            </a:pPr>
            <a:r>
              <a:rPr lang="es-MX" sz="2900" dirty="0">
                <a:latin typeface="Arial" panose="020B0604020202020204" pitchFamily="34" charset="0"/>
                <a:cs typeface="Arial" panose="020B0604020202020204" pitchFamily="34" charset="0"/>
              </a:rPr>
              <a:t>58 proyectos</a:t>
            </a:r>
          </a:p>
          <a:p>
            <a:pPr algn="just">
              <a:buFont typeface="Wingdings" panose="05000000000000000000" pitchFamily="2" charset="2"/>
              <a:buChar char="Ø"/>
            </a:pPr>
            <a:r>
              <a:rPr lang="es-MX" sz="2900" dirty="0">
                <a:latin typeface="Arial" panose="020B0604020202020204" pitchFamily="34" charset="0"/>
                <a:cs typeface="Arial" panose="020B0604020202020204" pitchFamily="34" charset="0"/>
              </a:rPr>
              <a:t>7 delegaciones, SEDUVI, FHC</a:t>
            </a:r>
          </a:p>
          <a:p>
            <a:pPr algn="just"/>
            <a:endParaRPr lang="es-MX" sz="2900" dirty="0">
              <a:latin typeface="Arial" panose="020B0604020202020204" pitchFamily="34" charset="0"/>
              <a:cs typeface="Arial" panose="020B0604020202020204" pitchFamily="34" charset="0"/>
            </a:endParaRPr>
          </a:p>
          <a:p>
            <a:pPr marL="0" lvl="0" indent="0" algn="just">
              <a:buNone/>
            </a:pPr>
            <a:r>
              <a:rPr lang="es-MX" sz="2900" b="1" dirty="0">
                <a:latin typeface="Arial" panose="020B0604020202020204" pitchFamily="34" charset="0"/>
                <a:cs typeface="Arial" panose="020B0604020202020204" pitchFamily="34" charset="0"/>
              </a:rPr>
              <a:t>Infraestructura cultural patrimonial:</a:t>
            </a:r>
          </a:p>
          <a:p>
            <a:pPr lvl="0" algn="just">
              <a:buFont typeface="Wingdings" panose="05000000000000000000" pitchFamily="2" charset="2"/>
              <a:buChar char="Ø"/>
            </a:pPr>
            <a:r>
              <a:rPr lang="es-MX" sz="2900" dirty="0">
                <a:latin typeface="Arial" panose="020B0604020202020204" pitchFamily="34" charset="0"/>
                <a:cs typeface="Arial" panose="020B0604020202020204" pitchFamily="34" charset="0"/>
              </a:rPr>
              <a:t>600 millones aproximadamente</a:t>
            </a:r>
          </a:p>
          <a:p>
            <a:pPr lvl="0" algn="just">
              <a:buFont typeface="Wingdings" panose="05000000000000000000" pitchFamily="2" charset="2"/>
              <a:buChar char="Ø"/>
            </a:pPr>
            <a:r>
              <a:rPr lang="es-MX" sz="2900" dirty="0">
                <a:latin typeface="Arial" panose="020B0604020202020204" pitchFamily="34" charset="0"/>
                <a:cs typeface="Arial" panose="020B0604020202020204" pitchFamily="34" charset="0"/>
              </a:rPr>
              <a:t>209 Recintos</a:t>
            </a:r>
          </a:p>
          <a:p>
            <a:pPr lvl="0" algn="just">
              <a:buFont typeface="Wingdings" panose="05000000000000000000" pitchFamily="2" charset="2"/>
              <a:buChar char="Ø"/>
            </a:pPr>
            <a:r>
              <a:rPr lang="es-MX" sz="2900" dirty="0">
                <a:latin typeface="Arial" panose="020B0604020202020204" pitchFamily="34" charset="0"/>
                <a:cs typeface="Arial" panose="020B0604020202020204" pitchFamily="34" charset="0"/>
              </a:rPr>
              <a:t>16 Delegaciones</a:t>
            </a:r>
          </a:p>
          <a:p>
            <a:pPr algn="just"/>
            <a:endParaRPr lang="es-MX" dirty="0"/>
          </a:p>
          <a:p>
            <a:pPr marL="0" lvl="0" indent="0" algn="just">
              <a:buNone/>
            </a:pPr>
            <a:endParaRPr lang="es-MX" dirty="0"/>
          </a:p>
        </p:txBody>
      </p:sp>
    </p:spTree>
    <p:extLst>
      <p:ext uri="{BB962C8B-B14F-4D97-AF65-F5344CB8AC3E}">
        <p14:creationId xmlns:p14="http://schemas.microsoft.com/office/powerpoint/2010/main" val="388245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anose="020B0604020202020204" pitchFamily="34" charset="0"/>
                <a:cs typeface="Arial" panose="020B0604020202020204" pitchFamily="34" charset="0"/>
              </a:rPr>
              <a:t>Presentación</a:t>
            </a:r>
          </a:p>
        </p:txBody>
      </p:sp>
      <p:sp>
        <p:nvSpPr>
          <p:cNvPr id="6" name="5 Marcador de contenido"/>
          <p:cNvSpPr>
            <a:spLocks noGrp="1"/>
          </p:cNvSpPr>
          <p:nvPr>
            <p:ph sz="quarter" idx="1"/>
          </p:nvPr>
        </p:nvSpPr>
        <p:spPr>
          <a:xfrm>
            <a:off x="467544" y="1628800"/>
            <a:ext cx="7416824" cy="4248472"/>
          </a:xfrm>
        </p:spPr>
        <p:txBody>
          <a:bodyPr/>
          <a:lstStyle/>
          <a:p>
            <a:pPr marL="0" indent="0">
              <a:buNone/>
            </a:pPr>
            <a:r>
              <a:rPr lang="es-ES_tradnl" sz="2000" dirty="0">
                <a:latin typeface="Arial" panose="020B0604020202020204" pitchFamily="34" charset="0"/>
                <a:cs typeface="Arial" panose="020B0604020202020204" pitchFamily="34" charset="0"/>
              </a:rPr>
              <a:t>La Secretaría de Cultura de la Ciudad de México, comprometida con el ejercicio pleno de los derechos culturales de los habitantes de la Ciudad de México, a través del área de Vinculación con Delegaciones Políticas, trabajó a lo largo del 2017 con las 16 delegaciones políticas. </a:t>
            </a:r>
          </a:p>
          <a:p>
            <a:pPr marL="0" indent="0">
              <a:buNone/>
            </a:pPr>
            <a:endParaRPr lang="es-ES_tradnl" sz="2000" dirty="0">
              <a:latin typeface="Arial" panose="020B0604020202020204" pitchFamily="34" charset="0"/>
              <a:cs typeface="Arial" panose="020B0604020202020204" pitchFamily="34" charset="0"/>
            </a:endParaRPr>
          </a:p>
          <a:p>
            <a:pPr marL="0" indent="0">
              <a:buNone/>
            </a:pPr>
            <a:r>
              <a:rPr lang="es-ES_tradnl" sz="2000" dirty="0">
                <a:latin typeface="Arial" panose="020B0604020202020204" pitchFamily="34" charset="0"/>
                <a:cs typeface="Arial" panose="020B0604020202020204" pitchFamily="34" charset="0"/>
              </a:rPr>
              <a:t>Las demarcaciones se sumaron a distintos programas y proyectos de la Áreas de Oportunidad, los cuales se impulsaron de manera colaborativa y corresponsable en el territorio. </a:t>
            </a:r>
            <a:endParaRPr lang="es-MX" sz="20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72616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13184" y="152400"/>
            <a:ext cx="8229600" cy="990600"/>
          </a:xfrm>
        </p:spPr>
        <p:txBody>
          <a:bodyPr>
            <a:normAutofit/>
          </a:bodyPr>
          <a:lstStyle/>
          <a:p>
            <a:r>
              <a:rPr lang="es-MX" sz="2400" b="1" dirty="0">
                <a:solidFill>
                  <a:schemeClr val="tx1"/>
                </a:solidFill>
                <a:latin typeface="Arial" panose="020B0604020202020204" pitchFamily="34" charset="0"/>
                <a:cs typeface="Arial" panose="020B0604020202020204" pitchFamily="34" charset="0"/>
              </a:rPr>
              <a:t>Sesiones Plenarias con Delegaciones</a:t>
            </a:r>
          </a:p>
        </p:txBody>
      </p:sp>
      <p:sp>
        <p:nvSpPr>
          <p:cNvPr id="3" name="2 Marcador de contenido"/>
          <p:cNvSpPr>
            <a:spLocks noGrp="1"/>
          </p:cNvSpPr>
          <p:nvPr>
            <p:ph sz="quarter" idx="1"/>
          </p:nvPr>
        </p:nvSpPr>
        <p:spPr>
          <a:xfrm>
            <a:off x="251520" y="1268760"/>
            <a:ext cx="7560840" cy="4505712"/>
          </a:xfrm>
        </p:spPr>
        <p:txBody>
          <a:bodyPr>
            <a:normAutofit lnSpcReduction="10000"/>
          </a:bodyPr>
          <a:lstStyle/>
          <a:p>
            <a:pPr lvl="0" algn="just"/>
            <a:r>
              <a:rPr lang="es-MX" sz="2000" dirty="0">
                <a:latin typeface="Arial" panose="020B0604020202020204" pitchFamily="34" charset="0"/>
                <a:cs typeface="Arial" panose="020B0604020202020204" pitchFamily="34" charset="0"/>
              </a:rPr>
              <a:t>En 2017, se realizaron 4 sesiones plenarias de las 5 acordadas con los diferentes representantes de las áreas de cultura de las 16 delegaciones políticas (30 de marzo, 25 de abril, 20 de junio y 15 de agosto).</a:t>
            </a:r>
          </a:p>
          <a:p>
            <a:pPr lvl="0" algn="just"/>
            <a:endParaRPr lang="es-MX" sz="2000" dirty="0">
              <a:latin typeface="Arial" panose="020B0604020202020204" pitchFamily="34" charset="0"/>
              <a:cs typeface="Arial" panose="020B0604020202020204" pitchFamily="34" charset="0"/>
            </a:endParaRPr>
          </a:p>
          <a:p>
            <a:pPr lvl="0" algn="just"/>
            <a:endParaRPr lang="es-MX" sz="2000" dirty="0">
              <a:latin typeface="Arial" panose="020B0604020202020204" pitchFamily="34" charset="0"/>
              <a:cs typeface="Arial" panose="020B0604020202020204" pitchFamily="34" charset="0"/>
            </a:endParaRPr>
          </a:p>
          <a:p>
            <a:pPr lvl="0" algn="just"/>
            <a:endParaRPr lang="es-MX" sz="2000" dirty="0">
              <a:latin typeface="Arial" panose="020B0604020202020204" pitchFamily="34" charset="0"/>
              <a:cs typeface="Arial" panose="020B0604020202020204" pitchFamily="34" charset="0"/>
            </a:endParaRPr>
          </a:p>
          <a:p>
            <a:pPr lvl="0" algn="just"/>
            <a:endParaRPr lang="es-MX" sz="2000" dirty="0">
              <a:latin typeface="Arial" panose="020B0604020202020204" pitchFamily="34" charset="0"/>
              <a:cs typeface="Arial" panose="020B0604020202020204" pitchFamily="34" charset="0"/>
            </a:endParaRPr>
          </a:p>
          <a:p>
            <a:pPr marL="0" lvl="0" indent="0" algn="just">
              <a:buNone/>
            </a:pPr>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La 5ª sesión programada para el 7 de noviembre no se llevó a cabo, por la emergencia derivada del sismo del 19 de septiembre, en su lugar se convocó de manera extraordinaria a 11 reuniones</a:t>
            </a:r>
            <a:r>
              <a:rPr lang="es-MX" sz="2000" dirty="0"/>
              <a:t>.</a:t>
            </a:r>
            <a:endParaRPr lang="en-US" sz="2000" dirty="0"/>
          </a:p>
          <a:p>
            <a:pPr lvl="0" algn="just"/>
            <a:endParaRPr lang="es-MX" sz="2000" dirty="0"/>
          </a:p>
          <a:p>
            <a:pPr marL="0" lvl="0" indent="0" algn="just">
              <a:buNone/>
            </a:pPr>
            <a:endParaRPr lang="es-MX" dirty="0"/>
          </a:p>
        </p:txBody>
      </p:sp>
      <p:sp>
        <p:nvSpPr>
          <p:cNvPr id="4" name="3 Rectángulo"/>
          <p:cNvSpPr/>
          <p:nvPr/>
        </p:nvSpPr>
        <p:spPr>
          <a:xfrm>
            <a:off x="1513059" y="2708920"/>
            <a:ext cx="5904656" cy="1152128"/>
          </a:xfrm>
          <a:prstGeom prst="rect">
            <a:avLst/>
          </a:prstGeom>
          <a:solidFill>
            <a:srgbClr val="EA54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dirty="0">
                <a:latin typeface="Arial" panose="020B0604020202020204" pitchFamily="34" charset="0"/>
                <a:cs typeface="Arial" panose="020B0604020202020204" pitchFamily="34" charset="0"/>
              </a:rPr>
              <a:t>A las sesiones plenarias asistieron un total de 161 personas, en todas se contó con la participación de los representantes de proyectos de las Áreas de Oportunidades de la </a:t>
            </a:r>
            <a:r>
              <a:rPr lang="es-MX" dirty="0" err="1">
                <a:latin typeface="Arial" panose="020B0604020202020204" pitchFamily="34" charset="0"/>
                <a:cs typeface="Arial" panose="020B0604020202020204" pitchFamily="34" charset="0"/>
              </a:rPr>
              <a:t>Secult</a:t>
            </a:r>
            <a:r>
              <a:rPr lang="es-MX"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88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02840" y="764704"/>
            <a:ext cx="7509520" cy="5536272"/>
          </a:xfrm>
        </p:spPr>
        <p:txBody>
          <a:bodyPr/>
          <a:lstStyle/>
          <a:p>
            <a:pPr marL="0" indent="0">
              <a:buNone/>
            </a:pPr>
            <a:r>
              <a:rPr lang="es-MX" sz="2400" b="1" dirty="0">
                <a:latin typeface="Arial" panose="020B0604020202020204" pitchFamily="34" charset="0"/>
                <a:cs typeface="Arial" panose="020B0604020202020204" pitchFamily="34" charset="0"/>
              </a:rPr>
              <a:t>Sesiones Plenarias con Delegaciones</a:t>
            </a:r>
            <a:endParaRPr lang="es-MX" sz="2400" b="1" dirty="0">
              <a:solidFill>
                <a:srgbClr val="1F2D29"/>
              </a:solidFill>
              <a:latin typeface="Arial" panose="020B0604020202020204" pitchFamily="34" charset="0"/>
              <a:cs typeface="Arial" panose="020B0604020202020204" pitchFamily="34" charset="0"/>
            </a:endParaRPr>
          </a:p>
          <a:p>
            <a:pPr marL="0" indent="0">
              <a:buNone/>
            </a:pPr>
            <a:r>
              <a:rPr lang="es-MX" sz="2000" dirty="0">
                <a:solidFill>
                  <a:srgbClr val="1F2D29"/>
                </a:solidFill>
                <a:latin typeface="Arial" panose="020B0604020202020204" pitchFamily="34" charset="0"/>
                <a:cs typeface="Arial" panose="020B0604020202020204" pitchFamily="34" charset="0"/>
              </a:rPr>
              <a:t>En las sesiones plenarias se tuvo la participación de representantes de:</a:t>
            </a:r>
          </a:p>
          <a:p>
            <a:pPr marL="0" indent="0">
              <a:buNone/>
            </a:pPr>
            <a:endParaRPr lang="es-MX" sz="1000" dirty="0">
              <a:solidFill>
                <a:srgbClr val="1F2D29"/>
              </a:solidFill>
            </a:endParaRPr>
          </a:p>
          <a:p>
            <a:pPr lvl="1">
              <a:buFont typeface="Wingdings" panose="05000000000000000000" pitchFamily="2" charset="2"/>
              <a:buChar char="q"/>
            </a:pPr>
            <a:r>
              <a:rPr lang="es-MX" sz="2000" dirty="0">
                <a:latin typeface="Arial" panose="020B0604020202020204" pitchFamily="34" charset="0"/>
                <a:cs typeface="Arial" panose="020B0604020202020204" pitchFamily="34" charset="0"/>
              </a:rPr>
              <a:t>Programa de Estímulos para el Bachillerato Universal </a:t>
            </a:r>
            <a:r>
              <a:rPr lang="es-MX" sz="2000" i="1" dirty="0">
                <a:latin typeface="Arial" panose="020B0604020202020204" pitchFamily="34" charset="0"/>
                <a:cs typeface="Arial" panose="020B0604020202020204" pitchFamily="34" charset="0"/>
              </a:rPr>
              <a:t>Prepa Si </a:t>
            </a:r>
            <a:r>
              <a:rPr lang="es-MX" sz="2000" dirty="0">
                <a:latin typeface="Arial" panose="020B0604020202020204" pitchFamily="34" charset="0"/>
                <a:cs typeface="Arial" panose="020B0604020202020204" pitchFamily="34" charset="0"/>
              </a:rPr>
              <a:t>con el fin de dar a conocer este programa. </a:t>
            </a: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2000" dirty="0">
                <a:latin typeface="Arial" panose="020B0604020202020204" pitchFamily="34" charset="0"/>
                <a:cs typeface="Arial" panose="020B0604020202020204" pitchFamily="34" charset="0"/>
              </a:rPr>
              <a:t>Académicos de la Universidad Autónoma Metropolitana para exponer la temática sobre Casas de Cultura. </a:t>
            </a: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2000" dirty="0">
                <a:latin typeface="Arial" panose="020B0604020202020204" pitchFamily="34" charset="0"/>
                <a:cs typeface="Arial" panose="020B0604020202020204" pitchFamily="34" charset="0"/>
              </a:rPr>
              <a:t>Grupo Milenio para promover en las delegaciones el concurso de pintura infantil y juvenil </a:t>
            </a:r>
            <a:r>
              <a:rPr lang="es-MX" sz="2000" i="1" dirty="0">
                <a:latin typeface="Arial" panose="020B0604020202020204" pitchFamily="34" charset="0"/>
                <a:cs typeface="Arial" panose="020B0604020202020204" pitchFamily="34" charset="0"/>
              </a:rPr>
              <a:t>El espíritu del Bosque, Mariposa Monarca</a:t>
            </a:r>
            <a:r>
              <a:rPr lang="es-MX" sz="2000" dirty="0">
                <a:latin typeface="Arial" panose="020B0604020202020204" pitchFamily="34" charset="0"/>
                <a:cs typeface="Arial" panose="020B0604020202020204" pitchFamily="34" charset="0"/>
              </a:rPr>
              <a:t>, así como un documental que busca contribuir a proteger a esta especie. </a:t>
            </a: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2000" dirty="0">
                <a:latin typeface="Arial" panose="020B0604020202020204" pitchFamily="34" charset="0"/>
                <a:cs typeface="Arial" panose="020B0604020202020204" pitchFamily="34" charset="0"/>
              </a:rPr>
              <a:t>Fundación Cultural Trabajadores  Pascual y de Arte A.C. para poner a disposición de las delegaciones su acervo.</a:t>
            </a:r>
            <a:endParaRPr lang="en-US" sz="2000" dirty="0">
              <a:solidFill>
                <a:srgbClr val="1F2D29"/>
              </a:solidFill>
              <a:latin typeface="Arial" panose="020B0604020202020204" pitchFamily="34" charset="0"/>
              <a:cs typeface="Arial" panose="020B0604020202020204" pitchFamily="34" charset="0"/>
            </a:endParaRPr>
          </a:p>
          <a:p>
            <a:pPr lvl="1"/>
            <a:endParaRPr lang="es-MX" dirty="0">
              <a:solidFill>
                <a:srgbClr val="1F2D29"/>
              </a:solidFill>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94776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400" b="1" dirty="0">
                <a:latin typeface="Arial" panose="020B0604020202020204" pitchFamily="34" charset="0"/>
                <a:cs typeface="Arial" panose="020B0604020202020204" pitchFamily="34" charset="0"/>
              </a:rPr>
              <a:t>Buenas Prácticas Culturales</a:t>
            </a:r>
          </a:p>
        </p:txBody>
      </p:sp>
      <p:sp>
        <p:nvSpPr>
          <p:cNvPr id="3" name="2 Marcador de contenido"/>
          <p:cNvSpPr>
            <a:spLocks noGrp="1"/>
          </p:cNvSpPr>
          <p:nvPr>
            <p:ph sz="quarter" idx="1"/>
          </p:nvPr>
        </p:nvSpPr>
        <p:spPr>
          <a:xfrm>
            <a:off x="251520" y="1340768"/>
            <a:ext cx="7776864" cy="4816192"/>
          </a:xfrm>
        </p:spPr>
        <p:txBody>
          <a:bodyPr/>
          <a:lstStyle/>
          <a:p>
            <a:pPr marL="0" indent="0">
              <a:lnSpc>
                <a:spcPct val="150000"/>
              </a:lnSpc>
              <a:buNone/>
            </a:pPr>
            <a:r>
              <a:rPr lang="es-MX" sz="2000" dirty="0">
                <a:latin typeface="Arial" panose="020B0604020202020204" pitchFamily="34" charset="0"/>
                <a:cs typeface="Arial" panose="020B0604020202020204" pitchFamily="34" charset="0"/>
              </a:rPr>
              <a:t>Con el propósito de continuar la dinámica de trabajo establecida en 2016 de socializar las Buenas Prácticas Culturales de las Delegaciones, en el 2017 se continuó con esta dinámica de trabajo y se presentaron las siguientes: </a:t>
            </a:r>
          </a:p>
          <a:p>
            <a:pPr marL="0" indent="0" algn="just">
              <a:lnSpc>
                <a:spcPct val="150000"/>
              </a:lnSpc>
              <a:buNone/>
            </a:pPr>
            <a:endParaRPr lang="es-MX" sz="10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1900" dirty="0">
                <a:latin typeface="Arial" panose="020B0604020202020204" pitchFamily="34" charset="0"/>
                <a:cs typeface="Arial" panose="020B0604020202020204" pitchFamily="34" charset="0"/>
              </a:rPr>
              <a:t>Álvaro Obregón: </a:t>
            </a:r>
            <a:r>
              <a:rPr lang="es-MX" sz="1900" i="1" dirty="0">
                <a:latin typeface="Arial" panose="020B0604020202020204" pitchFamily="34" charset="0"/>
                <a:cs typeface="Arial" panose="020B0604020202020204" pitchFamily="34" charset="0"/>
              </a:rPr>
              <a:t>Feria de las Flores.</a:t>
            </a:r>
            <a:endParaRPr lang="en-US" sz="19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1900" dirty="0">
                <a:latin typeface="Arial" panose="020B0604020202020204" pitchFamily="34" charset="0"/>
                <a:cs typeface="Arial" panose="020B0604020202020204" pitchFamily="34" charset="0"/>
              </a:rPr>
              <a:t>Benito Juárez: </a:t>
            </a:r>
            <a:r>
              <a:rPr lang="es-MX" sz="1900" i="1" dirty="0">
                <a:latin typeface="Arial" panose="020B0604020202020204" pitchFamily="34" charset="0"/>
                <a:cs typeface="Arial" panose="020B0604020202020204" pitchFamily="34" charset="0"/>
              </a:rPr>
              <a:t>Política Cultural.</a:t>
            </a:r>
            <a:endParaRPr lang="en-US" sz="19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1900" dirty="0">
                <a:latin typeface="Arial" panose="020B0604020202020204" pitchFamily="34" charset="0"/>
                <a:cs typeface="Arial" panose="020B0604020202020204" pitchFamily="34" charset="0"/>
              </a:rPr>
              <a:t>Gustavo A. Madero: </a:t>
            </a:r>
            <a:r>
              <a:rPr lang="es-MX" sz="1900" i="1" dirty="0">
                <a:latin typeface="Arial" panose="020B0604020202020204" pitchFamily="34" charset="0"/>
                <a:cs typeface="Arial" panose="020B0604020202020204" pitchFamily="34" charset="0"/>
              </a:rPr>
              <a:t>Cine en tu colonia y teatro al aire libre</a:t>
            </a:r>
            <a:r>
              <a:rPr lang="es-MX" sz="1900" dirty="0">
                <a:latin typeface="Arial" panose="020B0604020202020204" pitchFamily="34" charset="0"/>
                <a:cs typeface="Arial" panose="020B0604020202020204" pitchFamily="34" charset="0"/>
              </a:rPr>
              <a:t>.</a:t>
            </a:r>
            <a:endParaRPr lang="en-US" sz="19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1900" dirty="0">
                <a:latin typeface="Arial" panose="020B0604020202020204" pitchFamily="34" charset="0"/>
                <a:cs typeface="Arial" panose="020B0604020202020204" pitchFamily="34" charset="0"/>
              </a:rPr>
              <a:t>Iztacalco: </a:t>
            </a:r>
            <a:r>
              <a:rPr lang="es-MX" sz="1900" i="1" dirty="0">
                <a:latin typeface="Arial" panose="020B0604020202020204" pitchFamily="34" charset="0"/>
                <a:cs typeface="Arial" panose="020B0604020202020204" pitchFamily="34" charset="0"/>
              </a:rPr>
              <a:t>Coordinación Interinstitucional.</a:t>
            </a:r>
            <a:endParaRPr lang="en-US" sz="19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1900" dirty="0">
                <a:latin typeface="Arial" panose="020B0604020202020204" pitchFamily="34" charset="0"/>
                <a:cs typeface="Arial" panose="020B0604020202020204" pitchFamily="34" charset="0"/>
              </a:rPr>
              <a:t>Miguel Hidalgo: </a:t>
            </a:r>
            <a:r>
              <a:rPr lang="es-MX" sz="1900" i="1" dirty="0">
                <a:latin typeface="Arial" panose="020B0604020202020204" pitchFamily="34" charset="0"/>
                <a:cs typeface="Arial" panose="020B0604020202020204" pitchFamily="34" charset="0"/>
              </a:rPr>
              <a:t>Festival Internacional de Jazz de Polanco.</a:t>
            </a:r>
            <a:endParaRPr lang="en-US" sz="19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s-MX" sz="1900" dirty="0">
                <a:latin typeface="Arial" panose="020B0604020202020204" pitchFamily="34" charset="0"/>
                <a:cs typeface="Arial" panose="020B0604020202020204" pitchFamily="34" charset="0"/>
              </a:rPr>
              <a:t>Xochimilco: </a:t>
            </a:r>
            <a:r>
              <a:rPr lang="es-MX" sz="1900" i="1" dirty="0">
                <a:latin typeface="Arial" panose="020B0604020202020204" pitchFamily="34" charset="0"/>
                <a:cs typeface="Arial" panose="020B0604020202020204" pitchFamily="34" charset="0"/>
              </a:rPr>
              <a:t>Usos y Costumbres de Xochimilco</a:t>
            </a:r>
            <a:r>
              <a:rPr lang="es-MX" sz="1900" dirty="0">
                <a:latin typeface="Arial" panose="020B0604020202020204" pitchFamily="34" charset="0"/>
                <a:cs typeface="Arial" panose="020B0604020202020204" pitchFamily="34" charset="0"/>
              </a:rPr>
              <a:t>.</a:t>
            </a:r>
            <a:endParaRPr lang="en-US" sz="19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endParaRPr lang="es-MX" sz="1200" dirty="0"/>
          </a:p>
          <a:p>
            <a:endParaRPr lang="es-MX" dirty="0"/>
          </a:p>
        </p:txBody>
      </p:sp>
    </p:spTree>
    <p:extLst>
      <p:ext uri="{BB962C8B-B14F-4D97-AF65-F5344CB8AC3E}">
        <p14:creationId xmlns:p14="http://schemas.microsoft.com/office/powerpoint/2010/main" val="22150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1520" y="1196752"/>
            <a:ext cx="7632848" cy="4937760"/>
          </a:xfrm>
        </p:spPr>
        <p:txBody>
          <a:bodyPr/>
          <a:lstStyle/>
          <a:p>
            <a:r>
              <a:rPr lang="es-MX" sz="2000" dirty="0">
                <a:latin typeface="Arial" panose="020B0604020202020204" pitchFamily="34" charset="0"/>
                <a:cs typeface="Arial" panose="020B0604020202020204" pitchFamily="34" charset="0"/>
              </a:rPr>
              <a:t>Durante las sesiones plenarias, el personal de la </a:t>
            </a:r>
            <a:r>
              <a:rPr lang="es-MX" sz="2000" dirty="0" err="1">
                <a:latin typeface="Arial" panose="020B0604020202020204" pitchFamily="34" charset="0"/>
                <a:cs typeface="Arial" panose="020B0604020202020204" pitchFamily="34" charset="0"/>
              </a:rPr>
              <a:t>Secult</a:t>
            </a:r>
            <a:r>
              <a:rPr lang="es-MX" sz="2000" dirty="0">
                <a:latin typeface="Arial" panose="020B0604020202020204" pitchFamily="34" charset="0"/>
                <a:cs typeface="Arial" panose="020B0604020202020204" pitchFamily="34" charset="0"/>
              </a:rPr>
              <a:t> presentó documentos e instrumentos digitales que son de utilidad para el trabajo que realizan las Delegaciones en materia de cultura:</a:t>
            </a:r>
          </a:p>
          <a:p>
            <a:pPr algn="just"/>
            <a:endParaRPr lang="es-MX" sz="2000" dirty="0">
              <a:latin typeface="Arial" panose="020B0604020202020204" pitchFamily="34" charset="0"/>
              <a:cs typeface="Arial" panose="020B0604020202020204" pitchFamily="34" charset="0"/>
            </a:endParaRPr>
          </a:p>
          <a:p>
            <a:pPr marL="274320" lvl="1" indent="0">
              <a:buNone/>
            </a:pP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Documentos</a:t>
            </a:r>
          </a:p>
          <a:p>
            <a:pPr lvl="2">
              <a:buFont typeface="Wingdings" panose="05000000000000000000" pitchFamily="2" charset="2"/>
              <a:buChar char="q"/>
            </a:pPr>
            <a:r>
              <a:rPr lang="es-MX" i="1" dirty="0">
                <a:latin typeface="Arial" panose="020B0604020202020204" pitchFamily="34" charset="0"/>
                <a:cs typeface="Arial" panose="020B0604020202020204" pitchFamily="34" charset="0"/>
              </a:rPr>
              <a:t>Atlas de Actores Culturales Comunitarios de la CDMX</a:t>
            </a:r>
          </a:p>
          <a:p>
            <a:pPr lvl="2">
              <a:buFont typeface="Wingdings" panose="05000000000000000000" pitchFamily="2" charset="2"/>
              <a:buChar char="q"/>
            </a:pPr>
            <a:r>
              <a:rPr lang="es-MX" i="1" dirty="0">
                <a:latin typeface="Arial" panose="020B0604020202020204" pitchFamily="34" charset="0"/>
                <a:cs typeface="Arial" panose="020B0604020202020204" pitchFamily="34" charset="0"/>
              </a:rPr>
              <a:t>Atlas de Infraestructura Cultural Interactivo de la CDMX</a:t>
            </a:r>
          </a:p>
          <a:p>
            <a:pPr marL="594360" lvl="2" indent="0">
              <a:buNone/>
            </a:pPr>
            <a:endParaRPr lang="es-MX" i="1" dirty="0">
              <a:latin typeface="Arial" panose="020B0604020202020204" pitchFamily="34" charset="0"/>
              <a:cs typeface="Arial" panose="020B0604020202020204" pitchFamily="34" charset="0"/>
            </a:endParaRPr>
          </a:p>
          <a:p>
            <a:pPr marL="594360" lvl="2" indent="0">
              <a:buNone/>
            </a:pPr>
            <a:r>
              <a:rPr lang="es-MX" dirty="0">
                <a:latin typeface="Arial" panose="020B0604020202020204" pitchFamily="34" charset="0"/>
                <a:cs typeface="Arial" panose="020B0604020202020204" pitchFamily="34" charset="0"/>
              </a:rPr>
              <a:t>	</a:t>
            </a:r>
            <a:r>
              <a:rPr lang="es-MX" b="1" dirty="0">
                <a:latin typeface="Arial" panose="020B0604020202020204" pitchFamily="34" charset="0"/>
                <a:cs typeface="Arial" panose="020B0604020202020204" pitchFamily="34" charset="0"/>
              </a:rPr>
              <a:t>Plataformas Digitales</a:t>
            </a:r>
          </a:p>
          <a:p>
            <a:pPr lvl="3">
              <a:buFont typeface="Wingdings" panose="05000000000000000000" pitchFamily="2" charset="2"/>
              <a:buChar char="q"/>
            </a:pPr>
            <a:r>
              <a:rPr lang="es-MX" sz="2000" i="1" dirty="0">
                <a:latin typeface="Arial" panose="020B0604020202020204" pitchFamily="34" charset="0"/>
                <a:cs typeface="Arial" panose="020B0604020202020204" pitchFamily="34" charset="0"/>
              </a:rPr>
              <a:t>Centro de Información del Patrimonio (CIP)</a:t>
            </a:r>
          </a:p>
          <a:p>
            <a:pPr lvl="3">
              <a:buFont typeface="Wingdings" panose="05000000000000000000" pitchFamily="2" charset="2"/>
              <a:buChar char="q"/>
            </a:pPr>
            <a:r>
              <a:rPr lang="es-MX" sz="2000" i="1" dirty="0">
                <a:latin typeface="Arial" panose="020B0604020202020204" pitchFamily="34" charset="0"/>
                <a:cs typeface="Arial" panose="020B0604020202020204" pitchFamily="34" charset="0"/>
              </a:rPr>
              <a:t>Cartelera Cultural Colaborativa CDMX</a:t>
            </a:r>
            <a:endParaRPr lang="es-MX" sz="20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73067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anose="020B0604020202020204" pitchFamily="34" charset="0"/>
                <a:cs typeface="Arial" panose="020B0604020202020204" pitchFamily="34" charset="0"/>
              </a:rPr>
              <a:t>Áreas de Oportunidad para la colaboración </a:t>
            </a:r>
            <a:br>
              <a:rPr lang="es-MX" sz="2400" b="1" dirty="0">
                <a:latin typeface="Arial" panose="020B0604020202020204" pitchFamily="34" charset="0"/>
                <a:cs typeface="Arial" panose="020B0604020202020204" pitchFamily="34" charset="0"/>
              </a:rPr>
            </a:br>
            <a:r>
              <a:rPr lang="es-MX" sz="2400" b="1" dirty="0">
                <a:latin typeface="Arial" panose="020B0604020202020204" pitchFamily="34" charset="0"/>
                <a:cs typeface="Arial" panose="020B0604020202020204" pitchFamily="34" charset="0"/>
              </a:rPr>
              <a:t>con las Delegaciones Políticas </a:t>
            </a:r>
          </a:p>
        </p:txBody>
      </p:sp>
      <p:graphicFrame>
        <p:nvGraphicFramePr>
          <p:cNvPr id="5" name="4 Tabla"/>
          <p:cNvGraphicFramePr>
            <a:graphicFrameLocks noGrp="1"/>
          </p:cNvGraphicFramePr>
          <p:nvPr>
            <p:extLst>
              <p:ext uri="{D42A27DB-BD31-4B8C-83A1-F6EECF244321}">
                <p14:modId xmlns:p14="http://schemas.microsoft.com/office/powerpoint/2010/main" val="2993479877"/>
              </p:ext>
            </p:extLst>
          </p:nvPr>
        </p:nvGraphicFramePr>
        <p:xfrm>
          <a:off x="601216" y="1484784"/>
          <a:ext cx="7577897" cy="4812653"/>
        </p:xfrm>
        <a:graphic>
          <a:graphicData uri="http://schemas.openxmlformats.org/drawingml/2006/table">
            <a:tbl>
              <a:tblPr firstRow="1" firstCol="1" bandRow="1">
                <a:tableStyleId>{EB9631B5-78F2-41C9-869B-9F39066F8104}</a:tableStyleId>
              </a:tblPr>
              <a:tblGrid>
                <a:gridCol w="5575749">
                  <a:extLst>
                    <a:ext uri="{9D8B030D-6E8A-4147-A177-3AD203B41FA5}">
                      <a16:colId xmlns:a16="http://schemas.microsoft.com/office/drawing/2014/main" val="20000"/>
                    </a:ext>
                  </a:extLst>
                </a:gridCol>
                <a:gridCol w="2002148">
                  <a:extLst>
                    <a:ext uri="{9D8B030D-6E8A-4147-A177-3AD203B41FA5}">
                      <a16:colId xmlns:a16="http://schemas.microsoft.com/office/drawing/2014/main" val="20001"/>
                    </a:ext>
                  </a:extLst>
                </a:gridCol>
              </a:tblGrid>
              <a:tr h="325105">
                <a:tc>
                  <a:txBody>
                    <a:bodyPr/>
                    <a:lstStyle/>
                    <a:p>
                      <a:pPr marL="0" marR="0" algn="ctr">
                        <a:lnSpc>
                          <a:spcPct val="115000"/>
                        </a:lnSpc>
                        <a:spcBef>
                          <a:spcPts val="0"/>
                        </a:spcBef>
                        <a:spcAft>
                          <a:spcPts val="0"/>
                        </a:spcAft>
                      </a:pPr>
                      <a:r>
                        <a:rPr lang="es-MX" sz="1600" dirty="0">
                          <a:solidFill>
                            <a:schemeClr val="tx1"/>
                          </a:solidFill>
                          <a:effectLst/>
                          <a:latin typeface="Arial" panose="020B0604020202020204" pitchFamily="34" charset="0"/>
                          <a:cs typeface="Arial" panose="020B0604020202020204" pitchFamily="34" charset="0"/>
                        </a:rPr>
                        <a:t>Programas y Proyectos</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No. de Delegaciones</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extLst>
                  <a:ext uri="{0D108BD9-81ED-4DB2-BD59-A6C34878D82A}">
                    <a16:rowId xmlns:a16="http://schemas.microsoft.com/office/drawing/2014/main" val="10000"/>
                  </a:ext>
                </a:extLst>
              </a:tr>
              <a:tr h="267924">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1. Orquesta Juveniles  Coros de la CDMX</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14</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1"/>
                  </a:ext>
                </a:extLst>
              </a:tr>
              <a:tr h="535848">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2. Programa de Estímulos para el Desarrollo Cultural Comunitario Delegacional</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15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2"/>
                  </a:ext>
                </a:extLst>
              </a:tr>
              <a:tr h="267924">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3. Emprendimientos y Empresas Culturales</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9</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3"/>
                  </a:ext>
                </a:extLst>
              </a:tr>
              <a:tr h="493736">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4. Teatro en Plazas Públicas : Teatro en tu Barrio</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13</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4"/>
                  </a:ext>
                </a:extLst>
              </a:tr>
              <a:tr h="267924">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5. Escenarios Vivos en tu Ciudad</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a:solidFill>
                            <a:schemeClr val="tx1"/>
                          </a:solidFill>
                          <a:effectLst/>
                          <a:latin typeface="Arial" panose="020B0604020202020204" pitchFamily="34" charset="0"/>
                          <a:cs typeface="Arial" panose="020B0604020202020204" pitchFamily="34" charset="0"/>
                        </a:rPr>
                        <a:t>16</a:t>
                      </a:r>
                      <a:endParaRPr lang="en-US"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5"/>
                  </a:ext>
                </a:extLst>
              </a:tr>
              <a:tr h="740605">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6. Conciertos Sinfónicos en sedes externas Orquesta Filarmónica de la Ciudad de México. </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6"/>
                  </a:ext>
                </a:extLst>
              </a:tr>
              <a:tr h="493736">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7. Promoción del Cine Mexicano en Delegaciones</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11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7"/>
                  </a:ext>
                </a:extLst>
              </a:tr>
              <a:tr h="267924">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8. Guardianes del Patrimonio</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8"/>
                  </a:ext>
                </a:extLst>
              </a:tr>
              <a:tr h="267924">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9. Centro de Información del Patrimonio</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 </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09"/>
                  </a:ext>
                </a:extLst>
              </a:tr>
              <a:tr h="267924">
                <a:tc>
                  <a:txBody>
                    <a:bodyPr/>
                    <a:lstStyle/>
                    <a:p>
                      <a:pPr marL="0" marR="0" lvl="0" indent="0" algn="just">
                        <a:lnSpc>
                          <a:spcPct val="115000"/>
                        </a:lnSpc>
                        <a:spcBef>
                          <a:spcPts val="0"/>
                        </a:spcBef>
                        <a:spcAft>
                          <a:spcPts val="0"/>
                        </a:spcAft>
                        <a:buFont typeface="+mj-lt"/>
                        <a:buNone/>
                      </a:pPr>
                      <a:r>
                        <a:rPr lang="es-MX" sz="1600" b="0" dirty="0">
                          <a:solidFill>
                            <a:schemeClr val="tx1"/>
                          </a:solidFill>
                          <a:effectLst/>
                          <a:latin typeface="Arial" panose="020B0604020202020204" pitchFamily="34" charset="0"/>
                          <a:cs typeface="Arial" panose="020B0604020202020204" pitchFamily="34" charset="0"/>
                        </a:rPr>
                        <a:t>10. Cartelera Cultural Ciudad de México</a:t>
                      </a:r>
                      <a:endParaRPr lang="en-US"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12</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10"/>
                  </a:ext>
                </a:extLst>
              </a:tr>
              <a:tr h="267924">
                <a:tc>
                  <a:txBody>
                    <a:bodyPr/>
                    <a:lstStyle/>
                    <a:p>
                      <a:pPr marL="457200" marR="0" algn="r">
                        <a:lnSpc>
                          <a:spcPct val="115000"/>
                        </a:lnSpc>
                        <a:spcBef>
                          <a:spcPts val="0"/>
                        </a:spcBef>
                        <a:spcAft>
                          <a:spcPts val="0"/>
                        </a:spcAft>
                      </a:pPr>
                      <a:r>
                        <a:rPr lang="es-MX" sz="1600" dirty="0">
                          <a:solidFill>
                            <a:schemeClr val="tx1"/>
                          </a:solidFill>
                          <a:effectLst/>
                          <a:latin typeface="Arial" panose="020B0604020202020204" pitchFamily="34" charset="0"/>
                          <a:cs typeface="Arial" panose="020B0604020202020204" pitchFamily="34" charset="0"/>
                        </a:rPr>
                        <a:t>T O T AL </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solidFill>
                      <a:srgbClr val="FAE7E2"/>
                    </a:solidFill>
                  </a:tcPr>
                </a:tc>
                <a:tc>
                  <a:txBody>
                    <a:bodyPr/>
                    <a:lstStyle/>
                    <a:p>
                      <a:pPr marL="0" marR="0" algn="ctr">
                        <a:lnSpc>
                          <a:spcPct val="115000"/>
                        </a:lnSpc>
                        <a:spcBef>
                          <a:spcPts val="0"/>
                        </a:spcBef>
                        <a:spcAft>
                          <a:spcPts val="1000"/>
                        </a:spcAft>
                      </a:pPr>
                      <a:r>
                        <a:rPr lang="es-MX" sz="1600" dirty="0">
                          <a:solidFill>
                            <a:schemeClr val="tx1"/>
                          </a:solidFill>
                          <a:effectLst/>
                          <a:latin typeface="Arial" panose="020B0604020202020204" pitchFamily="34" charset="0"/>
                          <a:cs typeface="Arial" panose="020B0604020202020204" pitchFamily="34" charset="0"/>
                        </a:rPr>
                        <a:t>97</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1706" marR="61706"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97726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2400"/>
            <a:ext cx="8229600" cy="990600"/>
          </a:xfrm>
        </p:spPr>
        <p:txBody>
          <a:bodyPr>
            <a:normAutofit/>
          </a:bodyPr>
          <a:lstStyle/>
          <a:p>
            <a:r>
              <a:rPr lang="es-MX" sz="2400" b="1" dirty="0">
                <a:solidFill>
                  <a:srgbClr val="1F2D29"/>
                </a:solidFill>
                <a:latin typeface="Arial" panose="020B0604020202020204" pitchFamily="34" charset="0"/>
                <a:cs typeface="Arial" panose="020B0604020202020204" pitchFamily="34" charset="0"/>
              </a:rPr>
              <a:t>Mesas de Trabajo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sz="quarter" idx="1"/>
          </p:nvPr>
        </p:nvSpPr>
        <p:spPr>
          <a:xfrm>
            <a:off x="261864" y="1340768"/>
            <a:ext cx="7550496" cy="4937760"/>
          </a:xfrm>
        </p:spPr>
        <p:txBody>
          <a:bodyPr/>
          <a:lstStyle/>
          <a:p>
            <a:pPr algn="just"/>
            <a:r>
              <a:rPr lang="es-MX" sz="2000" dirty="0">
                <a:solidFill>
                  <a:srgbClr val="1F2D29"/>
                </a:solidFill>
                <a:latin typeface="Arial" panose="020B0604020202020204" pitchFamily="34" charset="0"/>
                <a:cs typeface="Arial" panose="020B0604020202020204" pitchFamily="34" charset="0"/>
              </a:rPr>
              <a:t>Se establecieron reuniones y mesas de trabajo conjuntas para impulsar el trabajo de manera colaborativa. </a:t>
            </a:r>
          </a:p>
          <a:p>
            <a:pPr marL="0" indent="0" algn="just">
              <a:buNone/>
            </a:pPr>
            <a:r>
              <a:rPr lang="es-MX" sz="2000" dirty="0">
                <a:solidFill>
                  <a:srgbClr val="1F2D29"/>
                </a:solidFill>
                <a:latin typeface="Arial" panose="020B0604020202020204" pitchFamily="34" charset="0"/>
                <a:cs typeface="Arial" panose="020B0604020202020204" pitchFamily="34" charset="0"/>
              </a:rPr>
              <a:t>Los temas abordados fueron: </a:t>
            </a:r>
          </a:p>
          <a:p>
            <a:pPr lvl="2">
              <a:buFont typeface="Wingdings" panose="05000000000000000000" pitchFamily="2" charset="2"/>
              <a:buChar char="q"/>
            </a:pPr>
            <a:r>
              <a:rPr lang="es-MX" i="1" dirty="0">
                <a:solidFill>
                  <a:srgbClr val="1F2D29"/>
                </a:solidFill>
                <a:latin typeface="Arial" panose="020B0604020202020204" pitchFamily="34" charset="0"/>
                <a:cs typeface="Arial" panose="020B0604020202020204" pitchFamily="34" charset="0"/>
              </a:rPr>
              <a:t>Día Internacional de la Danza.</a:t>
            </a:r>
            <a:endParaRPr lang="es-MX" dirty="0">
              <a:solidFill>
                <a:srgbClr val="1F2D29"/>
              </a:solidFill>
              <a:latin typeface="Arial" panose="020B0604020202020204" pitchFamily="34" charset="0"/>
              <a:cs typeface="Arial" panose="020B0604020202020204" pitchFamily="34" charset="0"/>
            </a:endParaRPr>
          </a:p>
          <a:p>
            <a:pPr lvl="2">
              <a:buFont typeface="Wingdings" panose="05000000000000000000" pitchFamily="2" charset="2"/>
              <a:buChar char="q"/>
            </a:pPr>
            <a:r>
              <a:rPr lang="es-MX" i="1" dirty="0">
                <a:solidFill>
                  <a:srgbClr val="1F2D29"/>
                </a:solidFill>
                <a:latin typeface="Arial" panose="020B0604020202020204" pitchFamily="34" charset="0"/>
                <a:cs typeface="Arial" panose="020B0604020202020204" pitchFamily="34" charset="0"/>
              </a:rPr>
              <a:t>Emprendimientos y Empresas Culturales.</a:t>
            </a:r>
            <a:endParaRPr lang="es-MX" dirty="0">
              <a:solidFill>
                <a:srgbClr val="1F2D29"/>
              </a:solidFill>
              <a:latin typeface="Arial" panose="020B0604020202020204" pitchFamily="34" charset="0"/>
              <a:cs typeface="Arial" panose="020B0604020202020204" pitchFamily="34" charset="0"/>
            </a:endParaRPr>
          </a:p>
          <a:p>
            <a:pPr lvl="2">
              <a:buFont typeface="Wingdings" panose="05000000000000000000" pitchFamily="2" charset="2"/>
              <a:buChar char="q"/>
            </a:pPr>
            <a:r>
              <a:rPr lang="es-MX" i="1" dirty="0">
                <a:solidFill>
                  <a:srgbClr val="1F2D29"/>
                </a:solidFill>
                <a:latin typeface="Arial" panose="020B0604020202020204" pitchFamily="34" charset="0"/>
                <a:cs typeface="Arial" panose="020B0604020202020204" pitchFamily="34" charset="0"/>
              </a:rPr>
              <a:t>Día de Muertos.</a:t>
            </a:r>
            <a:endParaRPr lang="es-MX" dirty="0">
              <a:solidFill>
                <a:srgbClr val="1F2D29"/>
              </a:solidFill>
              <a:latin typeface="Arial" panose="020B0604020202020204" pitchFamily="34" charset="0"/>
              <a:cs typeface="Arial" panose="020B0604020202020204" pitchFamily="34" charset="0"/>
            </a:endParaRPr>
          </a:p>
          <a:p>
            <a:pPr lvl="2">
              <a:buFont typeface="Wingdings" panose="05000000000000000000" pitchFamily="2" charset="2"/>
              <a:buChar char="q"/>
            </a:pPr>
            <a:r>
              <a:rPr lang="es-MX" i="1" dirty="0">
                <a:solidFill>
                  <a:srgbClr val="1F2D29"/>
                </a:solidFill>
                <a:latin typeface="Arial" panose="020B0604020202020204" pitchFamily="34" charset="0"/>
                <a:cs typeface="Arial" panose="020B0604020202020204" pitchFamily="34" charset="0"/>
              </a:rPr>
              <a:t>Casas de Cultura.</a:t>
            </a:r>
            <a:endParaRPr lang="es-MX" dirty="0">
              <a:solidFill>
                <a:srgbClr val="1F2D29"/>
              </a:solidFill>
              <a:latin typeface="Arial" panose="020B0604020202020204" pitchFamily="34" charset="0"/>
              <a:cs typeface="Arial" panose="020B0604020202020204" pitchFamily="34" charset="0"/>
            </a:endParaRPr>
          </a:p>
          <a:p>
            <a:pPr lvl="2">
              <a:buFont typeface="Wingdings" panose="05000000000000000000" pitchFamily="2" charset="2"/>
              <a:buChar char="q"/>
            </a:pPr>
            <a:r>
              <a:rPr lang="es-MX" i="1" dirty="0">
                <a:solidFill>
                  <a:srgbClr val="1F2D29"/>
                </a:solidFill>
                <a:latin typeface="Arial" panose="020B0604020202020204" pitchFamily="34" charset="0"/>
                <a:cs typeface="Arial" panose="020B0604020202020204" pitchFamily="34" charset="0"/>
              </a:rPr>
              <a:t>Fábrica de Artes y Oficios</a:t>
            </a:r>
            <a:r>
              <a:rPr lang="es-MX" dirty="0">
                <a:solidFill>
                  <a:srgbClr val="1F2D29"/>
                </a:solidFill>
                <a:latin typeface="Arial" panose="020B0604020202020204" pitchFamily="34" charset="0"/>
                <a:cs typeface="Arial" panose="020B0604020202020204" pitchFamily="34" charset="0"/>
              </a:rPr>
              <a:t>.</a:t>
            </a:r>
          </a:p>
          <a:p>
            <a:pPr lvl="2">
              <a:buFont typeface="Wingdings" panose="05000000000000000000" pitchFamily="2" charset="2"/>
              <a:buChar char="q"/>
            </a:pPr>
            <a:r>
              <a:rPr lang="es-MX" i="1" dirty="0">
                <a:solidFill>
                  <a:srgbClr val="1F2D29"/>
                </a:solidFill>
                <a:latin typeface="Arial" panose="020B0604020202020204" pitchFamily="34" charset="0"/>
                <a:cs typeface="Arial" panose="020B0604020202020204" pitchFamily="34" charset="0"/>
              </a:rPr>
              <a:t>Promoción del Cine Mexicano</a:t>
            </a:r>
            <a:r>
              <a:rPr lang="es-MX" dirty="0">
                <a:solidFill>
                  <a:srgbClr val="1F2D29"/>
                </a:solidFill>
                <a:latin typeface="Arial" panose="020B0604020202020204" pitchFamily="34" charset="0"/>
                <a:cs typeface="Arial" panose="020B0604020202020204" pitchFamily="34" charset="0"/>
              </a:rPr>
              <a:t>. </a:t>
            </a:r>
            <a:endParaRPr lang="en-US" dirty="0">
              <a:solidFill>
                <a:srgbClr val="1F2D29"/>
              </a:solidFill>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81237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13184" y="152400"/>
            <a:ext cx="8229600" cy="990600"/>
          </a:xfrm>
        </p:spPr>
        <p:txBody>
          <a:bodyPr>
            <a:normAutofit/>
          </a:bodyPr>
          <a:lstStyle/>
          <a:p>
            <a:r>
              <a:rPr lang="es-MX" sz="2400" b="1" dirty="0">
                <a:latin typeface="Arial" panose="020B0604020202020204" pitchFamily="34" charset="0"/>
                <a:cs typeface="Arial" panose="020B0604020202020204" pitchFamily="34" charset="0"/>
              </a:rPr>
              <a:t>Consejos de Fomento y Desarrollo Cultural Delegacional</a:t>
            </a:r>
          </a:p>
        </p:txBody>
      </p:sp>
      <p:sp>
        <p:nvSpPr>
          <p:cNvPr id="3" name="2 Marcador de contenido"/>
          <p:cNvSpPr>
            <a:spLocks noGrp="1"/>
          </p:cNvSpPr>
          <p:nvPr>
            <p:ph sz="quarter" idx="1"/>
          </p:nvPr>
        </p:nvSpPr>
        <p:spPr>
          <a:xfrm>
            <a:off x="251520" y="1556792"/>
            <a:ext cx="7560840" cy="4937760"/>
          </a:xfrm>
        </p:spPr>
        <p:txBody>
          <a:bodyPr/>
          <a:lstStyle/>
          <a:p>
            <a:pPr marL="0" indent="0" algn="just">
              <a:lnSpc>
                <a:spcPct val="150000"/>
              </a:lnSpc>
              <a:buNone/>
            </a:pPr>
            <a:r>
              <a:rPr lang="es-MX" sz="2000" dirty="0">
                <a:latin typeface="Arial" panose="020B0604020202020204" pitchFamily="34" charset="0"/>
                <a:cs typeface="Arial" panose="020B0604020202020204" pitchFamily="34" charset="0"/>
              </a:rPr>
              <a:t>Con base en lo establecido en la </a:t>
            </a:r>
            <a:r>
              <a:rPr lang="es-MX" sz="2000" i="1" dirty="0">
                <a:latin typeface="Arial" panose="020B0604020202020204" pitchFamily="34" charset="0"/>
                <a:cs typeface="Arial" panose="020B0604020202020204" pitchFamily="34" charset="0"/>
              </a:rPr>
              <a:t>Ley de Fomento Cultural de la Ciudad de México</a:t>
            </a:r>
            <a:r>
              <a:rPr lang="es-MX" sz="2000" dirty="0">
                <a:latin typeface="Arial" panose="020B0604020202020204" pitchFamily="34" charset="0"/>
                <a:cs typeface="Arial" panose="020B0604020202020204" pitchFamily="34" charset="0"/>
              </a:rPr>
              <a:t>, la </a:t>
            </a:r>
            <a:r>
              <a:rPr lang="es-MX" sz="2000" dirty="0" err="1">
                <a:latin typeface="Arial" panose="020B0604020202020204" pitchFamily="34" charset="0"/>
                <a:cs typeface="Arial" panose="020B0604020202020204" pitchFamily="34" charset="0"/>
              </a:rPr>
              <a:t>Secult</a:t>
            </a:r>
            <a:r>
              <a:rPr lang="es-MX" sz="2000" dirty="0">
                <a:latin typeface="Arial" panose="020B0604020202020204" pitchFamily="34" charset="0"/>
                <a:cs typeface="Arial" panose="020B0604020202020204" pitchFamily="34" charset="0"/>
              </a:rPr>
              <a:t> acompaña las sesiones de los Consejos de Fomento y Desarrollo Cultural de las Delegaciones. </a:t>
            </a:r>
          </a:p>
          <a:p>
            <a:pPr marL="0" indent="0" algn="just">
              <a:lnSpc>
                <a:spcPct val="150000"/>
              </a:lnSpc>
              <a:buNone/>
            </a:pPr>
            <a:r>
              <a:rPr lang="es-MX" sz="2000" dirty="0">
                <a:latin typeface="Arial" panose="020B0604020202020204" pitchFamily="34" charset="0"/>
                <a:cs typeface="Arial" panose="020B0604020202020204" pitchFamily="34" charset="0"/>
              </a:rPr>
              <a:t>En el 2017, se asistió a los siguientes: </a:t>
            </a:r>
          </a:p>
          <a:p>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2170374990"/>
              </p:ext>
            </p:extLst>
          </p:nvPr>
        </p:nvGraphicFramePr>
        <p:xfrm>
          <a:off x="323528" y="4077072"/>
          <a:ext cx="7128792" cy="1080120"/>
        </p:xfrm>
        <a:graphic>
          <a:graphicData uri="http://schemas.openxmlformats.org/drawingml/2006/table">
            <a:tbl>
              <a:tblPr firstRow="1" bandRow="1">
                <a:tableStyleId>{5C22544A-7EE6-4342-B048-85BDC9FD1C3A}</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1080120">
                <a:tc>
                  <a:txBody>
                    <a:bodyPr/>
                    <a:lstStyle/>
                    <a:p>
                      <a:pPr algn="ctr"/>
                      <a:r>
                        <a:rPr lang="es-MX" sz="2000" dirty="0">
                          <a:latin typeface="Arial" panose="020B0604020202020204" pitchFamily="34" charset="0"/>
                          <a:cs typeface="Arial" panose="020B0604020202020204" pitchFamily="34" charset="0"/>
                        </a:rPr>
                        <a:t>Álvaro Obregón</a:t>
                      </a:r>
                    </a:p>
                    <a:p>
                      <a:pPr algn="ctr"/>
                      <a:r>
                        <a:rPr lang="es-MX" sz="2000" dirty="0">
                          <a:latin typeface="Arial" panose="020B0604020202020204" pitchFamily="34" charset="0"/>
                          <a:cs typeface="Arial" panose="020B0604020202020204" pitchFamily="34" charset="0"/>
                        </a:rPr>
                        <a:t>Azcapotzalco</a:t>
                      </a:r>
                    </a:p>
                    <a:p>
                      <a:pPr algn="ctr"/>
                      <a:r>
                        <a:rPr lang="es-MX" sz="2000" dirty="0">
                          <a:latin typeface="Arial" panose="020B0604020202020204" pitchFamily="34" charset="0"/>
                          <a:cs typeface="Arial" panose="020B0604020202020204" pitchFamily="34" charset="0"/>
                        </a:rPr>
                        <a:t>Cuauhtémoc</a:t>
                      </a:r>
                    </a:p>
                  </a:txBody>
                  <a:tcPr>
                    <a:solidFill>
                      <a:srgbClr val="EA5456"/>
                    </a:solidFill>
                  </a:tcPr>
                </a:tc>
                <a:tc>
                  <a:txBody>
                    <a:bodyPr/>
                    <a:lstStyle/>
                    <a:p>
                      <a:pPr algn="ctr"/>
                      <a:r>
                        <a:rPr lang="es-MX" sz="2000" dirty="0">
                          <a:latin typeface="Arial" panose="020B0604020202020204" pitchFamily="34" charset="0"/>
                          <a:cs typeface="Arial" panose="020B0604020202020204" pitchFamily="34" charset="0"/>
                        </a:rPr>
                        <a:t>Iztacalco</a:t>
                      </a:r>
                    </a:p>
                    <a:p>
                      <a:pPr algn="ctr"/>
                      <a:r>
                        <a:rPr lang="es-MX" sz="2000" dirty="0">
                          <a:latin typeface="Arial" panose="020B0604020202020204" pitchFamily="34" charset="0"/>
                          <a:cs typeface="Arial" panose="020B0604020202020204" pitchFamily="34" charset="0"/>
                        </a:rPr>
                        <a:t>Miguel Hidalgo</a:t>
                      </a:r>
                    </a:p>
                  </a:txBody>
                  <a:tcPr>
                    <a:solidFill>
                      <a:srgbClr val="EA545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26165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625</TotalTime>
  <Words>1514</Words>
  <Application>Microsoft Office PowerPoint</Application>
  <PresentationFormat>Presentación en pantalla (4:3)</PresentationFormat>
  <Paragraphs>172</Paragraphs>
  <Slides>19</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Bookman Old Style</vt:lpstr>
      <vt:lpstr>Calibri</vt:lpstr>
      <vt:lpstr>Gill Sans MT</vt:lpstr>
      <vt:lpstr>Wingdings</vt:lpstr>
      <vt:lpstr>Wingdings 3</vt:lpstr>
      <vt:lpstr>Origen</vt:lpstr>
      <vt:lpstr>Presentación de PowerPoint</vt:lpstr>
      <vt:lpstr>Presentación</vt:lpstr>
      <vt:lpstr>Sesiones Plenarias con Delegaciones</vt:lpstr>
      <vt:lpstr>Presentación de PowerPoint</vt:lpstr>
      <vt:lpstr>Buenas Prácticas Culturales</vt:lpstr>
      <vt:lpstr>Presentación de PowerPoint</vt:lpstr>
      <vt:lpstr>Áreas de Oportunidad para la colaboración  con las Delegaciones Políticas </vt:lpstr>
      <vt:lpstr>Mesas de Trabajo</vt:lpstr>
      <vt:lpstr>Consejos de Fomento y Desarrollo Cultural Delegacional</vt:lpstr>
      <vt:lpstr>Informes de Gobierno y Convenios de Colaboración</vt:lpstr>
      <vt:lpstr>Casas de Cultura</vt:lpstr>
      <vt:lpstr>Casas de Cultura</vt:lpstr>
      <vt:lpstr> Sismo 19 de septiembre, 2017. Infraestructura Cultural y Monumentos Históricos</vt:lpstr>
      <vt:lpstr>Infraestructura Cultural y Monumentos Históricos</vt:lpstr>
      <vt:lpstr>Infraestructura Cultural y Monumentos Históricos</vt:lpstr>
      <vt:lpstr>Infraestructura Cultural y Monumentos Históricos</vt:lpstr>
      <vt:lpstr>Infraestructura Cultural y Monumentos Históricos</vt:lpstr>
      <vt:lpstr>Infraestructura Cultural y Monumentos Históricos</vt:lpstr>
      <vt:lpstr>Infraestructura Cultural y Monumentos Históricos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del trabajo de Vinculación con  Delegaciones Políticas 2017</dc:title>
  <dc:creator>Nora Morett Sánchez</dc:creator>
  <cp:lastModifiedBy>Mireya Sofia Trejo Orozco</cp:lastModifiedBy>
  <cp:revision>48</cp:revision>
  <dcterms:created xsi:type="dcterms:W3CDTF">2018-02-14T16:14:39Z</dcterms:created>
  <dcterms:modified xsi:type="dcterms:W3CDTF">2018-02-26T17:54:45Z</dcterms:modified>
</cp:coreProperties>
</file>