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25"/>
  </p:notesMasterIdLst>
  <p:sldIdLst>
    <p:sldId id="256" r:id="rId2"/>
    <p:sldId id="267" r:id="rId3"/>
    <p:sldId id="272" r:id="rId4"/>
    <p:sldId id="283" r:id="rId5"/>
    <p:sldId id="285" r:id="rId6"/>
    <p:sldId id="284" r:id="rId7"/>
    <p:sldId id="286" r:id="rId8"/>
    <p:sldId id="287" r:id="rId9"/>
    <p:sldId id="304" r:id="rId10"/>
    <p:sldId id="290" r:id="rId11"/>
    <p:sldId id="291" r:id="rId12"/>
    <p:sldId id="292" r:id="rId13"/>
    <p:sldId id="293" r:id="rId14"/>
    <p:sldId id="307" r:id="rId15"/>
    <p:sldId id="305" r:id="rId16"/>
    <p:sldId id="294" r:id="rId17"/>
    <p:sldId id="301" r:id="rId18"/>
    <p:sldId id="295" r:id="rId19"/>
    <p:sldId id="306" r:id="rId20"/>
    <p:sldId id="297" r:id="rId21"/>
    <p:sldId id="302" r:id="rId22"/>
    <p:sldId id="300" r:id="rId23"/>
    <p:sldId id="303" r:id="rId24"/>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6C69"/>
    <a:srgbClr val="FFA99E"/>
    <a:srgbClr val="E648C4"/>
    <a:srgbClr val="880265"/>
    <a:srgbClr val="803A55"/>
    <a:srgbClr val="551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43" autoAdjust="0"/>
    <p:restoredTop sz="74301" autoAdjust="0"/>
  </p:normalViewPr>
  <p:slideViewPr>
    <p:cSldViewPr snapToGrid="0" showGuides="1">
      <p:cViewPr varScale="1">
        <p:scale>
          <a:sx n="85" d="100"/>
          <a:sy n="85" d="100"/>
        </p:scale>
        <p:origin x="1248" y="84"/>
      </p:cViewPr>
      <p:guideLst>
        <p:guide orient="horz" pos="2160"/>
        <p:guide pos="3840"/>
      </p:guideLst>
    </p:cSldViewPr>
  </p:slideViewPr>
  <p:outlineViewPr>
    <p:cViewPr>
      <p:scale>
        <a:sx n="33" d="100"/>
        <a:sy n="33" d="100"/>
      </p:scale>
      <p:origin x="0" y="-4806"/>
    </p:cViewPr>
  </p:outlineViewPr>
  <p:notesTextViewPr>
    <p:cViewPr>
      <p:scale>
        <a:sx n="1" d="1"/>
        <a:sy n="1" d="1"/>
      </p:scale>
      <p:origin x="0" y="0"/>
    </p:cViewPr>
  </p:notesTextViewPr>
  <p:notesViewPr>
    <p:cSldViewPr snapToGrid="0" showGuides="1">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s-MX"/>
          </a:p>
        </p:txBody>
      </p:sp>
      <p:sp>
        <p:nvSpPr>
          <p:cNvPr id="3" name="Marcador de fecha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DB307BD9-320C-4A5F-A262-E39F24B51303}" type="datetimeFigureOut">
              <a:rPr lang="es-MX" smtClean="0"/>
              <a:t>26/02/2018</a:t>
            </a:fld>
            <a:endParaRPr lang="es-MX"/>
          </a:p>
        </p:txBody>
      </p:sp>
      <p:sp>
        <p:nvSpPr>
          <p:cNvPr id="4" name="Marcador de imagen de diapositiva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s-MX"/>
          </a:p>
        </p:txBody>
      </p:sp>
      <p:sp>
        <p:nvSpPr>
          <p:cNvPr id="5" name="Marcador de notas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11885957-F245-4E8A-91E4-5FD36621DC17}" type="slidenum">
              <a:rPr lang="es-MX" smtClean="0"/>
              <a:t>‹Nº›</a:t>
            </a:fld>
            <a:endParaRPr lang="es-MX"/>
          </a:p>
        </p:txBody>
      </p:sp>
    </p:spTree>
    <p:extLst>
      <p:ext uri="{BB962C8B-B14F-4D97-AF65-F5344CB8AC3E}">
        <p14:creationId xmlns:p14="http://schemas.microsoft.com/office/powerpoint/2010/main" val="235304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2</a:t>
            </a:fld>
            <a:endParaRPr lang="es-MX"/>
          </a:p>
        </p:txBody>
      </p:sp>
    </p:spTree>
    <p:extLst>
      <p:ext uri="{BB962C8B-B14F-4D97-AF65-F5344CB8AC3E}">
        <p14:creationId xmlns:p14="http://schemas.microsoft.com/office/powerpoint/2010/main" val="1728680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23</a:t>
            </a:fld>
            <a:endParaRPr lang="es-MX"/>
          </a:p>
        </p:txBody>
      </p:sp>
    </p:spTree>
    <p:extLst>
      <p:ext uri="{BB962C8B-B14F-4D97-AF65-F5344CB8AC3E}">
        <p14:creationId xmlns:p14="http://schemas.microsoft.com/office/powerpoint/2010/main" val="3804922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10</a:t>
            </a:fld>
            <a:endParaRPr lang="es-MX"/>
          </a:p>
        </p:txBody>
      </p:sp>
    </p:spTree>
    <p:extLst>
      <p:ext uri="{BB962C8B-B14F-4D97-AF65-F5344CB8AC3E}">
        <p14:creationId xmlns:p14="http://schemas.microsoft.com/office/powerpoint/2010/main" val="126528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11</a:t>
            </a:fld>
            <a:endParaRPr lang="es-MX"/>
          </a:p>
        </p:txBody>
      </p:sp>
    </p:spTree>
    <p:extLst>
      <p:ext uri="{BB962C8B-B14F-4D97-AF65-F5344CB8AC3E}">
        <p14:creationId xmlns:p14="http://schemas.microsoft.com/office/powerpoint/2010/main" val="3558380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12</a:t>
            </a:fld>
            <a:endParaRPr lang="es-MX"/>
          </a:p>
        </p:txBody>
      </p:sp>
    </p:spTree>
    <p:extLst>
      <p:ext uri="{BB962C8B-B14F-4D97-AF65-F5344CB8AC3E}">
        <p14:creationId xmlns:p14="http://schemas.microsoft.com/office/powerpoint/2010/main" val="355838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13</a:t>
            </a:fld>
            <a:endParaRPr lang="es-MX"/>
          </a:p>
        </p:txBody>
      </p:sp>
    </p:spTree>
    <p:extLst>
      <p:ext uri="{BB962C8B-B14F-4D97-AF65-F5344CB8AC3E}">
        <p14:creationId xmlns:p14="http://schemas.microsoft.com/office/powerpoint/2010/main" val="974392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16</a:t>
            </a:fld>
            <a:endParaRPr lang="es-MX"/>
          </a:p>
        </p:txBody>
      </p:sp>
    </p:spTree>
    <p:extLst>
      <p:ext uri="{BB962C8B-B14F-4D97-AF65-F5344CB8AC3E}">
        <p14:creationId xmlns:p14="http://schemas.microsoft.com/office/powerpoint/2010/main" val="974392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18</a:t>
            </a:fld>
            <a:endParaRPr lang="es-MX"/>
          </a:p>
        </p:txBody>
      </p:sp>
    </p:spTree>
    <p:extLst>
      <p:ext uri="{BB962C8B-B14F-4D97-AF65-F5344CB8AC3E}">
        <p14:creationId xmlns:p14="http://schemas.microsoft.com/office/powerpoint/2010/main" val="97439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20</a:t>
            </a:fld>
            <a:endParaRPr lang="es-MX"/>
          </a:p>
        </p:txBody>
      </p:sp>
    </p:spTree>
    <p:extLst>
      <p:ext uri="{BB962C8B-B14F-4D97-AF65-F5344CB8AC3E}">
        <p14:creationId xmlns:p14="http://schemas.microsoft.com/office/powerpoint/2010/main" val="974392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885957-F245-4E8A-91E4-5FD36621DC17}" type="slidenum">
              <a:rPr lang="es-MX" smtClean="0"/>
              <a:t>22</a:t>
            </a:fld>
            <a:endParaRPr lang="es-MX"/>
          </a:p>
        </p:txBody>
      </p:sp>
    </p:spTree>
    <p:extLst>
      <p:ext uri="{BB962C8B-B14F-4D97-AF65-F5344CB8AC3E}">
        <p14:creationId xmlns:p14="http://schemas.microsoft.com/office/powerpoint/2010/main" val="974392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96DFF08F-DC6B-4601-B491-B0F83F6DD2DA}" type="datetimeFigureOut">
              <a:rPr lang="en-US" smtClean="0"/>
              <a:t>2/26/2018</a:t>
            </a:fld>
            <a:endParaRPr lang="en-US" dirty="0"/>
          </a:p>
        </p:txBody>
      </p:sp>
      <p:sp>
        <p:nvSpPr>
          <p:cNvPr id="9" name="Slide Number Placeholder 8"/>
          <p:cNvSpPr>
            <a:spLocks noGrp="1"/>
          </p:cNvSpPr>
          <p:nvPr>
            <p:ph type="sldNum" sz="quarter" idx="11"/>
          </p:nvPr>
        </p:nvSpPr>
        <p:spPr/>
        <p:txBody>
          <a:bodyPr/>
          <a:lstStyle/>
          <a:p>
            <a:fld id="{4FAB73BC-B049-4115-A692-8D63A059BFB8}" type="slidenum">
              <a:rPr lang="en-US" smtClean="0"/>
              <a:t>‹Nº›</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FAB73BC-B049-4115-A692-8D63A059BFB8}" type="slidenum">
              <a:rPr lang="en-US" smtClean="0"/>
              <a:pPr/>
              <a:t>‹Nº›</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96DFF08F-DC6B-4601-B491-B0F83F6DD2DA}" type="datetimeFigureOut">
              <a:rPr lang="en-US" smtClean="0"/>
              <a:pPr/>
              <a:t>2/26/2018</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DBB81E9E-620A-264A-BAD5-515301FC7ABF}"/>
              </a:ext>
            </a:extLst>
          </p:cNvPr>
          <p:cNvPicPr>
            <a:picLocks noChangeAspect="1"/>
          </p:cNvPicPr>
          <p:nvPr/>
        </p:nvPicPr>
        <p:blipFill>
          <a:blip r:embed="rId2"/>
          <a:stretch>
            <a:fillRect/>
          </a:stretch>
        </p:blipFill>
        <p:spPr>
          <a:xfrm>
            <a:off x="0" y="0"/>
            <a:ext cx="10961709" cy="6858000"/>
          </a:xfrm>
          <a:prstGeom prst="rect">
            <a:avLst/>
          </a:prstGeom>
        </p:spPr>
      </p:pic>
      <p:pic>
        <p:nvPicPr>
          <p:cNvPr id="7" name="Picture 22" descr="Resultado de imagen para mapa delegacional df con nomb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5337" y="1398494"/>
            <a:ext cx="3006372" cy="3812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477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208905" y="236479"/>
            <a:ext cx="10058400" cy="760144"/>
          </a:xfrm>
        </p:spPr>
        <p:txBody>
          <a:bodyPr>
            <a:normAutofit/>
          </a:bodyPr>
          <a:lstStyle/>
          <a:p>
            <a:r>
              <a:rPr lang="es-MX" sz="3000" b="1" dirty="0">
                <a:latin typeface="+mn-lt"/>
              </a:rPr>
              <a:t>Proyecto: </a:t>
            </a:r>
            <a:r>
              <a:rPr lang="es-MX" sz="3000" b="1" dirty="0">
                <a:solidFill>
                  <a:srgbClr val="F16C69"/>
                </a:solidFill>
                <a:latin typeface="+mn-lt"/>
              </a:rPr>
              <a:t>Teatro en Plazas Públicas, Teatro en tu Barrio </a:t>
            </a:r>
            <a:endParaRPr lang="es-MX" sz="3000" dirty="0">
              <a:solidFill>
                <a:srgbClr val="F16C69"/>
              </a:solidFill>
              <a:latin typeface="+mn-lt"/>
            </a:endParaRPr>
          </a:p>
        </p:txBody>
      </p:sp>
      <p:sp>
        <p:nvSpPr>
          <p:cNvPr id="3" name="2 Marcador de contenido"/>
          <p:cNvSpPr>
            <a:spLocks noGrp="1"/>
          </p:cNvSpPr>
          <p:nvPr>
            <p:ph idx="1"/>
          </p:nvPr>
        </p:nvSpPr>
        <p:spPr>
          <a:xfrm>
            <a:off x="842211" y="1191127"/>
            <a:ext cx="10313469" cy="4944978"/>
          </a:xfrm>
        </p:spPr>
        <p:txBody>
          <a:bodyPr numCol="2">
            <a:normAutofit/>
          </a:bodyPr>
          <a:lstStyle/>
          <a:p>
            <a:pPr marL="114300" indent="0">
              <a:buNone/>
            </a:pPr>
            <a:r>
              <a:rPr lang="es-ES_tradnl" sz="3300" b="1" dirty="0"/>
              <a:t>Sexta edición</a:t>
            </a:r>
            <a:r>
              <a:rPr lang="es-ES_tradnl" sz="3300" dirty="0"/>
              <a:t>:</a:t>
            </a:r>
            <a:endParaRPr lang="es-MX" sz="3300" dirty="0"/>
          </a:p>
          <a:p>
            <a:pPr lvl="0"/>
            <a:endParaRPr lang="es-ES_tradnl" sz="3100" b="1" dirty="0">
              <a:solidFill>
                <a:schemeClr val="accent2">
                  <a:lumMod val="75000"/>
                </a:schemeClr>
              </a:solidFill>
            </a:endParaRPr>
          </a:p>
          <a:p>
            <a:pPr lvl="0"/>
            <a:r>
              <a:rPr lang="es-ES_tradnl" sz="3000" b="1" dirty="0">
                <a:solidFill>
                  <a:srgbClr val="F16C69"/>
                </a:solidFill>
              </a:rPr>
              <a:t>D</a:t>
            </a:r>
            <a:r>
              <a:rPr lang="es-ES_tradnl" sz="3000" dirty="0"/>
              <a:t>elegación Cuauhtémoc, a través de la Dirección General de Servicios Urbanos. Los números finales de la temporada fueron:</a:t>
            </a:r>
          </a:p>
          <a:p>
            <a:pPr lvl="0"/>
            <a:endParaRPr lang="es-ES_tradnl" sz="3100" dirty="0"/>
          </a:p>
          <a:p>
            <a:pPr lvl="0"/>
            <a:endParaRPr lang="es-ES_tradnl" sz="3100" dirty="0"/>
          </a:p>
          <a:p>
            <a:pPr lvl="0"/>
            <a:endParaRPr lang="es-ES_tradnl" sz="3100" dirty="0"/>
          </a:p>
          <a:p>
            <a:pPr lvl="0"/>
            <a:r>
              <a:rPr lang="es-ES_tradnl" sz="2400" dirty="0"/>
              <a:t>11 Plazas públicas.</a:t>
            </a:r>
            <a:endParaRPr lang="es-MX" sz="2400" dirty="0"/>
          </a:p>
          <a:p>
            <a:pPr lvl="0"/>
            <a:r>
              <a:rPr lang="es-ES_tradnl" sz="2400" dirty="0"/>
              <a:t>3 Fines de semana, del 1 al 16 de abril.</a:t>
            </a:r>
          </a:p>
          <a:p>
            <a:pPr lvl="0"/>
            <a:r>
              <a:rPr lang="es-ES_tradnl" sz="2400" dirty="0"/>
              <a:t>8 Compañías participantes.</a:t>
            </a:r>
            <a:endParaRPr lang="es-MX" sz="2400" dirty="0"/>
          </a:p>
          <a:p>
            <a:pPr lvl="0"/>
            <a:r>
              <a:rPr lang="es-ES_tradnl" sz="2400" dirty="0"/>
              <a:t>61 Artistas beneficiados.</a:t>
            </a:r>
            <a:endParaRPr lang="es-MX" sz="2400" dirty="0"/>
          </a:p>
          <a:p>
            <a:pPr lvl="0"/>
            <a:r>
              <a:rPr lang="es-ES_tradnl" sz="2400" dirty="0"/>
              <a:t>64 Funciones realizadas.</a:t>
            </a:r>
            <a:endParaRPr lang="es-MX" sz="2400" dirty="0"/>
          </a:p>
          <a:p>
            <a:pPr lvl="0"/>
            <a:r>
              <a:rPr lang="es-ES_tradnl" sz="2400" dirty="0"/>
              <a:t>10,937 Público atendido.  </a:t>
            </a:r>
            <a:endParaRPr lang="es-MX" sz="2400" dirty="0"/>
          </a:p>
          <a:p>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1693030591"/>
              </p:ext>
            </p:extLst>
          </p:nvPr>
        </p:nvGraphicFramePr>
        <p:xfrm>
          <a:off x="598311" y="4968214"/>
          <a:ext cx="9984303" cy="975360"/>
        </p:xfrm>
        <a:graphic>
          <a:graphicData uri="http://schemas.openxmlformats.org/drawingml/2006/table">
            <a:tbl>
              <a:tblPr firstRow="1" bandRow="1">
                <a:tableStyleId>{5C22544A-7EE6-4342-B048-85BDC9FD1C3A}</a:tableStyleId>
              </a:tblPr>
              <a:tblGrid>
                <a:gridCol w="9984303">
                  <a:extLst>
                    <a:ext uri="{9D8B030D-6E8A-4147-A177-3AD203B41FA5}">
                      <a16:colId xmlns:a16="http://schemas.microsoft.com/office/drawing/2014/main" val="20000"/>
                    </a:ext>
                  </a:extLst>
                </a:gridCol>
              </a:tblGrid>
              <a:tr h="914400">
                <a:tc>
                  <a:txBody>
                    <a:bodyPr/>
                    <a:lstStyle/>
                    <a:p>
                      <a:pPr algn="ctr"/>
                      <a:r>
                        <a:rPr lang="es-ES_tradnl" sz="2000" dirty="0"/>
                        <a:t>En la Delegación Cuauhtémoc se contó  con el apoyo de la Coordinación de Producción en Espacios Públicos de la </a:t>
                      </a:r>
                      <a:r>
                        <a:rPr lang="es-ES_tradnl" sz="2000" dirty="0" err="1"/>
                        <a:t>Secult</a:t>
                      </a:r>
                      <a:endParaRPr lang="es-MX" sz="2000" dirty="0"/>
                    </a:p>
                    <a:p>
                      <a:endParaRPr lang="es-MX" dirty="0"/>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23741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87832" y="255073"/>
            <a:ext cx="10058400" cy="663892"/>
          </a:xfrm>
        </p:spPr>
        <p:txBody>
          <a:bodyPr>
            <a:normAutofit/>
          </a:bodyPr>
          <a:lstStyle/>
          <a:p>
            <a:r>
              <a:rPr lang="es-MX" sz="2800" b="1" dirty="0">
                <a:latin typeface="+mn-lt"/>
              </a:rPr>
              <a:t>Proyecto: </a:t>
            </a:r>
            <a:r>
              <a:rPr lang="es-MX" sz="2800" b="1" dirty="0">
                <a:solidFill>
                  <a:srgbClr val="F16C69"/>
                </a:solidFill>
                <a:latin typeface="+mn-lt"/>
              </a:rPr>
              <a:t>Teatro en Plazas Públicas, Teatro en tu Barrio </a:t>
            </a:r>
            <a:endParaRPr lang="es-MX" sz="2800" dirty="0">
              <a:solidFill>
                <a:srgbClr val="F16C69"/>
              </a:solidFill>
              <a:latin typeface="+mn-lt"/>
            </a:endParaRPr>
          </a:p>
        </p:txBody>
      </p:sp>
      <p:sp>
        <p:nvSpPr>
          <p:cNvPr id="3" name="2 Marcador de contenido"/>
          <p:cNvSpPr>
            <a:spLocks noGrp="1"/>
          </p:cNvSpPr>
          <p:nvPr>
            <p:ph idx="1"/>
          </p:nvPr>
        </p:nvSpPr>
        <p:spPr>
          <a:xfrm>
            <a:off x="577018" y="1148393"/>
            <a:ext cx="10058400" cy="4641873"/>
          </a:xfrm>
        </p:spPr>
        <p:txBody>
          <a:bodyPr>
            <a:normAutofit/>
          </a:bodyPr>
          <a:lstStyle/>
          <a:p>
            <a:r>
              <a:rPr lang="es-ES_tradnl" sz="2400" b="1" dirty="0"/>
              <a:t>Séptima edición</a:t>
            </a:r>
            <a:r>
              <a:rPr lang="es-ES_tradnl" sz="2400" dirty="0"/>
              <a:t>: </a:t>
            </a:r>
            <a:r>
              <a:rPr lang="es-MX" sz="2400" dirty="0"/>
              <a:t>En esta edición participaron 10 Delegaciones:</a:t>
            </a:r>
          </a:p>
          <a:p>
            <a:endParaRPr lang="es-MX" dirty="0"/>
          </a:p>
          <a:p>
            <a:endParaRPr lang="es-MX" dirty="0"/>
          </a:p>
          <a:p>
            <a:endParaRPr lang="es-MX" dirty="0"/>
          </a:p>
          <a:p>
            <a:endParaRPr lang="es-MX" dirty="0"/>
          </a:p>
          <a:p>
            <a:endParaRPr lang="es-MX" dirty="0"/>
          </a:p>
          <a:p>
            <a:endParaRPr lang="es-MX" dirty="0"/>
          </a:p>
          <a:p>
            <a:endParaRPr lang="es-ES_tradnl" dirty="0"/>
          </a:p>
          <a:p>
            <a:endParaRPr lang="es-ES_tradnl" dirty="0"/>
          </a:p>
        </p:txBody>
      </p:sp>
      <p:graphicFrame>
        <p:nvGraphicFramePr>
          <p:cNvPr id="5" name="4 Tabla"/>
          <p:cNvGraphicFramePr>
            <a:graphicFrameLocks noGrp="1"/>
          </p:cNvGraphicFramePr>
          <p:nvPr>
            <p:extLst>
              <p:ext uri="{D42A27DB-BD31-4B8C-83A1-F6EECF244321}">
                <p14:modId xmlns:p14="http://schemas.microsoft.com/office/powerpoint/2010/main" val="294157629"/>
              </p:ext>
            </p:extLst>
          </p:nvPr>
        </p:nvGraphicFramePr>
        <p:xfrm>
          <a:off x="2727434" y="1809301"/>
          <a:ext cx="5943600" cy="1632038"/>
        </p:xfrm>
        <a:graphic>
          <a:graphicData uri="http://schemas.openxmlformats.org/drawingml/2006/table">
            <a:tbl>
              <a:tblPr firstRow="1" firstCol="1" bandRow="1">
                <a:tableStyleId>{5C22544A-7EE6-4342-B048-85BDC9FD1C3A}</a:tableStyleId>
              </a:tblPr>
              <a:tblGrid>
                <a:gridCol w="3008149">
                  <a:extLst>
                    <a:ext uri="{9D8B030D-6E8A-4147-A177-3AD203B41FA5}">
                      <a16:colId xmlns:a16="http://schemas.microsoft.com/office/drawing/2014/main" val="20000"/>
                    </a:ext>
                  </a:extLst>
                </a:gridCol>
                <a:gridCol w="2935451">
                  <a:extLst>
                    <a:ext uri="{9D8B030D-6E8A-4147-A177-3AD203B41FA5}">
                      <a16:colId xmlns:a16="http://schemas.microsoft.com/office/drawing/2014/main" val="20001"/>
                    </a:ext>
                  </a:extLst>
                </a:gridCol>
              </a:tblGrid>
              <a:tr h="1632038">
                <a:tc>
                  <a:txBody>
                    <a:bodyPr/>
                    <a:lstStyle/>
                    <a:p>
                      <a:pPr marL="342900" lvl="0" indent="-342900" algn="just">
                        <a:lnSpc>
                          <a:spcPct val="100000"/>
                        </a:lnSpc>
                        <a:spcAft>
                          <a:spcPts val="0"/>
                        </a:spcAft>
                        <a:buFont typeface="Symbol"/>
                        <a:buChar char=""/>
                      </a:pPr>
                      <a:r>
                        <a:rPr lang="es-ES_tradnl" sz="1800" b="1" dirty="0">
                          <a:solidFill>
                            <a:schemeClr val="bg1"/>
                          </a:solidFill>
                          <a:effectLst/>
                        </a:rPr>
                        <a:t>Álvaro Obregón</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Azcapotzalco</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Cuauhtémoc </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Gustavo A. Madero </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Iztacalco</a:t>
                      </a:r>
                      <a:endParaRPr lang="es-MX" sz="1800" b="1" dirty="0">
                        <a:solidFill>
                          <a:schemeClr val="bg1"/>
                        </a:solidFill>
                        <a:effectLst/>
                        <a:latin typeface="Calibri"/>
                        <a:ea typeface="Times New Roman"/>
                        <a:cs typeface="Times New Roman"/>
                      </a:endParaRPr>
                    </a:p>
                  </a:txBody>
                  <a:tcPr marL="68580" marR="68580" marT="0" marB="0">
                    <a:solidFill>
                      <a:srgbClr val="F16C69"/>
                    </a:solidFill>
                  </a:tcPr>
                </a:tc>
                <a:tc>
                  <a:txBody>
                    <a:bodyPr/>
                    <a:lstStyle/>
                    <a:p>
                      <a:pPr marL="342900" lvl="0" indent="-342900" algn="just">
                        <a:lnSpc>
                          <a:spcPct val="100000"/>
                        </a:lnSpc>
                        <a:spcAft>
                          <a:spcPts val="0"/>
                        </a:spcAft>
                        <a:buFont typeface="Symbol"/>
                        <a:buChar char=""/>
                      </a:pPr>
                      <a:r>
                        <a:rPr lang="es-ES_tradnl" sz="1800" b="1" dirty="0">
                          <a:solidFill>
                            <a:schemeClr val="bg1"/>
                          </a:solidFill>
                          <a:effectLst/>
                        </a:rPr>
                        <a:t>Iztapalapa</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Magdalena Contreras</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Miguel Hidalgo</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Milpa Alta </a:t>
                      </a:r>
                      <a:endParaRPr lang="es-MX" sz="1800" b="1" dirty="0">
                        <a:solidFill>
                          <a:schemeClr val="bg1"/>
                        </a:solidFill>
                        <a:effectLst/>
                      </a:endParaRPr>
                    </a:p>
                    <a:p>
                      <a:pPr marL="342900" lvl="0" indent="-342900" algn="just">
                        <a:lnSpc>
                          <a:spcPct val="100000"/>
                        </a:lnSpc>
                        <a:spcAft>
                          <a:spcPts val="0"/>
                        </a:spcAft>
                        <a:buFont typeface="Symbol"/>
                        <a:buChar char=""/>
                      </a:pPr>
                      <a:r>
                        <a:rPr lang="es-ES_tradnl" sz="1800" b="1" dirty="0">
                          <a:solidFill>
                            <a:schemeClr val="bg1"/>
                          </a:solidFill>
                          <a:effectLst/>
                        </a:rPr>
                        <a:t>Tlalpan</a:t>
                      </a:r>
                      <a:endParaRPr lang="es-MX" sz="1800" b="1" dirty="0">
                        <a:solidFill>
                          <a:schemeClr val="bg1"/>
                        </a:solidFill>
                        <a:effectLst/>
                        <a:latin typeface="Calibri"/>
                        <a:ea typeface="Times New Roman"/>
                        <a:cs typeface="Times New Roman"/>
                      </a:endParaRPr>
                    </a:p>
                  </a:txBody>
                  <a:tcPr marL="68580" marR="68580" marT="0" marB="0">
                    <a:solidFill>
                      <a:srgbClr val="F16C69"/>
                    </a:solidFill>
                  </a:tcPr>
                </a:tc>
                <a:extLst>
                  <a:ext uri="{0D108BD9-81ED-4DB2-BD59-A6C34878D82A}">
                    <a16:rowId xmlns:a16="http://schemas.microsoft.com/office/drawing/2014/main" val="10000"/>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585586780"/>
              </p:ext>
            </p:extLst>
          </p:nvPr>
        </p:nvGraphicFramePr>
        <p:xfrm>
          <a:off x="1072055" y="3593459"/>
          <a:ext cx="9412014" cy="2621280"/>
        </p:xfrm>
        <a:graphic>
          <a:graphicData uri="http://schemas.openxmlformats.org/drawingml/2006/table">
            <a:tbl>
              <a:tblPr firstRow="1" bandRow="1">
                <a:tableStyleId>{5C22544A-7EE6-4342-B048-85BDC9FD1C3A}</a:tableStyleId>
              </a:tblPr>
              <a:tblGrid>
                <a:gridCol w="9412014">
                  <a:extLst>
                    <a:ext uri="{9D8B030D-6E8A-4147-A177-3AD203B41FA5}">
                      <a16:colId xmlns:a16="http://schemas.microsoft.com/office/drawing/2014/main" val="20000"/>
                    </a:ext>
                  </a:extLst>
                </a:gridCol>
              </a:tblGrid>
              <a:tr h="2444734">
                <a:tc>
                  <a:txBody>
                    <a:bodyPr/>
                    <a:lstStyle/>
                    <a:p>
                      <a:r>
                        <a:rPr lang="es-ES_tradnl" dirty="0"/>
                        <a:t>Números finales:</a:t>
                      </a:r>
                      <a:endParaRPr lang="es-MX" dirty="0"/>
                    </a:p>
                    <a:p>
                      <a:pPr lvl="0"/>
                      <a:r>
                        <a:rPr lang="es-ES_tradnl" dirty="0"/>
                        <a:t>80 Plazas públicas en las diferentes demarcaciones</a:t>
                      </a:r>
                      <a:endParaRPr lang="es-MX" dirty="0"/>
                    </a:p>
                    <a:p>
                      <a:pPr lvl="0"/>
                      <a:r>
                        <a:rPr lang="es-ES_tradnl" dirty="0"/>
                        <a:t>12 fines de semana de programación</a:t>
                      </a:r>
                      <a:endParaRPr lang="es-MX" dirty="0"/>
                    </a:p>
                    <a:p>
                      <a:pPr lvl="0"/>
                      <a:r>
                        <a:rPr lang="es-ES_tradnl" dirty="0"/>
                        <a:t>13 Compañías artísticas</a:t>
                      </a:r>
                      <a:endParaRPr lang="es-MX" dirty="0"/>
                    </a:p>
                    <a:p>
                      <a:pPr lvl="0"/>
                      <a:r>
                        <a:rPr lang="es-ES_tradnl" dirty="0"/>
                        <a:t>110 Artistas</a:t>
                      </a:r>
                      <a:endParaRPr lang="es-MX" dirty="0"/>
                    </a:p>
                    <a:p>
                      <a:pPr lvl="0"/>
                      <a:r>
                        <a:rPr lang="es-ES_tradnl" dirty="0"/>
                        <a:t>184 Funciones</a:t>
                      </a:r>
                      <a:endParaRPr lang="es-MX" dirty="0"/>
                    </a:p>
                    <a:p>
                      <a:pPr lvl="0"/>
                      <a:r>
                        <a:rPr lang="es-ES_tradnl" dirty="0"/>
                        <a:t>15,729 Espectadores</a:t>
                      </a:r>
                    </a:p>
                    <a:p>
                      <a:pPr lvl="0" algn="ctr"/>
                      <a:r>
                        <a:rPr lang="es-ES_tradnl" sz="2000" dirty="0">
                          <a:solidFill>
                            <a:schemeClr val="tx1"/>
                          </a:solidFill>
                        </a:rPr>
                        <a:t>El</a:t>
                      </a:r>
                      <a:r>
                        <a:rPr lang="es-ES_tradnl" sz="2000" baseline="0" dirty="0">
                          <a:solidFill>
                            <a:schemeClr val="tx1"/>
                          </a:solidFill>
                        </a:rPr>
                        <a:t> proyecto se realizó en colaboración con la Coordinación de Vinculación Cultural Comunitaria.</a:t>
                      </a:r>
                      <a:endParaRPr lang="es-MX" sz="2000" dirty="0">
                        <a:solidFill>
                          <a:schemeClr val="tx1"/>
                        </a:solidFill>
                      </a:endParaRPr>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27872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1097280" y="286604"/>
            <a:ext cx="10058400" cy="663892"/>
          </a:xfrm>
        </p:spPr>
        <p:txBody>
          <a:bodyPr>
            <a:normAutofit/>
          </a:bodyPr>
          <a:lstStyle/>
          <a:p>
            <a:r>
              <a:rPr lang="es-MX" sz="2800" b="1" dirty="0">
                <a:latin typeface="+mn-lt"/>
              </a:rPr>
              <a:t>Proyecto: </a:t>
            </a:r>
            <a:r>
              <a:rPr lang="es-MX" sz="2800" b="1" dirty="0">
                <a:solidFill>
                  <a:srgbClr val="F16C69"/>
                </a:solidFill>
                <a:latin typeface="+mn-lt"/>
              </a:rPr>
              <a:t>Teatro en Plazas Públicas, Teatro en tu Barrio </a:t>
            </a:r>
            <a:endParaRPr lang="es-MX" sz="2800" dirty="0">
              <a:solidFill>
                <a:srgbClr val="F16C69"/>
              </a:solidFill>
              <a:latin typeface="+mn-lt"/>
            </a:endParaRPr>
          </a:p>
        </p:txBody>
      </p:sp>
      <p:sp>
        <p:nvSpPr>
          <p:cNvPr id="3" name="2 Marcador de contenido"/>
          <p:cNvSpPr>
            <a:spLocks noGrp="1"/>
          </p:cNvSpPr>
          <p:nvPr>
            <p:ph idx="1"/>
          </p:nvPr>
        </p:nvSpPr>
        <p:spPr>
          <a:xfrm>
            <a:off x="1097280" y="1227221"/>
            <a:ext cx="10058400" cy="4641873"/>
          </a:xfrm>
        </p:spPr>
        <p:txBody>
          <a:bodyPr>
            <a:normAutofit/>
          </a:bodyPr>
          <a:lstStyle/>
          <a:p>
            <a:r>
              <a:rPr lang="es-ES_tradnl" sz="2400" b="1" dirty="0"/>
              <a:t>Programa Nacional de Teatro Escolar 2017</a:t>
            </a:r>
            <a:endParaRPr lang="es-MX" sz="2400" dirty="0"/>
          </a:p>
          <a:p>
            <a:endParaRPr lang="es-MX" dirty="0"/>
          </a:p>
          <a:p>
            <a:endParaRPr lang="es-MX" dirty="0"/>
          </a:p>
          <a:p>
            <a:endParaRPr lang="es-MX" dirty="0"/>
          </a:p>
          <a:p>
            <a:endParaRPr lang="es-MX" dirty="0"/>
          </a:p>
          <a:p>
            <a:endParaRPr lang="es-MX" dirty="0"/>
          </a:p>
          <a:p>
            <a:endParaRPr lang="es-MX" dirty="0"/>
          </a:p>
          <a:p>
            <a:endParaRPr lang="es-ES_tradnl" dirty="0"/>
          </a:p>
          <a:p>
            <a:endParaRPr lang="es-ES_tradnl" dirty="0"/>
          </a:p>
        </p:txBody>
      </p:sp>
      <p:graphicFrame>
        <p:nvGraphicFramePr>
          <p:cNvPr id="6" name="5 Tabla"/>
          <p:cNvGraphicFramePr>
            <a:graphicFrameLocks noGrp="1"/>
          </p:cNvGraphicFramePr>
          <p:nvPr>
            <p:extLst>
              <p:ext uri="{D42A27DB-BD31-4B8C-83A1-F6EECF244321}">
                <p14:modId xmlns:p14="http://schemas.microsoft.com/office/powerpoint/2010/main" val="4056007627"/>
              </p:ext>
            </p:extLst>
          </p:nvPr>
        </p:nvGraphicFramePr>
        <p:xfrm>
          <a:off x="1951789" y="2038950"/>
          <a:ext cx="8128000" cy="3800375"/>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800375">
                <a:tc>
                  <a:txBody>
                    <a:bodyPr/>
                    <a:lstStyle/>
                    <a:p>
                      <a:pPr lvl="0" algn="ctr"/>
                      <a:r>
                        <a:rPr lang="es-ES_tradnl" sz="3200" b="1" kern="1200" dirty="0">
                          <a:solidFill>
                            <a:schemeClr val="tx1"/>
                          </a:solidFill>
                          <a:effectLst/>
                          <a:latin typeface="+mn-lt"/>
                          <a:ea typeface="+mn-ea"/>
                          <a:cs typeface="+mn-cs"/>
                        </a:rPr>
                        <a:t>Delegación Azcapotzalco: </a:t>
                      </a:r>
                    </a:p>
                    <a:p>
                      <a:pPr lvl="0"/>
                      <a:endParaRPr lang="es-MX" sz="2000" b="1" kern="1200" dirty="0">
                        <a:solidFill>
                          <a:schemeClr val="lt1"/>
                        </a:solidFill>
                        <a:effectLst/>
                        <a:latin typeface="+mn-lt"/>
                        <a:ea typeface="+mn-ea"/>
                        <a:cs typeface="+mn-cs"/>
                      </a:endParaRPr>
                    </a:p>
                    <a:p>
                      <a:pPr algn="just"/>
                      <a:r>
                        <a:rPr lang="es-ES_tradnl" sz="3200" b="1" kern="1200" dirty="0">
                          <a:solidFill>
                            <a:schemeClr val="lt1"/>
                          </a:solidFill>
                          <a:effectLst/>
                          <a:latin typeface="+mn-lt"/>
                          <a:ea typeface="+mn-ea"/>
                          <a:cs typeface="+mn-cs"/>
                        </a:rPr>
                        <a:t>Presentación de la obra “Del campo a la Ciudad” en el Foro Azcapotzalco, del 25 al 30 de abril.</a:t>
                      </a:r>
                    </a:p>
                    <a:p>
                      <a:pPr marL="457200" indent="-457200">
                        <a:buFont typeface="Wingdings" panose="05000000000000000000" pitchFamily="2" charset="2"/>
                        <a:buChar char="§"/>
                      </a:pPr>
                      <a:r>
                        <a:rPr lang="es-ES_tradnl" sz="2800" b="1" kern="1200" dirty="0">
                          <a:solidFill>
                            <a:schemeClr val="lt1"/>
                          </a:solidFill>
                          <a:effectLst/>
                          <a:latin typeface="+mn-lt"/>
                          <a:ea typeface="+mn-ea"/>
                          <a:cs typeface="+mn-cs"/>
                        </a:rPr>
                        <a:t>4 funciones.</a:t>
                      </a:r>
                    </a:p>
                    <a:p>
                      <a:pPr marL="457200" indent="-457200">
                        <a:buFont typeface="Wingdings" panose="05000000000000000000" pitchFamily="2" charset="2"/>
                        <a:buChar char="§"/>
                      </a:pPr>
                      <a:r>
                        <a:rPr lang="es-ES_tradnl" sz="2800" b="1" kern="1200" dirty="0">
                          <a:solidFill>
                            <a:schemeClr val="lt1"/>
                          </a:solidFill>
                          <a:effectLst/>
                          <a:latin typeface="+mn-lt"/>
                          <a:ea typeface="+mn-ea"/>
                          <a:cs typeface="+mn-cs"/>
                        </a:rPr>
                        <a:t>Asistencia de 2,544 espectadores, entre escolares, maestros y padres de familia.</a:t>
                      </a:r>
                      <a:endParaRPr lang="es-MX" sz="2800" dirty="0">
                        <a:solidFill>
                          <a:schemeClr val="accent1">
                            <a:lumMod val="50000"/>
                          </a:schemeClr>
                        </a:solidFill>
                      </a:endParaRPr>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72327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650339" y="315307"/>
            <a:ext cx="10058400" cy="656702"/>
          </a:xfrm>
        </p:spPr>
        <p:txBody>
          <a:bodyPr>
            <a:normAutofit/>
          </a:bodyPr>
          <a:lstStyle/>
          <a:p>
            <a:r>
              <a:rPr lang="es-MX" sz="2600" b="1" dirty="0">
                <a:latin typeface="+mn-lt"/>
              </a:rPr>
              <a:t>Proyecto: </a:t>
            </a:r>
            <a:r>
              <a:rPr lang="es-MX" sz="2600" b="1" dirty="0">
                <a:solidFill>
                  <a:srgbClr val="F16C69"/>
                </a:solidFill>
                <a:latin typeface="+mn-lt"/>
              </a:rPr>
              <a:t>Escenarios Vivos en tu Ciudad</a:t>
            </a:r>
            <a:endParaRPr lang="es-MX" sz="2600" dirty="0">
              <a:solidFill>
                <a:srgbClr val="F16C69"/>
              </a:solidFill>
              <a:latin typeface="+mn-lt"/>
            </a:endParaRPr>
          </a:p>
        </p:txBody>
      </p:sp>
      <p:sp>
        <p:nvSpPr>
          <p:cNvPr id="3" name="2 Marcador de contenido"/>
          <p:cNvSpPr>
            <a:spLocks noGrp="1"/>
          </p:cNvSpPr>
          <p:nvPr>
            <p:ph idx="1"/>
          </p:nvPr>
        </p:nvSpPr>
        <p:spPr>
          <a:xfrm>
            <a:off x="829266" y="1171627"/>
            <a:ext cx="10058400" cy="4665936"/>
          </a:xfrm>
        </p:spPr>
        <p:txBody>
          <a:bodyPr/>
          <a:lstStyle/>
          <a:p>
            <a:pPr marL="114300" indent="0">
              <a:buNone/>
            </a:pPr>
            <a:r>
              <a:rPr lang="es-MX" b="1" dirty="0"/>
              <a:t>Bandas de Rock</a:t>
            </a:r>
            <a:endParaRPr lang="es-MX" dirty="0"/>
          </a:p>
          <a:p>
            <a:pPr marL="114300" indent="0">
              <a:buNone/>
            </a:pPr>
            <a:endParaRPr lang="es-MX" dirty="0"/>
          </a:p>
          <a:p>
            <a:pPr lvl="1"/>
            <a:r>
              <a:rPr lang="es-MX" sz="2400" dirty="0"/>
              <a:t>Se apoyo a un total de 127 bandas de rock, las cuales participaron en un proceso de eliminatorias en 4 conciertos en las delegaciones Cuauhtémoc y Venustiano Carranza. </a:t>
            </a:r>
          </a:p>
          <a:p>
            <a:pPr lvl="1"/>
            <a:endParaRPr lang="es-MX" sz="2400" dirty="0"/>
          </a:p>
          <a:p>
            <a:pPr lvl="1"/>
            <a:endParaRPr lang="es-MX" sz="2400" dirty="0"/>
          </a:p>
          <a:p>
            <a:pPr lvl="1"/>
            <a:r>
              <a:rPr lang="es-MX" sz="2400" dirty="0"/>
              <a:t>Se tuvo una Programación Artística con la </a:t>
            </a:r>
            <a:r>
              <a:rPr lang="es-MX" sz="2400" dirty="0" err="1"/>
              <a:t>Secult</a:t>
            </a:r>
            <a:r>
              <a:rPr lang="es-MX" sz="2400" dirty="0"/>
              <a:t>, con 202 eventos que derivaron en 436 actividades con las 16 delegaciones, beneficiando a 2,718,100 personas.</a:t>
            </a:r>
          </a:p>
        </p:txBody>
      </p:sp>
    </p:spTree>
    <p:extLst>
      <p:ext uri="{BB962C8B-B14F-4D97-AF65-F5344CB8AC3E}">
        <p14:creationId xmlns:p14="http://schemas.microsoft.com/office/powerpoint/2010/main" val="1997814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600" b="1" dirty="0">
                <a:latin typeface="+mn-lt"/>
              </a:rPr>
              <a:t>Proyecto: </a:t>
            </a:r>
            <a:r>
              <a:rPr lang="es-MX" sz="2600" b="1" dirty="0">
                <a:solidFill>
                  <a:srgbClr val="F16C69"/>
                </a:solidFill>
                <a:latin typeface="+mn-lt"/>
              </a:rPr>
              <a:t>Escenarios Vivos en tu Ciudad</a:t>
            </a:r>
            <a:endParaRPr lang="es-MX" sz="2600" dirty="0">
              <a:solidFill>
                <a:srgbClr val="F16C69"/>
              </a:solidFill>
              <a:latin typeface="+mn-lt"/>
            </a:endParaRPr>
          </a:p>
        </p:txBody>
      </p:sp>
      <p:sp>
        <p:nvSpPr>
          <p:cNvPr id="3" name="2 Marcador de contenido"/>
          <p:cNvSpPr>
            <a:spLocks noGrp="1"/>
          </p:cNvSpPr>
          <p:nvPr>
            <p:ph idx="1"/>
          </p:nvPr>
        </p:nvSpPr>
        <p:spPr>
          <a:xfrm>
            <a:off x="625365" y="1190296"/>
            <a:ext cx="10160000" cy="4800600"/>
          </a:xfrm>
        </p:spPr>
        <p:txBody>
          <a:bodyPr/>
          <a:lstStyle/>
          <a:p>
            <a:pPr marL="114300" indent="0">
              <a:buNone/>
            </a:pPr>
            <a:r>
              <a:rPr lang="es-MX" b="1" dirty="0"/>
              <a:t>Celebración del Día de Muertos en la CDMX.</a:t>
            </a:r>
          </a:p>
          <a:p>
            <a:pPr marL="114300" indent="0">
              <a:buNone/>
            </a:pPr>
            <a:endParaRPr lang="es-MX" b="1" dirty="0"/>
          </a:p>
          <a:p>
            <a:pPr algn="just"/>
            <a:r>
              <a:rPr lang="es-ES_tradnl" dirty="0"/>
              <a:t>Para fortalecer la gran fiesta de la ciudad, se realizaron 2 mesas de trabajo con distintas organizaciones y personal de las 16 delegaciones. Las demarcaciones que compartieron las actividades a impulsar en esta festividad fueron 7: </a:t>
            </a:r>
          </a:p>
          <a:p>
            <a:pPr algn="just"/>
            <a:endParaRPr lang="es-ES_tradnl" dirty="0"/>
          </a:p>
          <a:p>
            <a:pPr algn="just"/>
            <a:endParaRPr lang="es-ES_tradnl" dirty="0"/>
          </a:p>
          <a:p>
            <a:pPr algn="just"/>
            <a:endParaRPr lang="es-ES_tradnl" dirty="0"/>
          </a:p>
          <a:p>
            <a:pPr algn="just"/>
            <a:endParaRPr lang="es-ES_tradnl" dirty="0"/>
          </a:p>
          <a:p>
            <a:pPr algn="just"/>
            <a:endParaRPr lang="es-ES_tradnl" dirty="0"/>
          </a:p>
          <a:p>
            <a:pPr algn="just"/>
            <a:endParaRPr lang="es-ES_tradnl" dirty="0"/>
          </a:p>
          <a:p>
            <a:pPr algn="just"/>
            <a:r>
              <a:rPr lang="es-ES_tradnl" dirty="0"/>
              <a:t>La oferta cultural se incluyó en un </a:t>
            </a:r>
            <a:r>
              <a:rPr lang="es-ES_tradnl" dirty="0" err="1"/>
              <a:t>micrositio</a:t>
            </a:r>
            <a:r>
              <a:rPr lang="es-ES_tradnl" dirty="0"/>
              <a:t> en la página de la Secretaría de Cultura.</a:t>
            </a:r>
            <a:endParaRPr lang="es-MX" dirty="0"/>
          </a:p>
          <a:p>
            <a:pPr marL="114300" indent="0" algn="just">
              <a:buNone/>
            </a:pPr>
            <a:endParaRPr lang="es-MX" dirty="0"/>
          </a:p>
          <a:p>
            <a:pPr marL="114300" indent="0">
              <a:buNone/>
            </a:pPr>
            <a:endParaRPr lang="es-MX" b="1" dirty="0"/>
          </a:p>
        </p:txBody>
      </p:sp>
      <p:graphicFrame>
        <p:nvGraphicFramePr>
          <p:cNvPr id="4" name="3 Tabla"/>
          <p:cNvGraphicFramePr>
            <a:graphicFrameLocks noGrp="1"/>
          </p:cNvGraphicFramePr>
          <p:nvPr>
            <p:extLst>
              <p:ext uri="{D42A27DB-BD31-4B8C-83A1-F6EECF244321}">
                <p14:modId xmlns:p14="http://schemas.microsoft.com/office/powerpoint/2010/main" val="2298682813"/>
              </p:ext>
            </p:extLst>
          </p:nvPr>
        </p:nvGraphicFramePr>
        <p:xfrm>
          <a:off x="1559034" y="3352507"/>
          <a:ext cx="8128000" cy="1737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s-MX" dirty="0"/>
                        <a:t>Álvaro Obregón</a:t>
                      </a:r>
                    </a:p>
                    <a:p>
                      <a:r>
                        <a:rPr lang="es-MX" dirty="0"/>
                        <a:t>Benito Juárez</a:t>
                      </a:r>
                    </a:p>
                    <a:p>
                      <a:r>
                        <a:rPr lang="es-MX" dirty="0"/>
                        <a:t>Coyoacán</a:t>
                      </a:r>
                    </a:p>
                    <a:p>
                      <a:r>
                        <a:rPr lang="es-MX" dirty="0"/>
                        <a:t>Cuauhtémoc </a:t>
                      </a:r>
                      <a:r>
                        <a:rPr lang="es-MX" dirty="0">
                          <a:solidFill>
                            <a:schemeClr val="tx1"/>
                          </a:solidFill>
                        </a:rPr>
                        <a:t>(esta</a:t>
                      </a:r>
                      <a:r>
                        <a:rPr lang="es-MX" baseline="0" dirty="0">
                          <a:solidFill>
                            <a:schemeClr val="tx1"/>
                          </a:solidFill>
                        </a:rPr>
                        <a:t> demarcación apoyó facilitando toda la gestión referente al uso del espacio público).</a:t>
                      </a:r>
                      <a:endParaRPr lang="es-MX" dirty="0">
                        <a:solidFill>
                          <a:schemeClr val="tx1"/>
                        </a:solidFill>
                      </a:endParaRPr>
                    </a:p>
                  </a:txBody>
                  <a:tcPr>
                    <a:solidFill>
                      <a:srgbClr val="F16C69"/>
                    </a:solidFill>
                  </a:tcPr>
                </a:tc>
                <a:tc>
                  <a:txBody>
                    <a:bodyPr/>
                    <a:lstStyle/>
                    <a:p>
                      <a:r>
                        <a:rPr lang="es-MX" dirty="0"/>
                        <a:t>Iztacalco</a:t>
                      </a:r>
                    </a:p>
                    <a:p>
                      <a:r>
                        <a:rPr lang="es-MX" dirty="0"/>
                        <a:t>Miguel Hidalgo</a:t>
                      </a:r>
                    </a:p>
                    <a:p>
                      <a:r>
                        <a:rPr lang="es-MX" dirty="0"/>
                        <a:t>Venustiano Carranza</a:t>
                      </a:r>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9498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600" b="1" dirty="0">
                <a:latin typeface="+mn-lt"/>
              </a:rPr>
              <a:t>Proyecto: </a:t>
            </a:r>
            <a:r>
              <a:rPr lang="es-MX" sz="2600" b="1" dirty="0">
                <a:solidFill>
                  <a:srgbClr val="F16C69"/>
                </a:solidFill>
                <a:latin typeface="+mn-lt"/>
              </a:rPr>
              <a:t>Escenarios Vivos en tu Ciudad</a:t>
            </a:r>
            <a:endParaRPr lang="es-MX" sz="2600" dirty="0">
              <a:solidFill>
                <a:srgbClr val="F16C69"/>
              </a:solidFill>
              <a:latin typeface="+mn-lt"/>
            </a:endParaRPr>
          </a:p>
        </p:txBody>
      </p:sp>
      <p:sp>
        <p:nvSpPr>
          <p:cNvPr id="3" name="2 Marcador de contenido"/>
          <p:cNvSpPr>
            <a:spLocks noGrp="1"/>
          </p:cNvSpPr>
          <p:nvPr>
            <p:ph idx="1"/>
          </p:nvPr>
        </p:nvSpPr>
        <p:spPr>
          <a:xfrm>
            <a:off x="562303" y="1221827"/>
            <a:ext cx="10160000" cy="4800600"/>
          </a:xfrm>
        </p:spPr>
        <p:txBody>
          <a:bodyPr>
            <a:normAutofit/>
          </a:bodyPr>
          <a:lstStyle/>
          <a:p>
            <a:pPr lvl="1"/>
            <a:r>
              <a:rPr lang="es-MX" dirty="0"/>
              <a:t>Con la Subdirección de Logística y Equipamiento se realizaron 884 apoyos:</a:t>
            </a:r>
          </a:p>
          <a:p>
            <a:pPr lvl="2"/>
            <a:r>
              <a:rPr lang="es-MX" dirty="0"/>
              <a:t>Álvaro Obregón  </a:t>
            </a:r>
            <a:r>
              <a:rPr lang="es-MX" sz="2400" b="1" dirty="0"/>
              <a:t>23</a:t>
            </a:r>
          </a:p>
          <a:p>
            <a:pPr lvl="2"/>
            <a:r>
              <a:rPr lang="es-MX" dirty="0"/>
              <a:t>Azcapotzalco  </a:t>
            </a:r>
            <a:r>
              <a:rPr lang="es-MX" sz="2400" b="1" dirty="0"/>
              <a:t>9</a:t>
            </a:r>
          </a:p>
          <a:p>
            <a:pPr lvl="2"/>
            <a:r>
              <a:rPr lang="es-MX" dirty="0"/>
              <a:t>Benito Juárez  </a:t>
            </a:r>
            <a:r>
              <a:rPr lang="es-MX" sz="2400" b="1" dirty="0"/>
              <a:t>11</a:t>
            </a:r>
          </a:p>
          <a:p>
            <a:pPr lvl="2"/>
            <a:r>
              <a:rPr lang="es-MX" dirty="0"/>
              <a:t>Coyoacán  </a:t>
            </a:r>
            <a:r>
              <a:rPr lang="es-MX" sz="2400" b="1" dirty="0"/>
              <a:t>25</a:t>
            </a:r>
            <a:r>
              <a:rPr lang="es-MX" sz="2400" dirty="0"/>
              <a:t> </a:t>
            </a:r>
          </a:p>
          <a:p>
            <a:pPr lvl="2"/>
            <a:r>
              <a:rPr lang="es-MX" dirty="0"/>
              <a:t>Cuajimalpa  </a:t>
            </a:r>
            <a:r>
              <a:rPr lang="es-MX" sz="2400" b="1" dirty="0"/>
              <a:t>1</a:t>
            </a:r>
          </a:p>
          <a:p>
            <a:pPr lvl="2"/>
            <a:r>
              <a:rPr lang="es-MX" dirty="0"/>
              <a:t>Cuauhtémoc   </a:t>
            </a:r>
            <a:r>
              <a:rPr lang="es-MX" sz="2400" b="1" dirty="0"/>
              <a:t>563</a:t>
            </a:r>
          </a:p>
          <a:p>
            <a:pPr lvl="2"/>
            <a:r>
              <a:rPr lang="es-MX" dirty="0"/>
              <a:t>Iztacalco  </a:t>
            </a:r>
            <a:r>
              <a:rPr lang="es-MX" sz="2400" b="1" dirty="0"/>
              <a:t>12</a:t>
            </a:r>
          </a:p>
        </p:txBody>
      </p:sp>
      <p:sp>
        <p:nvSpPr>
          <p:cNvPr id="7" name="6 CuadroTexto"/>
          <p:cNvSpPr txBox="1"/>
          <p:nvPr/>
        </p:nvSpPr>
        <p:spPr>
          <a:xfrm>
            <a:off x="4713890" y="1623846"/>
            <a:ext cx="4414344" cy="3046988"/>
          </a:xfrm>
          <a:prstGeom prst="rect">
            <a:avLst/>
          </a:prstGeom>
          <a:noFill/>
        </p:spPr>
        <p:txBody>
          <a:bodyPr wrap="square" rtlCol="0">
            <a:spAutoFit/>
          </a:bodyPr>
          <a:lstStyle/>
          <a:p>
            <a:pPr marL="1200150" lvl="2" indent="-285750">
              <a:buFont typeface="Arial" panose="020B0604020202020204" pitchFamily="34" charset="0"/>
              <a:buChar char="•"/>
            </a:pPr>
            <a:r>
              <a:rPr lang="es-MX" dirty="0"/>
              <a:t>Iztapalapa  </a:t>
            </a:r>
            <a:r>
              <a:rPr lang="es-MX" sz="2400" b="1" dirty="0"/>
              <a:t>30</a:t>
            </a:r>
          </a:p>
          <a:p>
            <a:pPr marL="1200150" lvl="2" indent="-285750">
              <a:buFont typeface="Arial" panose="020B0604020202020204" pitchFamily="34" charset="0"/>
              <a:buChar char="•"/>
            </a:pPr>
            <a:r>
              <a:rPr lang="es-MX" dirty="0"/>
              <a:t>Magdalena Contreras  </a:t>
            </a:r>
            <a:r>
              <a:rPr lang="es-MX" sz="2400" b="1" dirty="0"/>
              <a:t>4</a:t>
            </a:r>
          </a:p>
          <a:p>
            <a:pPr marL="1200150" lvl="2" indent="-285750">
              <a:buFont typeface="Arial" panose="020B0604020202020204" pitchFamily="34" charset="0"/>
              <a:buChar char="•"/>
            </a:pPr>
            <a:r>
              <a:rPr lang="es-MX" dirty="0"/>
              <a:t>Miguel Hidalgo  </a:t>
            </a:r>
            <a:r>
              <a:rPr lang="es-MX" sz="2400" b="1" dirty="0"/>
              <a:t>57</a:t>
            </a:r>
          </a:p>
          <a:p>
            <a:pPr marL="1200150" lvl="2" indent="-285750">
              <a:buFont typeface="Arial" panose="020B0604020202020204" pitchFamily="34" charset="0"/>
              <a:buChar char="•"/>
            </a:pPr>
            <a:r>
              <a:rPr lang="es-MX" dirty="0"/>
              <a:t>Milpa Alta  </a:t>
            </a:r>
            <a:r>
              <a:rPr lang="es-MX" sz="2400" b="1" dirty="0"/>
              <a:t>19</a:t>
            </a:r>
          </a:p>
          <a:p>
            <a:pPr marL="1200150" lvl="2" indent="-285750">
              <a:buFont typeface="Arial" panose="020B0604020202020204" pitchFamily="34" charset="0"/>
              <a:buChar char="•"/>
            </a:pPr>
            <a:r>
              <a:rPr lang="es-MX" dirty="0"/>
              <a:t>Tláhuac   </a:t>
            </a:r>
            <a:r>
              <a:rPr lang="es-MX" sz="2400" b="1" dirty="0"/>
              <a:t>17</a:t>
            </a:r>
          </a:p>
          <a:p>
            <a:pPr marL="1200150" lvl="2" indent="-285750">
              <a:buFont typeface="Arial" panose="020B0604020202020204" pitchFamily="34" charset="0"/>
              <a:buChar char="•"/>
            </a:pPr>
            <a:r>
              <a:rPr lang="es-MX" dirty="0"/>
              <a:t>Tlalpan  </a:t>
            </a:r>
            <a:r>
              <a:rPr lang="es-MX" sz="2400" b="1" dirty="0"/>
              <a:t>25</a:t>
            </a:r>
          </a:p>
          <a:p>
            <a:pPr marL="1200150" lvl="2" indent="-285750">
              <a:buFont typeface="Arial" panose="020B0604020202020204" pitchFamily="34" charset="0"/>
              <a:buChar char="•"/>
            </a:pPr>
            <a:r>
              <a:rPr lang="es-MX" dirty="0"/>
              <a:t>Venustiano Carranza </a:t>
            </a:r>
            <a:r>
              <a:rPr lang="es-MX" sz="2400" b="1" dirty="0"/>
              <a:t>19</a:t>
            </a:r>
          </a:p>
          <a:p>
            <a:pPr marL="1200150" lvl="2" indent="-285750">
              <a:buFont typeface="Arial" panose="020B0604020202020204" pitchFamily="34" charset="0"/>
              <a:buChar char="•"/>
            </a:pPr>
            <a:r>
              <a:rPr lang="es-MX" dirty="0"/>
              <a:t>Xochimilco  </a:t>
            </a:r>
            <a:r>
              <a:rPr lang="es-MX" sz="2400" b="1" dirty="0"/>
              <a:t>4</a:t>
            </a:r>
          </a:p>
        </p:txBody>
      </p:sp>
      <p:sp>
        <p:nvSpPr>
          <p:cNvPr id="8" name="7 Rectángulo"/>
          <p:cNvSpPr/>
          <p:nvPr/>
        </p:nvSpPr>
        <p:spPr>
          <a:xfrm>
            <a:off x="1119352" y="4966139"/>
            <a:ext cx="9522373" cy="1103586"/>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2500" dirty="0"/>
              <a:t>10 apoyos de manera directa a Azcapotzalco, Coyoacán y Cuauhtémoc</a:t>
            </a:r>
            <a:endParaRPr lang="es-MX" sz="2500" dirty="0"/>
          </a:p>
        </p:txBody>
      </p:sp>
    </p:spTree>
    <p:extLst>
      <p:ext uri="{BB962C8B-B14F-4D97-AF65-F5344CB8AC3E}">
        <p14:creationId xmlns:p14="http://schemas.microsoft.com/office/powerpoint/2010/main" val="1321243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20842" y="131367"/>
            <a:ext cx="10058400" cy="709864"/>
          </a:xfrm>
        </p:spPr>
        <p:txBody>
          <a:bodyPr>
            <a:normAutofit fontScale="90000"/>
          </a:bodyPr>
          <a:lstStyle/>
          <a:p>
            <a:pPr lvl="0"/>
            <a:br>
              <a:rPr lang="es-MX" sz="3200" dirty="0"/>
            </a:br>
            <a:br>
              <a:rPr lang="es-MX" sz="3200" dirty="0">
                <a:latin typeface="+mn-lt"/>
              </a:rPr>
            </a:br>
            <a:r>
              <a:rPr lang="es-MX" sz="3100" dirty="0">
                <a:latin typeface="+mn-lt"/>
              </a:rPr>
              <a:t>Proyecto: </a:t>
            </a:r>
            <a:r>
              <a:rPr lang="es-MX" sz="3100" b="1" dirty="0">
                <a:solidFill>
                  <a:srgbClr val="F16C69"/>
                </a:solidFill>
                <a:latin typeface="+mn-lt"/>
              </a:rPr>
              <a:t>Conciertos sinfónicos en sedes externas. </a:t>
            </a:r>
            <a:br>
              <a:rPr lang="es-MX" sz="3100" b="1" dirty="0">
                <a:solidFill>
                  <a:srgbClr val="F16C69"/>
                </a:solidFill>
                <a:latin typeface="+mn-lt"/>
              </a:rPr>
            </a:br>
            <a:r>
              <a:rPr lang="es-MX" sz="3100" b="1" dirty="0">
                <a:solidFill>
                  <a:srgbClr val="F16C69"/>
                </a:solidFill>
                <a:latin typeface="+mn-lt"/>
              </a:rPr>
              <a:t>Filarmónica de la CDMX</a:t>
            </a:r>
            <a:endParaRPr lang="es-MX" sz="3100" dirty="0">
              <a:solidFill>
                <a:srgbClr val="F16C69"/>
              </a:solidFill>
              <a:latin typeface="+mn-lt"/>
            </a:endParaRPr>
          </a:p>
        </p:txBody>
      </p:sp>
      <p:sp>
        <p:nvSpPr>
          <p:cNvPr id="3" name="2 Marcador de contenido"/>
          <p:cNvSpPr>
            <a:spLocks noGrp="1"/>
          </p:cNvSpPr>
          <p:nvPr>
            <p:ph idx="1"/>
          </p:nvPr>
        </p:nvSpPr>
        <p:spPr>
          <a:xfrm>
            <a:off x="449179" y="1466421"/>
            <a:ext cx="11742821" cy="4413273"/>
          </a:xfrm>
        </p:spPr>
        <p:txBody>
          <a:bodyPr/>
          <a:lstStyle/>
          <a:p>
            <a:pPr marL="114300" indent="0">
              <a:buNone/>
            </a:pPr>
            <a:r>
              <a:rPr lang="es-ES_tradnl" b="1" dirty="0"/>
              <a:t>Música de Cámara con el Cuarteto de la Orquesta Filarmónica:  </a:t>
            </a:r>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2563162378"/>
              </p:ext>
            </p:extLst>
          </p:nvPr>
        </p:nvGraphicFramePr>
        <p:xfrm>
          <a:off x="1452443" y="2005262"/>
          <a:ext cx="8128000" cy="3403600"/>
        </p:xfrm>
        <a:graphic>
          <a:graphicData uri="http://schemas.openxmlformats.org/drawingml/2006/table">
            <a:tbl>
              <a:tblPr firstRow="1" bandRow="1">
                <a:tableStyleId>{5C22544A-7EE6-4342-B048-85BDC9FD1C3A}</a:tableStyleId>
              </a:tblPr>
              <a:tblGrid>
                <a:gridCol w="2138947">
                  <a:extLst>
                    <a:ext uri="{9D8B030D-6E8A-4147-A177-3AD203B41FA5}">
                      <a16:colId xmlns:a16="http://schemas.microsoft.com/office/drawing/2014/main" val="20000"/>
                    </a:ext>
                  </a:extLst>
                </a:gridCol>
                <a:gridCol w="5989053">
                  <a:extLst>
                    <a:ext uri="{9D8B030D-6E8A-4147-A177-3AD203B41FA5}">
                      <a16:colId xmlns:a16="http://schemas.microsoft.com/office/drawing/2014/main" val="20001"/>
                    </a:ext>
                  </a:extLst>
                </a:gridCol>
              </a:tblGrid>
              <a:tr h="143976">
                <a:tc>
                  <a:txBody>
                    <a:bodyPr/>
                    <a:lstStyle/>
                    <a:p>
                      <a:r>
                        <a:rPr lang="es-MX" dirty="0">
                          <a:solidFill>
                            <a:schemeClr val="tx1"/>
                          </a:solidFill>
                        </a:rPr>
                        <a:t>Delegaciones</a:t>
                      </a:r>
                    </a:p>
                  </a:txBody>
                  <a:tcPr>
                    <a:solidFill>
                      <a:srgbClr val="F16C69"/>
                    </a:solidFill>
                  </a:tcPr>
                </a:tc>
                <a:tc>
                  <a:txBody>
                    <a:bodyPr/>
                    <a:lstStyle/>
                    <a:p>
                      <a:r>
                        <a:rPr lang="es-MX" dirty="0">
                          <a:solidFill>
                            <a:schemeClr val="tx1"/>
                          </a:solidFill>
                        </a:rPr>
                        <a:t>Fecha/Recinto</a:t>
                      </a:r>
                    </a:p>
                  </a:txBody>
                  <a:tcPr>
                    <a:solidFill>
                      <a:srgbClr val="F16C69"/>
                    </a:solidFill>
                  </a:tcPr>
                </a:tc>
                <a:extLst>
                  <a:ext uri="{0D108BD9-81ED-4DB2-BD59-A6C34878D82A}">
                    <a16:rowId xmlns:a16="http://schemas.microsoft.com/office/drawing/2014/main" val="10000"/>
                  </a:ext>
                </a:extLst>
              </a:tr>
              <a:tr h="370840">
                <a:tc>
                  <a:txBody>
                    <a:bodyPr/>
                    <a:lstStyle/>
                    <a:p>
                      <a:r>
                        <a:rPr lang="es-MX" dirty="0"/>
                        <a:t>Azcapotzalco</a:t>
                      </a:r>
                    </a:p>
                  </a:txBody>
                  <a:tcPr>
                    <a:solidFill>
                      <a:srgbClr val="FFA99E"/>
                    </a:solidFill>
                  </a:tcPr>
                </a:tc>
                <a:tc>
                  <a:txBody>
                    <a:bodyPr/>
                    <a:lstStyle/>
                    <a:p>
                      <a:pPr marL="285750" indent="-285750">
                        <a:buFont typeface="Arial" panose="020B0604020202020204" pitchFamily="34" charset="0"/>
                        <a:buChar char="•"/>
                      </a:pPr>
                      <a:r>
                        <a:rPr lang="es-MX" dirty="0"/>
                        <a:t>15 de octubre,</a:t>
                      </a:r>
                      <a:r>
                        <a:rPr lang="es-MX" baseline="0" dirty="0"/>
                        <a:t> Jardín Hidalgo.</a:t>
                      </a:r>
                    </a:p>
                    <a:p>
                      <a:pPr marL="285750" indent="-285750">
                        <a:buFont typeface="Arial" panose="020B0604020202020204" pitchFamily="34" charset="0"/>
                        <a:buChar char="•"/>
                      </a:pPr>
                      <a:r>
                        <a:rPr lang="es-MX" baseline="0" dirty="0"/>
                        <a:t>18 de octubre, Casa de los Cronistas </a:t>
                      </a:r>
                      <a:r>
                        <a:rPr lang="es-MX" i="1" baseline="0" dirty="0" err="1"/>
                        <a:t>Azcatl</a:t>
                      </a:r>
                      <a:r>
                        <a:rPr lang="es-MX" i="1" baseline="0" dirty="0"/>
                        <a:t> Paqui</a:t>
                      </a:r>
                      <a:r>
                        <a:rPr lang="es-MX" baseline="0" dirty="0"/>
                        <a:t>.</a:t>
                      </a:r>
                      <a:endParaRPr lang="es-MX" dirty="0"/>
                    </a:p>
                  </a:txBody>
                  <a:tcPr>
                    <a:solidFill>
                      <a:srgbClr val="FFA99E"/>
                    </a:solidFill>
                  </a:tcPr>
                </a:tc>
                <a:extLst>
                  <a:ext uri="{0D108BD9-81ED-4DB2-BD59-A6C34878D82A}">
                    <a16:rowId xmlns:a16="http://schemas.microsoft.com/office/drawing/2014/main" val="10001"/>
                  </a:ext>
                </a:extLst>
              </a:tr>
              <a:tr h="370840">
                <a:tc>
                  <a:txBody>
                    <a:bodyPr/>
                    <a:lstStyle/>
                    <a:p>
                      <a:r>
                        <a:rPr lang="es-MX" dirty="0"/>
                        <a:t>Cuauhtémoc</a:t>
                      </a:r>
                    </a:p>
                  </a:txBody>
                  <a:tcPr/>
                </a:tc>
                <a:tc>
                  <a:txBody>
                    <a:bodyPr/>
                    <a:lstStyle/>
                    <a:p>
                      <a:pPr marL="285750" indent="-285750">
                        <a:buFont typeface="Arial" panose="020B0604020202020204" pitchFamily="34" charset="0"/>
                        <a:buChar char="•"/>
                      </a:pPr>
                      <a:r>
                        <a:rPr lang="es-MX" dirty="0"/>
                        <a:t>23 de septiembre</a:t>
                      </a:r>
                      <a:r>
                        <a:rPr lang="es-MX" baseline="0" dirty="0"/>
                        <a:t>, Museo de la Ciudad de México.</a:t>
                      </a:r>
                      <a:endParaRPr lang="es-MX" dirty="0"/>
                    </a:p>
                  </a:txBody>
                  <a:tcPr/>
                </a:tc>
                <a:extLst>
                  <a:ext uri="{0D108BD9-81ED-4DB2-BD59-A6C34878D82A}">
                    <a16:rowId xmlns:a16="http://schemas.microsoft.com/office/drawing/2014/main" val="10002"/>
                  </a:ext>
                </a:extLst>
              </a:tr>
              <a:tr h="370840">
                <a:tc>
                  <a:txBody>
                    <a:bodyPr/>
                    <a:lstStyle/>
                    <a:p>
                      <a:r>
                        <a:rPr lang="es-MX" dirty="0"/>
                        <a:t>Gustavo</a:t>
                      </a:r>
                      <a:r>
                        <a:rPr lang="es-MX" baseline="0" dirty="0"/>
                        <a:t> A. Madero</a:t>
                      </a:r>
                      <a:endParaRPr lang="es-MX" dirty="0"/>
                    </a:p>
                  </a:txBody>
                  <a:tcPr>
                    <a:solidFill>
                      <a:srgbClr val="FFA99E"/>
                    </a:solidFill>
                  </a:tcPr>
                </a:tc>
                <a:tc>
                  <a:txBody>
                    <a:bodyPr/>
                    <a:lstStyle/>
                    <a:p>
                      <a:pPr marL="285750" indent="-285750">
                        <a:buFont typeface="Arial" panose="020B0604020202020204" pitchFamily="34" charset="0"/>
                        <a:buChar char="•"/>
                      </a:pPr>
                      <a:r>
                        <a:rPr lang="es-MX" dirty="0"/>
                        <a:t>28 de junio, explanada Delegacional.</a:t>
                      </a:r>
                    </a:p>
                  </a:txBody>
                  <a:tcPr>
                    <a:solidFill>
                      <a:srgbClr val="FFA99E"/>
                    </a:solidFill>
                  </a:tcPr>
                </a:tc>
                <a:extLst>
                  <a:ext uri="{0D108BD9-81ED-4DB2-BD59-A6C34878D82A}">
                    <a16:rowId xmlns:a16="http://schemas.microsoft.com/office/drawing/2014/main" val="10003"/>
                  </a:ext>
                </a:extLst>
              </a:tr>
              <a:tr h="370840">
                <a:tc>
                  <a:txBody>
                    <a:bodyPr/>
                    <a:lstStyle/>
                    <a:p>
                      <a:r>
                        <a:rPr lang="es-MX" dirty="0"/>
                        <a:t>Tláhuac</a:t>
                      </a:r>
                    </a:p>
                  </a:txBody>
                  <a:tcPr/>
                </a:tc>
                <a:tc>
                  <a:txBody>
                    <a:bodyPr/>
                    <a:lstStyle/>
                    <a:p>
                      <a:pPr marL="285750" indent="-285750">
                        <a:buFont typeface="Arial" panose="020B0604020202020204" pitchFamily="34" charset="0"/>
                        <a:buChar char="•"/>
                      </a:pPr>
                      <a:r>
                        <a:rPr lang="es-MX" dirty="0"/>
                        <a:t>30 de junio, Casa del Adulto</a:t>
                      </a:r>
                      <a:r>
                        <a:rPr lang="es-MX" baseline="0" dirty="0"/>
                        <a:t> Mayor </a:t>
                      </a:r>
                      <a:r>
                        <a:rPr lang="es-MX" i="1" baseline="0" dirty="0"/>
                        <a:t>Las Rosas</a:t>
                      </a:r>
                      <a:r>
                        <a:rPr lang="es-MX" baseline="0" dirty="0"/>
                        <a:t>.</a:t>
                      </a:r>
                    </a:p>
                    <a:p>
                      <a:pPr marL="285750" indent="-285750">
                        <a:buFont typeface="Arial" panose="020B0604020202020204" pitchFamily="34" charset="0"/>
                        <a:buChar char="•"/>
                      </a:pPr>
                      <a:r>
                        <a:rPr lang="es-MX" dirty="0"/>
                        <a:t>13 de septiembre, Casa del Adulto Mayor </a:t>
                      </a:r>
                      <a:r>
                        <a:rPr lang="es-MX" i="1" baseline="0" dirty="0"/>
                        <a:t>Las Rosas</a:t>
                      </a:r>
                    </a:p>
                    <a:p>
                      <a:pPr marL="285750" indent="-285750">
                        <a:buFont typeface="Arial" panose="020B0604020202020204" pitchFamily="34" charset="0"/>
                        <a:buChar char="•"/>
                      </a:pPr>
                      <a:r>
                        <a:rPr lang="es-MX" dirty="0"/>
                        <a:t>14 de septiembre, Centro Cultural</a:t>
                      </a:r>
                      <a:r>
                        <a:rPr lang="es-MX" baseline="0" dirty="0"/>
                        <a:t> </a:t>
                      </a:r>
                      <a:r>
                        <a:rPr lang="es-MX" i="1" baseline="0" dirty="0"/>
                        <a:t>Zapotitlán</a:t>
                      </a:r>
                      <a:r>
                        <a:rPr lang="es-MX" baseline="0" dirty="0"/>
                        <a:t>.</a:t>
                      </a:r>
                      <a:endParaRPr lang="es-MX" dirty="0"/>
                    </a:p>
                  </a:txBody>
                  <a:tcPr/>
                </a:tc>
                <a:extLst>
                  <a:ext uri="{0D108BD9-81ED-4DB2-BD59-A6C34878D82A}">
                    <a16:rowId xmlns:a16="http://schemas.microsoft.com/office/drawing/2014/main" val="10004"/>
                  </a:ext>
                </a:extLst>
              </a:tr>
              <a:tr h="370840">
                <a:tc>
                  <a:txBody>
                    <a:bodyPr/>
                    <a:lstStyle/>
                    <a:p>
                      <a:r>
                        <a:rPr lang="es-MX" dirty="0"/>
                        <a:t>Tlalpan</a:t>
                      </a:r>
                    </a:p>
                  </a:txBody>
                  <a:tcPr>
                    <a:solidFill>
                      <a:srgbClr val="FFA99E"/>
                    </a:solidFill>
                  </a:tcPr>
                </a:tc>
                <a:tc>
                  <a:txBody>
                    <a:bodyPr/>
                    <a:lstStyle/>
                    <a:p>
                      <a:pPr marL="285750" indent="-285750">
                        <a:buFont typeface="Arial" panose="020B0604020202020204" pitchFamily="34" charset="0"/>
                        <a:buChar char="•"/>
                      </a:pPr>
                      <a:r>
                        <a:rPr lang="es-MX" dirty="0"/>
                        <a:t>24 de junio, explanada</a:t>
                      </a:r>
                      <a:r>
                        <a:rPr lang="es-MX" baseline="0" dirty="0"/>
                        <a:t> Delegacional.</a:t>
                      </a:r>
                      <a:endParaRPr lang="es-MX" dirty="0"/>
                    </a:p>
                  </a:txBody>
                  <a:tcPr>
                    <a:solidFill>
                      <a:srgbClr val="FFA99E"/>
                    </a:solidFill>
                  </a:tcPr>
                </a:tc>
                <a:extLst>
                  <a:ext uri="{0D108BD9-81ED-4DB2-BD59-A6C34878D82A}">
                    <a16:rowId xmlns:a16="http://schemas.microsoft.com/office/drawing/2014/main" val="10005"/>
                  </a:ext>
                </a:extLst>
              </a:tr>
              <a:tr h="370840">
                <a:tc>
                  <a:txBody>
                    <a:bodyPr/>
                    <a:lstStyle/>
                    <a:p>
                      <a:r>
                        <a:rPr lang="es-MX" dirty="0"/>
                        <a:t>Xochimilco</a:t>
                      </a:r>
                    </a:p>
                  </a:txBody>
                  <a:tcPr/>
                </a:tc>
                <a:tc>
                  <a:txBody>
                    <a:bodyPr/>
                    <a:lstStyle/>
                    <a:p>
                      <a:pPr marL="285750" indent="-285750">
                        <a:buFont typeface="Arial" panose="020B0604020202020204" pitchFamily="34" charset="0"/>
                        <a:buChar char="•"/>
                      </a:pPr>
                      <a:r>
                        <a:rPr lang="es-MX" dirty="0"/>
                        <a:t>9 de septiembre, Foro </a:t>
                      </a:r>
                      <a:r>
                        <a:rPr lang="es-MX" i="1" dirty="0"/>
                        <a:t>Cultural Quetzalcóatl</a:t>
                      </a:r>
                      <a:r>
                        <a:rPr lang="es-MX" dirty="0"/>
                        <a:t>. </a:t>
                      </a:r>
                    </a:p>
                  </a:txBody>
                  <a:tcPr/>
                </a:tc>
                <a:extLst>
                  <a:ext uri="{0D108BD9-81ED-4DB2-BD59-A6C34878D82A}">
                    <a16:rowId xmlns:a16="http://schemas.microsoft.com/office/drawing/2014/main" val="10006"/>
                  </a:ext>
                </a:extLst>
              </a:tr>
            </a:tbl>
          </a:graphicData>
        </a:graphic>
      </p:graphicFrame>
      <p:sp>
        <p:nvSpPr>
          <p:cNvPr id="7" name="6 Rectángulo"/>
          <p:cNvSpPr/>
          <p:nvPr/>
        </p:nvSpPr>
        <p:spPr>
          <a:xfrm>
            <a:off x="1010653" y="5646821"/>
            <a:ext cx="9192126" cy="529390"/>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t>Se impartieron 9 conciertos en sedes delegacionales</a:t>
            </a:r>
          </a:p>
        </p:txBody>
      </p:sp>
    </p:spTree>
    <p:extLst>
      <p:ext uri="{BB962C8B-B14F-4D97-AF65-F5344CB8AC3E}">
        <p14:creationId xmlns:p14="http://schemas.microsoft.com/office/powerpoint/2010/main" val="3787155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690018-EB15-42A9-B5D1-C4493142C181}"/>
              </a:ext>
            </a:extLst>
          </p:cNvPr>
          <p:cNvSpPr>
            <a:spLocks noGrp="1"/>
          </p:cNvSpPr>
          <p:nvPr>
            <p:ph type="title"/>
          </p:nvPr>
        </p:nvSpPr>
        <p:spPr>
          <a:xfrm>
            <a:off x="540451" y="495343"/>
            <a:ext cx="9146785" cy="705852"/>
          </a:xfrm>
        </p:spPr>
        <p:txBody>
          <a:bodyPr>
            <a:normAutofit fontScale="90000"/>
          </a:bodyPr>
          <a:lstStyle/>
          <a:p>
            <a:r>
              <a:rPr lang="es-MX" sz="2800" dirty="0">
                <a:latin typeface="+mn-lt"/>
              </a:rPr>
              <a:t>Proyecto: </a:t>
            </a:r>
            <a:r>
              <a:rPr lang="es-MX" sz="2800" b="1" dirty="0">
                <a:solidFill>
                  <a:srgbClr val="F16C69"/>
                </a:solidFill>
                <a:latin typeface="+mn-lt"/>
              </a:rPr>
              <a:t>Conciertos sinfónicos en sedes externas. Filarmónica de la CDMX</a:t>
            </a:r>
            <a:endParaRPr lang="en-US" sz="2800" dirty="0">
              <a:solidFill>
                <a:srgbClr val="F16C69"/>
              </a:solidFill>
              <a:latin typeface="+mn-lt"/>
            </a:endParaRPr>
          </a:p>
        </p:txBody>
      </p:sp>
      <p:sp>
        <p:nvSpPr>
          <p:cNvPr id="3" name="Marcador de contenido 2">
            <a:extLst>
              <a:ext uri="{FF2B5EF4-FFF2-40B4-BE49-F238E27FC236}">
                <a16:creationId xmlns:a16="http://schemas.microsoft.com/office/drawing/2014/main" id="{FC5752B1-AFFE-4E33-9E62-150D6888F24A}"/>
              </a:ext>
            </a:extLst>
          </p:cNvPr>
          <p:cNvSpPr>
            <a:spLocks noGrp="1"/>
          </p:cNvSpPr>
          <p:nvPr>
            <p:ph idx="1"/>
          </p:nvPr>
        </p:nvSpPr>
        <p:spPr>
          <a:xfrm>
            <a:off x="329051" y="1154998"/>
            <a:ext cx="11192934" cy="5104954"/>
          </a:xfrm>
        </p:spPr>
        <p:txBody>
          <a:bodyPr/>
          <a:lstStyle/>
          <a:p>
            <a:endParaRPr lang="es-ES_tradnl" b="1" dirty="0">
              <a:solidFill>
                <a:srgbClr val="222222"/>
              </a:solidFill>
              <a:latin typeface="Arial" panose="020B0604020202020204" pitchFamily="34" charset="0"/>
              <a:ea typeface="Times New Roman" panose="02020603050405020304" pitchFamily="18" charset="0"/>
            </a:endParaRPr>
          </a:p>
          <a:p>
            <a:r>
              <a:rPr lang="es-ES_tradnl" dirty="0">
                <a:solidFill>
                  <a:srgbClr val="222222"/>
                </a:solidFill>
                <a:latin typeface="Arial" panose="020B0604020202020204" pitchFamily="34" charset="0"/>
                <a:ea typeface="Times New Roman" panose="02020603050405020304" pitchFamily="18" charset="0"/>
                <a:cs typeface="Arial" panose="020B0604020202020204" pitchFamily="34" charset="0"/>
              </a:rPr>
              <a:t>Se presentaron Conciertos en las siguientes Delegaciones:</a:t>
            </a:r>
          </a:p>
          <a:p>
            <a:endParaRPr lang="en-US" sz="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s-ES_tradnl" dirty="0">
                <a:latin typeface="Arial" panose="020B0604020202020204" pitchFamily="34" charset="0"/>
                <a:cs typeface="Arial" panose="020B0604020202020204" pitchFamily="34" charset="0"/>
              </a:rPr>
              <a:t>	</a:t>
            </a:r>
            <a:r>
              <a:rPr lang="es-ES_tradnl" sz="2000" b="1" dirty="0">
                <a:latin typeface="Arial" panose="020B0604020202020204" pitchFamily="34" charset="0"/>
                <a:cs typeface="Arial" panose="020B0604020202020204" pitchFamily="34" charset="0"/>
              </a:rPr>
              <a:t>Azcapotzalco</a:t>
            </a:r>
            <a:r>
              <a:rPr lang="es-ES_tradnl" sz="2000" dirty="0">
                <a:latin typeface="Arial" panose="020B0604020202020204" pitchFamily="34" charset="0"/>
                <a:cs typeface="Arial" panose="020B0604020202020204" pitchFamily="34" charset="0"/>
              </a:rPr>
              <a:t>: 6 de mayo, en el </a:t>
            </a:r>
            <a:r>
              <a:rPr lang="es-ES_tradnl" sz="2000" i="1" dirty="0">
                <a:latin typeface="Arial" panose="020B0604020202020204" pitchFamily="34" charset="0"/>
                <a:cs typeface="Arial" panose="020B0604020202020204" pitchFamily="34" charset="0"/>
              </a:rPr>
              <a:t>Foro Cultural Azcapotzalco</a:t>
            </a:r>
            <a:r>
              <a:rPr lang="es-ES_tradnl"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q"/>
            </a:pPr>
            <a:r>
              <a:rPr lang="es-ES_tradnl" sz="2000" dirty="0">
                <a:latin typeface="Arial" panose="020B0604020202020204" pitchFamily="34" charset="0"/>
                <a:cs typeface="Arial" panose="020B0604020202020204" pitchFamily="34" charset="0"/>
              </a:rPr>
              <a:t>	</a:t>
            </a:r>
            <a:r>
              <a:rPr lang="es-ES_tradnl" sz="2000" b="1" dirty="0">
                <a:latin typeface="Arial" panose="020B0604020202020204" pitchFamily="34" charset="0"/>
                <a:cs typeface="Arial" panose="020B0604020202020204" pitchFamily="34" charset="0"/>
              </a:rPr>
              <a:t>Iztapalapa</a:t>
            </a:r>
            <a:r>
              <a:rPr lang="es-ES_tradnl" sz="2000" dirty="0">
                <a:latin typeface="Arial" panose="020B0604020202020204" pitchFamily="34" charset="0"/>
                <a:cs typeface="Arial" panose="020B0604020202020204" pitchFamily="34" charset="0"/>
              </a:rPr>
              <a:t>: 14 de mayo, el concierto fue en la explanada de la Delegación</a:t>
            </a:r>
            <a:r>
              <a:rPr lang="en-US" sz="2000" dirty="0">
                <a:latin typeface="Arial" panose="020B0604020202020204" pitchFamily="34" charset="0"/>
                <a:cs typeface="Arial" panose="020B0604020202020204" pitchFamily="34" charset="0"/>
              </a:rPr>
              <a:t>.</a:t>
            </a:r>
          </a:p>
        </p:txBody>
      </p:sp>
      <p:sp>
        <p:nvSpPr>
          <p:cNvPr id="6" name="Rectángulo 5">
            <a:extLst>
              <a:ext uri="{FF2B5EF4-FFF2-40B4-BE49-F238E27FC236}">
                <a16:creationId xmlns:a16="http://schemas.microsoft.com/office/drawing/2014/main" id="{D8D00229-0C86-49B5-96C1-5BD94DC66AB7}"/>
              </a:ext>
            </a:extLst>
          </p:cNvPr>
          <p:cNvSpPr/>
          <p:nvPr/>
        </p:nvSpPr>
        <p:spPr>
          <a:xfrm>
            <a:off x="835745" y="3294994"/>
            <a:ext cx="9601027" cy="2049518"/>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a:latin typeface="Arial" panose="020B0604020202020204" pitchFamily="34" charset="0"/>
                <a:cs typeface="Arial" panose="020B0604020202020204" pitchFamily="34" charset="0"/>
              </a:rPr>
              <a:t>Se informó que durante el año 2018 se tiene contemplada la presentación de la Orquesta Filarmónica de la Ciudad de México en la Delegación Tláhuac y un concierto con el Cuarteto de Cuerdas de la OFCM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0795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19363" y="270442"/>
            <a:ext cx="10058400" cy="709864"/>
          </a:xfrm>
        </p:spPr>
        <p:txBody>
          <a:bodyPr>
            <a:normAutofit fontScale="90000"/>
          </a:bodyPr>
          <a:lstStyle/>
          <a:p>
            <a:pPr lvl="0"/>
            <a:br>
              <a:rPr lang="es-MX" sz="3200" dirty="0">
                <a:latin typeface="+mn-lt"/>
              </a:rPr>
            </a:br>
            <a:r>
              <a:rPr lang="es-MX" sz="3200" dirty="0">
                <a:latin typeface="+mn-lt"/>
              </a:rPr>
              <a:t>P</a:t>
            </a:r>
            <a:r>
              <a:rPr lang="es-MX" sz="3100" dirty="0">
                <a:latin typeface="+mn-lt"/>
              </a:rPr>
              <a:t>royecto: </a:t>
            </a:r>
            <a:r>
              <a:rPr lang="es-MX" sz="3100" b="1" dirty="0">
                <a:solidFill>
                  <a:srgbClr val="F16C69"/>
                </a:solidFill>
                <a:latin typeface="+mn-lt"/>
              </a:rPr>
              <a:t>Promoción del Cine Mexicano</a:t>
            </a:r>
            <a:endParaRPr lang="es-MX" sz="3100" dirty="0">
              <a:solidFill>
                <a:srgbClr val="F16C69"/>
              </a:solidFill>
              <a:latin typeface="+mn-lt"/>
            </a:endParaRPr>
          </a:p>
        </p:txBody>
      </p:sp>
      <p:sp>
        <p:nvSpPr>
          <p:cNvPr id="3" name="2 Marcador de contenido"/>
          <p:cNvSpPr>
            <a:spLocks noGrp="1"/>
          </p:cNvSpPr>
          <p:nvPr>
            <p:ph idx="1"/>
          </p:nvPr>
        </p:nvSpPr>
        <p:spPr>
          <a:xfrm>
            <a:off x="650339" y="1471586"/>
            <a:ext cx="10058400" cy="4724262"/>
          </a:xfrm>
        </p:spPr>
        <p:txBody>
          <a:bodyPr>
            <a:normAutofit lnSpcReduction="10000"/>
          </a:bodyPr>
          <a:lstStyle/>
          <a:p>
            <a:pPr marL="114300" indent="0">
              <a:buNone/>
            </a:pPr>
            <a:r>
              <a:rPr lang="es-ES_tradnl" sz="1800" dirty="0"/>
              <a:t>En el primer semestre, se trabajó con 11 delegaciones; en Xochimilco, Cuauhtémoc y Coyoacán se tendrán nuevos espacios para exhibición. Faltan dos delegaciones. El número de asistentes a las proyecciones de cine fue alrededor de 14 mil, algunos asistentes fueron del Programa Prepa Si. </a:t>
            </a:r>
          </a:p>
          <a:p>
            <a:pPr marL="114300" indent="0">
              <a:buNone/>
            </a:pPr>
            <a:r>
              <a:rPr lang="es-ES_tradnl" sz="1800" dirty="0"/>
              <a:t>Para el segundo semestre de 2017, se puso a disposición de las delegaciones, lo siguiente:</a:t>
            </a:r>
          </a:p>
          <a:p>
            <a:pPr marL="114300" indent="0">
              <a:buNone/>
            </a:pPr>
            <a:endParaRPr lang="es-ES_tradnl" sz="1800" dirty="0"/>
          </a:p>
          <a:p>
            <a:endParaRPr lang="es-MX" dirty="0"/>
          </a:p>
          <a:p>
            <a:pPr marL="114300" indent="0">
              <a:buNone/>
            </a:pPr>
            <a:endParaRPr lang="es-MX" dirty="0"/>
          </a:p>
          <a:p>
            <a:pPr marL="114300" indent="0">
              <a:buNone/>
            </a:pPr>
            <a:endParaRPr lang="es-MX" dirty="0"/>
          </a:p>
          <a:p>
            <a:pPr marL="114300" indent="0">
              <a:buNone/>
            </a:pPr>
            <a:endParaRPr lang="es-MX" dirty="0"/>
          </a:p>
          <a:p>
            <a:pPr marL="114300" indent="0">
              <a:buNone/>
            </a:pPr>
            <a:r>
              <a:rPr lang="es-ES_tradnl" sz="1800" dirty="0"/>
              <a:t>De julio a agosto, se reportó una asistencia de 20,322 en 13 delegaciones. </a:t>
            </a:r>
          </a:p>
          <a:p>
            <a:pPr marL="114300" indent="0">
              <a:buNone/>
            </a:pPr>
            <a:r>
              <a:rPr lang="es-ES_tradnl" sz="1800" dirty="0"/>
              <a:t>Se invitó a todas las delegaciones a participar en dos convocatorias: </a:t>
            </a:r>
            <a:endParaRPr lang="es-MX" sz="1800" dirty="0"/>
          </a:p>
          <a:p>
            <a:pPr lvl="1"/>
            <a:r>
              <a:rPr lang="es-ES_tradnl" sz="1600" dirty="0"/>
              <a:t>Para Colectivos Culturales y Cine Clubes Comunitarios de la Ciudad de México.</a:t>
            </a:r>
            <a:endParaRPr lang="es-MX" sz="1600" dirty="0"/>
          </a:p>
          <a:p>
            <a:pPr lvl="1"/>
            <a:r>
              <a:rPr lang="es-ES_tradnl" sz="1600" dirty="0"/>
              <a:t>Para un cortometraje con tema de Día de Muertos en la Ciudad de México.</a:t>
            </a:r>
            <a:endParaRPr lang="es-MX" dirty="0"/>
          </a:p>
          <a:p>
            <a:pPr marL="411480" lvl="1" indent="0">
              <a:buNone/>
            </a:pPr>
            <a:endParaRPr lang="es-MX" sz="1600" dirty="0"/>
          </a:p>
          <a:p>
            <a:pPr marL="411480" lvl="1" indent="0" algn="r">
              <a:buNone/>
            </a:pPr>
            <a:r>
              <a:rPr lang="es-MX" sz="1600" b="1" dirty="0"/>
              <a:t>Información recabada de la III y IV sesión plenaria con Delegaciones Políticas.</a:t>
            </a:r>
          </a:p>
        </p:txBody>
      </p:sp>
      <p:graphicFrame>
        <p:nvGraphicFramePr>
          <p:cNvPr id="5" name="4 Tabla"/>
          <p:cNvGraphicFramePr>
            <a:graphicFrameLocks noGrp="1"/>
          </p:cNvGraphicFramePr>
          <p:nvPr>
            <p:extLst>
              <p:ext uri="{D42A27DB-BD31-4B8C-83A1-F6EECF244321}">
                <p14:modId xmlns:p14="http://schemas.microsoft.com/office/powerpoint/2010/main" val="118655816"/>
              </p:ext>
            </p:extLst>
          </p:nvPr>
        </p:nvGraphicFramePr>
        <p:xfrm>
          <a:off x="618805" y="2806263"/>
          <a:ext cx="10089934" cy="1403131"/>
        </p:xfrm>
        <a:graphic>
          <a:graphicData uri="http://schemas.openxmlformats.org/drawingml/2006/table">
            <a:tbl>
              <a:tblPr firstRow="1" bandRow="1">
                <a:tableStyleId>{5C22544A-7EE6-4342-B048-85BDC9FD1C3A}</a:tableStyleId>
              </a:tblPr>
              <a:tblGrid>
                <a:gridCol w="4969846">
                  <a:extLst>
                    <a:ext uri="{9D8B030D-6E8A-4147-A177-3AD203B41FA5}">
                      <a16:colId xmlns:a16="http://schemas.microsoft.com/office/drawing/2014/main" val="20000"/>
                    </a:ext>
                  </a:extLst>
                </a:gridCol>
                <a:gridCol w="5120088">
                  <a:extLst>
                    <a:ext uri="{9D8B030D-6E8A-4147-A177-3AD203B41FA5}">
                      <a16:colId xmlns:a16="http://schemas.microsoft.com/office/drawing/2014/main" val="20001"/>
                    </a:ext>
                  </a:extLst>
                </a:gridCol>
              </a:tblGrid>
              <a:tr h="1403131">
                <a:tc>
                  <a:txBody>
                    <a:bodyPr/>
                    <a:lstStyle/>
                    <a:p>
                      <a:pPr marL="285750" lvl="0" indent="-285750">
                        <a:buFont typeface="Arial" panose="020B0604020202020204" pitchFamily="34" charset="0"/>
                        <a:buChar char="•"/>
                      </a:pPr>
                      <a:r>
                        <a:rPr lang="es-ES_tradnl" sz="1600" dirty="0"/>
                        <a:t>Circuito de Exhibición de Cine Mexicano CDMX: 8 ciclos, 60 películas, disponibles para ser proyectadas en el Circuito de Exhibición: Justicia y Paz.</a:t>
                      </a:r>
                    </a:p>
                    <a:p>
                      <a:pPr marL="285750" lvl="0" indent="-285750">
                        <a:buFont typeface="Arial" panose="020B0604020202020204" pitchFamily="34" charset="0"/>
                        <a:buChar char="•"/>
                      </a:pPr>
                      <a:r>
                        <a:rPr lang="es-ES_tradnl" sz="1600" dirty="0"/>
                        <a:t>Cine mexicano contemporáneo de jóvenes.</a:t>
                      </a:r>
                      <a:endParaRPr lang="es-MX" sz="1600" dirty="0"/>
                    </a:p>
                    <a:p>
                      <a:endParaRPr lang="es-MX" sz="1600" dirty="0"/>
                    </a:p>
                  </a:txBody>
                  <a:tcPr>
                    <a:solidFill>
                      <a:srgbClr val="F16C69"/>
                    </a:solidFill>
                  </a:tcPr>
                </a:tc>
                <a:tc>
                  <a:txBody>
                    <a:bodyPr/>
                    <a:lstStyle/>
                    <a:p>
                      <a:pPr marL="285750" lvl="0" indent="-285750">
                        <a:buFont typeface="Arial" panose="020B0604020202020204" pitchFamily="34" charset="0"/>
                        <a:buChar char="•"/>
                      </a:pPr>
                      <a:r>
                        <a:rPr lang="es-ES_tradnl" sz="1600" dirty="0"/>
                        <a:t>México 70 un cine renovado.</a:t>
                      </a:r>
                      <a:endParaRPr lang="es-MX" sz="1600" dirty="0"/>
                    </a:p>
                    <a:p>
                      <a:pPr marL="285750" lvl="0" indent="-285750">
                        <a:buFont typeface="Arial" panose="020B0604020202020204" pitchFamily="34" charset="0"/>
                        <a:buChar char="•"/>
                      </a:pPr>
                      <a:r>
                        <a:rPr lang="es-ES_tradnl" sz="1600" dirty="0"/>
                        <a:t>Mujeres en el cine.</a:t>
                      </a:r>
                      <a:endParaRPr lang="es-MX" sz="1600" dirty="0"/>
                    </a:p>
                    <a:p>
                      <a:pPr marL="285750" lvl="0" indent="-285750">
                        <a:buFont typeface="Arial" panose="020B0604020202020204" pitchFamily="34" charset="0"/>
                        <a:buChar char="•"/>
                      </a:pPr>
                      <a:r>
                        <a:rPr lang="es-ES_tradnl" sz="1600" dirty="0"/>
                        <a:t>Semana de cine brasileño.</a:t>
                      </a:r>
                    </a:p>
                    <a:p>
                      <a:pPr marL="285750" lvl="0" indent="-285750">
                        <a:buFont typeface="Arial" panose="020B0604020202020204" pitchFamily="34" charset="0"/>
                        <a:buChar char="•"/>
                      </a:pPr>
                      <a:r>
                        <a:rPr lang="es-ES_tradnl" sz="1600" dirty="0"/>
                        <a:t>Para niños, </a:t>
                      </a:r>
                      <a:r>
                        <a:rPr lang="es-ES_tradnl" sz="1600" i="1" dirty="0" err="1"/>
                        <a:t>Animatour</a:t>
                      </a:r>
                      <a:r>
                        <a:rPr lang="es-ES_tradnl" sz="1600" i="1" dirty="0"/>
                        <a:t> </a:t>
                      </a:r>
                      <a:r>
                        <a:rPr lang="es-ES_tradnl" sz="1600" dirty="0"/>
                        <a:t>2017.</a:t>
                      </a:r>
                      <a:endParaRPr lang="es-MX" sz="1600" dirty="0"/>
                    </a:p>
                    <a:p>
                      <a:pPr marL="285750" lvl="0" indent="-285750">
                        <a:buFont typeface="Arial" panose="020B0604020202020204" pitchFamily="34" charset="0"/>
                        <a:buChar char="•"/>
                      </a:pPr>
                      <a:r>
                        <a:rPr lang="es-ES_tradnl" sz="1600" dirty="0"/>
                        <a:t>Ganadoras del Ariel.</a:t>
                      </a:r>
                      <a:endParaRPr lang="es-MX" sz="1600" dirty="0"/>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7817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800" dirty="0">
                <a:latin typeface="+mn-lt"/>
              </a:rPr>
              <a:t>Comisión de Filmaciones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29121602"/>
              </p:ext>
            </p:extLst>
          </p:nvPr>
        </p:nvGraphicFramePr>
        <p:xfrm>
          <a:off x="914400" y="1178167"/>
          <a:ext cx="8702565" cy="5151566"/>
        </p:xfrm>
        <a:graphic>
          <a:graphicData uri="http://schemas.openxmlformats.org/drawingml/2006/table">
            <a:tbl>
              <a:tblPr firstRow="1" firstCol="1" bandRow="1">
                <a:tableStyleId>{5C22544A-7EE6-4342-B048-85BDC9FD1C3A}</a:tableStyleId>
              </a:tblPr>
              <a:tblGrid>
                <a:gridCol w="8702565">
                  <a:extLst>
                    <a:ext uri="{9D8B030D-6E8A-4147-A177-3AD203B41FA5}">
                      <a16:colId xmlns:a16="http://schemas.microsoft.com/office/drawing/2014/main" val="20000"/>
                    </a:ext>
                  </a:extLst>
                </a:gridCol>
              </a:tblGrid>
              <a:tr h="997288">
                <a:tc>
                  <a:txBody>
                    <a:bodyPr/>
                    <a:lstStyle/>
                    <a:p>
                      <a:pPr algn="just">
                        <a:lnSpc>
                          <a:spcPct val="150000"/>
                        </a:lnSpc>
                        <a:spcAft>
                          <a:spcPts val="0"/>
                        </a:spcAft>
                      </a:pPr>
                      <a:r>
                        <a:rPr lang="es-ES_tradnl" sz="1400" b="1" dirty="0">
                          <a:solidFill>
                            <a:schemeClr val="tx1"/>
                          </a:solidFill>
                          <a:effectLst/>
                        </a:rPr>
                        <a:t> </a:t>
                      </a:r>
                      <a:endParaRPr lang="es-MX" sz="1400" b="1" dirty="0">
                        <a:solidFill>
                          <a:schemeClr val="tx1"/>
                        </a:solidFill>
                        <a:effectLst/>
                      </a:endParaRPr>
                    </a:p>
                    <a:p>
                      <a:pPr algn="just">
                        <a:lnSpc>
                          <a:spcPct val="150000"/>
                        </a:lnSpc>
                        <a:spcAft>
                          <a:spcPts val="0"/>
                        </a:spcAft>
                      </a:pPr>
                      <a:r>
                        <a:rPr lang="es-ES_tradnl" sz="1400" b="1" dirty="0">
                          <a:solidFill>
                            <a:schemeClr val="tx1"/>
                          </a:solidFill>
                          <a:effectLst/>
                        </a:rPr>
                        <a:t>Se establecen mesas de trabajo para presentar los proyectos a filmar de Alto Impacto por ubicación geográfica o por efectos especiales en la Demarcación.  </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0"/>
                  </a:ext>
                </a:extLst>
              </a:tr>
              <a:tr h="664859">
                <a:tc>
                  <a:txBody>
                    <a:bodyPr/>
                    <a:lstStyle/>
                    <a:p>
                      <a:pPr algn="just">
                        <a:lnSpc>
                          <a:spcPct val="150000"/>
                        </a:lnSpc>
                        <a:spcAft>
                          <a:spcPts val="0"/>
                        </a:spcAft>
                      </a:pPr>
                      <a:r>
                        <a:rPr lang="es-ES_tradnl" sz="1400" b="1" dirty="0">
                          <a:solidFill>
                            <a:schemeClr val="tx1"/>
                          </a:solidFill>
                          <a:effectLst/>
                        </a:rPr>
                        <a:t>Se realizan acciones en coordinación con la producción, Delegación, SSP</a:t>
                      </a:r>
                      <a:r>
                        <a:rPr lang="es-ES_tradnl" sz="1400" b="1" baseline="0" dirty="0">
                          <a:solidFill>
                            <a:schemeClr val="tx1"/>
                          </a:solidFill>
                          <a:effectLst/>
                        </a:rPr>
                        <a:t> y </a:t>
                      </a:r>
                      <a:r>
                        <a:rPr lang="es-ES_tradnl" sz="1400" b="1" dirty="0">
                          <a:solidFill>
                            <a:schemeClr val="tx1"/>
                          </a:solidFill>
                          <a:effectLst/>
                        </a:rPr>
                        <a:t>vecinos, para lograr certeza en las filmaciones.  </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1"/>
                  </a:ext>
                </a:extLst>
              </a:tr>
              <a:tr h="664859">
                <a:tc>
                  <a:txBody>
                    <a:bodyPr/>
                    <a:lstStyle/>
                    <a:p>
                      <a:pPr algn="just">
                        <a:lnSpc>
                          <a:spcPct val="150000"/>
                        </a:lnSpc>
                        <a:spcAft>
                          <a:spcPts val="0"/>
                        </a:spcAft>
                      </a:pPr>
                      <a:r>
                        <a:rPr lang="es-ES_tradnl" sz="1400" b="1" dirty="0">
                          <a:solidFill>
                            <a:schemeClr val="tx1"/>
                          </a:solidFill>
                          <a:effectLst/>
                        </a:rPr>
                        <a:t> Se establecen acuerdos a fin de que las producciones obtengan simplificaciones administrativas con relación a los inmuebles que están bajo la administración de la Delegación. </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2"/>
                  </a:ext>
                </a:extLst>
              </a:tr>
              <a:tr h="997288">
                <a:tc>
                  <a:txBody>
                    <a:bodyPr/>
                    <a:lstStyle/>
                    <a:p>
                      <a:pPr algn="just">
                        <a:lnSpc>
                          <a:spcPct val="150000"/>
                        </a:lnSpc>
                        <a:spcAft>
                          <a:spcPts val="0"/>
                        </a:spcAft>
                      </a:pPr>
                      <a:r>
                        <a:rPr lang="es-ES_tradnl" sz="1400" b="1" dirty="0">
                          <a:solidFill>
                            <a:schemeClr val="tx1"/>
                          </a:solidFill>
                          <a:effectLst/>
                        </a:rPr>
                        <a:t>Coordinar acciones en conjunto a fin de obtener imágenes de bienes de uso común, inmuebles bajo su administración, vialidades, calles</a:t>
                      </a:r>
                      <a:r>
                        <a:rPr lang="es-ES_tradnl" sz="1400" b="1" baseline="0" dirty="0">
                          <a:solidFill>
                            <a:schemeClr val="tx1"/>
                          </a:solidFill>
                          <a:effectLst/>
                        </a:rPr>
                        <a:t> y</a:t>
                      </a:r>
                      <a:r>
                        <a:rPr lang="es-ES_tradnl" sz="1400" b="1" dirty="0">
                          <a:solidFill>
                            <a:schemeClr val="tx1"/>
                          </a:solidFill>
                          <a:effectLst/>
                        </a:rPr>
                        <a:t> festividades, con el objeto de promover la infraestructura fílmica de la Delegación.  </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3"/>
                  </a:ext>
                </a:extLst>
              </a:tr>
              <a:tr h="397208">
                <a:tc>
                  <a:txBody>
                    <a:bodyPr/>
                    <a:lstStyle/>
                    <a:p>
                      <a:pPr algn="just">
                        <a:lnSpc>
                          <a:spcPct val="150000"/>
                        </a:lnSpc>
                        <a:spcAft>
                          <a:spcPts val="0"/>
                        </a:spcAft>
                      </a:pPr>
                      <a:r>
                        <a:rPr lang="es-ES_tradnl" sz="1400" b="1" dirty="0">
                          <a:solidFill>
                            <a:schemeClr val="tx1"/>
                          </a:solidFill>
                          <a:effectLst/>
                        </a:rPr>
                        <a:t> Elaborar y mantener actualizado el inventario de bienes de uso común ubicados en la Delegación. </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4"/>
                  </a:ext>
                </a:extLst>
              </a:tr>
              <a:tr h="664859">
                <a:tc>
                  <a:txBody>
                    <a:bodyPr/>
                    <a:lstStyle/>
                    <a:p>
                      <a:pPr algn="just">
                        <a:lnSpc>
                          <a:spcPct val="150000"/>
                        </a:lnSpc>
                        <a:spcAft>
                          <a:spcPts val="0"/>
                        </a:spcAft>
                      </a:pPr>
                      <a:r>
                        <a:rPr lang="es-ES_tradnl" sz="1400" b="1" dirty="0">
                          <a:solidFill>
                            <a:schemeClr val="tx1"/>
                          </a:solidFill>
                          <a:effectLst/>
                        </a:rPr>
                        <a:t> Compartir el calendario de eventos en vía pública de la Delegación con la finalidad de no obstruir con alguna filmación. </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5"/>
                  </a:ext>
                </a:extLst>
              </a:tr>
              <a:tr h="406170">
                <a:tc>
                  <a:txBody>
                    <a:bodyPr/>
                    <a:lstStyle/>
                    <a:p>
                      <a:pPr algn="just">
                        <a:lnSpc>
                          <a:spcPct val="150000"/>
                        </a:lnSpc>
                        <a:spcAft>
                          <a:spcPts val="0"/>
                        </a:spcAft>
                      </a:pPr>
                      <a:r>
                        <a:rPr lang="es-ES_tradnl" sz="1400" b="1" dirty="0">
                          <a:solidFill>
                            <a:schemeClr val="tx1"/>
                          </a:solidFill>
                          <a:effectLst/>
                        </a:rPr>
                        <a:t> Enviar cotidianamente la relación de filmaciones autorizadas en su Delegación.</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6"/>
                  </a:ext>
                </a:extLst>
              </a:tr>
              <a:tr h="359035">
                <a:tc>
                  <a:txBody>
                    <a:bodyPr/>
                    <a:lstStyle/>
                    <a:p>
                      <a:pPr algn="l">
                        <a:lnSpc>
                          <a:spcPct val="150000"/>
                        </a:lnSpc>
                        <a:spcAft>
                          <a:spcPts val="0"/>
                        </a:spcAft>
                      </a:pPr>
                      <a:r>
                        <a:rPr lang="es-ES_tradnl" sz="1400" b="1" dirty="0">
                          <a:solidFill>
                            <a:schemeClr val="tx1"/>
                          </a:solidFill>
                          <a:effectLst/>
                        </a:rPr>
                        <a:t> Incentivar la actividad Fílmica en la Delegación.</a:t>
                      </a:r>
                      <a:endParaRPr lang="es-MX" sz="1400" b="1" dirty="0">
                        <a:solidFill>
                          <a:schemeClr val="tx1"/>
                        </a:solidFill>
                        <a:effectLst/>
                        <a:latin typeface="Calibri"/>
                        <a:ea typeface="Times New Roman"/>
                        <a:cs typeface="Times New Roman"/>
                      </a:endParaRPr>
                    </a:p>
                  </a:txBody>
                  <a:tcPr marL="52754" marR="52754" marT="0" marB="0">
                    <a:solidFill>
                      <a:srgbClr val="FFA99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0975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702156"/>
            <a:ext cx="11029616" cy="432377"/>
          </a:xfrm>
        </p:spPr>
        <p:txBody>
          <a:bodyPr>
            <a:normAutofit fontScale="90000"/>
          </a:bodyPr>
          <a:lstStyle/>
          <a:p>
            <a:r>
              <a:rPr lang="es-MX" b="1" dirty="0">
                <a:solidFill>
                  <a:srgbClr val="F16C69"/>
                </a:solidFill>
                <a:latin typeface="+mn-lt"/>
              </a:rPr>
              <a:t>Presentación</a:t>
            </a:r>
            <a:endParaRPr lang="es-MX" dirty="0">
              <a:solidFill>
                <a:srgbClr val="F16C69"/>
              </a:solidFill>
              <a:latin typeface="+mn-lt"/>
            </a:endParaRPr>
          </a:p>
        </p:txBody>
      </p:sp>
      <p:sp>
        <p:nvSpPr>
          <p:cNvPr id="3" name="Marcador de contenido 2"/>
          <p:cNvSpPr>
            <a:spLocks noGrp="1"/>
          </p:cNvSpPr>
          <p:nvPr>
            <p:ph idx="1"/>
          </p:nvPr>
        </p:nvSpPr>
        <p:spPr>
          <a:xfrm>
            <a:off x="689811" y="1652337"/>
            <a:ext cx="10202777" cy="4732421"/>
          </a:xfrm>
        </p:spPr>
        <p:txBody>
          <a:bodyPr>
            <a:normAutofit fontScale="77500" lnSpcReduction="20000"/>
          </a:bodyPr>
          <a:lstStyle/>
          <a:p>
            <a:pPr marL="0" indent="0">
              <a:buNone/>
            </a:pPr>
            <a:r>
              <a:rPr lang="es-MX" sz="4600" b="1" dirty="0">
                <a:solidFill>
                  <a:srgbClr val="F16C69"/>
                </a:solidFill>
                <a:ea typeface="Batang" panose="02030600000101010101" pitchFamily="18" charset="-127"/>
              </a:rPr>
              <a:t>D</a:t>
            </a:r>
            <a:r>
              <a:rPr lang="es-MX" sz="4000" dirty="0"/>
              <a:t>urante 2017 la </a:t>
            </a:r>
            <a:r>
              <a:rPr lang="es-MX" sz="4000" dirty="0" err="1"/>
              <a:t>Secult</a:t>
            </a:r>
            <a:r>
              <a:rPr lang="es-MX" sz="4000" dirty="0"/>
              <a:t>, a través de sus distintas Coordinaciones y Direcciones, trabajó de manera colaborativa en el territorio con las 16 Delegaciones Políticas. </a:t>
            </a:r>
          </a:p>
          <a:p>
            <a:pPr marL="0" indent="0">
              <a:buNone/>
            </a:pPr>
            <a:endParaRPr lang="es-MX" sz="4000" dirty="0"/>
          </a:p>
          <a:p>
            <a:pPr marL="0" indent="0">
              <a:buNone/>
            </a:pPr>
            <a:r>
              <a:rPr lang="es-MX" sz="4000" dirty="0"/>
              <a:t>Se impulsaron 97 acciones en las  </a:t>
            </a:r>
            <a:r>
              <a:rPr lang="es-MX" sz="4000" b="1" dirty="0">
                <a:solidFill>
                  <a:srgbClr val="F16C69"/>
                </a:solidFill>
              </a:rPr>
              <a:t>Áreas de Oportunidad</a:t>
            </a:r>
            <a:r>
              <a:rPr lang="es-MX" sz="4000" dirty="0"/>
              <a:t>, a través de los 10 programas y proyectos que se pusieron a consideración de las demarcaciones, lo que permitió fortalecer la colaboración interinstitucional y brindar a la población el acceso y disfrute a los bienes y servicios culturales a los que tiene derecho.</a:t>
            </a:r>
          </a:p>
          <a:p>
            <a:pPr marL="0" indent="0">
              <a:buNone/>
            </a:pPr>
            <a:r>
              <a:rPr lang="es-MX" sz="3500" dirty="0"/>
              <a:t> </a:t>
            </a:r>
            <a:endParaRPr lang="es-MX" sz="2800" dirty="0"/>
          </a:p>
          <a:p>
            <a:pPr marL="0" indent="0">
              <a:buNone/>
            </a:pPr>
            <a:endParaRPr lang="es-MX" sz="2800" dirty="0"/>
          </a:p>
          <a:p>
            <a:pPr marL="400050" indent="-400050">
              <a:buAutoNum type="romanUcPeriod"/>
            </a:pPr>
            <a:endParaRPr lang="es-MX" sz="2800" dirty="0"/>
          </a:p>
        </p:txBody>
      </p:sp>
    </p:spTree>
    <p:extLst>
      <p:ext uri="{BB962C8B-B14F-4D97-AF65-F5344CB8AC3E}">
        <p14:creationId xmlns:p14="http://schemas.microsoft.com/office/powerpoint/2010/main" val="3961046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5374" y="350053"/>
            <a:ext cx="7299434" cy="704205"/>
          </a:xfrm>
        </p:spPr>
        <p:txBody>
          <a:bodyPr>
            <a:normAutofit/>
          </a:bodyPr>
          <a:lstStyle/>
          <a:p>
            <a:pPr lvl="0"/>
            <a:r>
              <a:rPr lang="es-MX" sz="3100" b="1" dirty="0">
                <a:latin typeface="+mn-lt"/>
              </a:rPr>
              <a:t>Proyecto: </a:t>
            </a:r>
            <a:r>
              <a:rPr lang="es-MX" sz="3100" b="1" dirty="0">
                <a:solidFill>
                  <a:srgbClr val="F16C69"/>
                </a:solidFill>
                <a:latin typeface="+mn-lt"/>
              </a:rPr>
              <a:t>Guardianes del Patrimonio</a:t>
            </a:r>
            <a:endParaRPr lang="es-MX" sz="3100" dirty="0">
              <a:solidFill>
                <a:srgbClr val="F16C69"/>
              </a:solidFill>
              <a:latin typeface="+mn-lt"/>
            </a:endParaRPr>
          </a:p>
        </p:txBody>
      </p:sp>
      <p:sp>
        <p:nvSpPr>
          <p:cNvPr id="3" name="2 Marcador de contenido"/>
          <p:cNvSpPr>
            <a:spLocks noGrp="1"/>
          </p:cNvSpPr>
          <p:nvPr>
            <p:ph idx="1"/>
          </p:nvPr>
        </p:nvSpPr>
        <p:spPr>
          <a:xfrm>
            <a:off x="405348" y="1277007"/>
            <a:ext cx="11382587" cy="5211177"/>
          </a:xfrm>
        </p:spPr>
        <p:txBody>
          <a:bodyPr/>
          <a:lstStyle/>
          <a:p>
            <a:pPr marL="114300" indent="0">
              <a:buNone/>
            </a:pPr>
            <a:r>
              <a:rPr lang="es-ES_tradnl" b="1" dirty="0"/>
              <a:t>Ofrece capacitación a través de educación no formal a jóvenes de 15 a 22 años de pueblos, barrios y colonias de las 16 delegaciones, en el conocimiento del patrimonio cultural y el manejo de la plataforma colaborativa del Centro de Información del Patrimonio CDMX.</a:t>
            </a:r>
            <a:endParaRPr lang="en-US" dirty="0"/>
          </a:p>
        </p:txBody>
      </p:sp>
      <p:sp>
        <p:nvSpPr>
          <p:cNvPr id="5" name="Rectángulo 4">
            <a:extLst>
              <a:ext uri="{FF2B5EF4-FFF2-40B4-BE49-F238E27FC236}">
                <a16:creationId xmlns:a16="http://schemas.microsoft.com/office/drawing/2014/main" id="{7A9E6A7B-FCBE-4001-AD13-D9EBC3701CE5}"/>
              </a:ext>
            </a:extLst>
          </p:cNvPr>
          <p:cNvSpPr/>
          <p:nvPr/>
        </p:nvSpPr>
        <p:spPr>
          <a:xfrm>
            <a:off x="575733" y="2632841"/>
            <a:ext cx="4419600" cy="3326525"/>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2400" dirty="0"/>
              <a:t>En la sesión plenaria de agosto, se acordó proporcionar capacitación para 500 jóvenes de la Delegación Miguel Hidalgo, en el Teatro </a:t>
            </a:r>
            <a:r>
              <a:rPr lang="es-MX" sz="2400" i="1" dirty="0"/>
              <a:t>Carlos Lazo </a:t>
            </a:r>
            <a:r>
              <a:rPr lang="es-MX" sz="2400" dirty="0"/>
              <a:t>de la Facultad de Arquitectura de la UNAM, el 22 de septiembre de 2017.</a:t>
            </a:r>
          </a:p>
        </p:txBody>
      </p:sp>
      <p:sp>
        <p:nvSpPr>
          <p:cNvPr id="6" name="Rectángulo 5">
            <a:extLst>
              <a:ext uri="{FF2B5EF4-FFF2-40B4-BE49-F238E27FC236}">
                <a16:creationId xmlns:a16="http://schemas.microsoft.com/office/drawing/2014/main" id="{7AFF51A3-4E8C-4896-8DAD-283B5D199D44}"/>
              </a:ext>
            </a:extLst>
          </p:cNvPr>
          <p:cNvSpPr/>
          <p:nvPr/>
        </p:nvSpPr>
        <p:spPr>
          <a:xfrm>
            <a:off x="5477933" y="2822029"/>
            <a:ext cx="5463336" cy="2790496"/>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2400" dirty="0">
                <a:solidFill>
                  <a:schemeClr val="tx1"/>
                </a:solidFill>
              </a:rPr>
              <a:t>Por el sismo del 19 de septiembre, no se pudo llevar a cabo la capacitación en la delegación que se había interesado en el proyecto. </a:t>
            </a:r>
            <a:endParaRPr lang="en-US" sz="2400" dirty="0">
              <a:solidFill>
                <a:schemeClr val="tx1"/>
              </a:solidFill>
            </a:endParaRPr>
          </a:p>
        </p:txBody>
      </p:sp>
    </p:spTree>
    <p:extLst>
      <p:ext uri="{BB962C8B-B14F-4D97-AF65-F5344CB8AC3E}">
        <p14:creationId xmlns:p14="http://schemas.microsoft.com/office/powerpoint/2010/main" val="213625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BF01A3-2CFF-43C6-A267-0E8FF0086FAC}"/>
              </a:ext>
            </a:extLst>
          </p:cNvPr>
          <p:cNvSpPr>
            <a:spLocks noGrp="1"/>
          </p:cNvSpPr>
          <p:nvPr>
            <p:ph type="title"/>
          </p:nvPr>
        </p:nvSpPr>
        <p:spPr>
          <a:xfrm>
            <a:off x="436880" y="384208"/>
            <a:ext cx="10058400" cy="348827"/>
          </a:xfrm>
        </p:spPr>
        <p:txBody>
          <a:bodyPr>
            <a:noAutofit/>
          </a:bodyPr>
          <a:lstStyle/>
          <a:p>
            <a:r>
              <a:rPr lang="es-MX" sz="2800" b="1" dirty="0">
                <a:latin typeface="+mn-lt"/>
              </a:rPr>
              <a:t>Proyecto: </a:t>
            </a:r>
            <a:r>
              <a:rPr lang="es-MX" sz="2800" b="1" dirty="0">
                <a:solidFill>
                  <a:srgbClr val="F16C69"/>
                </a:solidFill>
                <a:latin typeface="+mn-lt"/>
              </a:rPr>
              <a:t>Declaratorias de Patrimonio Cultural Tangible</a:t>
            </a:r>
            <a:endParaRPr lang="en-US" sz="2800" dirty="0">
              <a:solidFill>
                <a:srgbClr val="F16C69"/>
              </a:solidFill>
              <a:latin typeface="+mn-lt"/>
            </a:endParaRPr>
          </a:p>
        </p:txBody>
      </p:sp>
      <p:sp>
        <p:nvSpPr>
          <p:cNvPr id="3" name="Marcador de contenido 2">
            <a:extLst>
              <a:ext uri="{FF2B5EF4-FFF2-40B4-BE49-F238E27FC236}">
                <a16:creationId xmlns:a16="http://schemas.microsoft.com/office/drawing/2014/main" id="{68915C87-EE9D-43AA-9F70-B0E54A5739A2}"/>
              </a:ext>
            </a:extLst>
          </p:cNvPr>
          <p:cNvSpPr>
            <a:spLocks noGrp="1"/>
          </p:cNvSpPr>
          <p:nvPr>
            <p:ph idx="1"/>
          </p:nvPr>
        </p:nvSpPr>
        <p:spPr>
          <a:xfrm>
            <a:off x="358053" y="831035"/>
            <a:ext cx="10772403" cy="5266132"/>
          </a:xfrm>
        </p:spPr>
        <p:txBody>
          <a:bodyPr>
            <a:normAutofit/>
          </a:bodyPr>
          <a:lstStyle/>
          <a:p>
            <a:pPr marL="114300" indent="0">
              <a:buNone/>
            </a:pPr>
            <a:endParaRPr lang="es-ES_tradnl" b="1" dirty="0"/>
          </a:p>
          <a:p>
            <a:pPr marL="114300" indent="0">
              <a:buNone/>
            </a:pPr>
            <a:r>
              <a:rPr lang="es-ES_tradnl" b="1" dirty="0"/>
              <a:t>Declaratoria de patrimonio cultural tangible del Centro Histórico de Tlalpan.</a:t>
            </a:r>
          </a:p>
          <a:p>
            <a:endParaRPr lang="es-ES_tradnl" b="1" dirty="0"/>
          </a:p>
          <a:p>
            <a:pPr>
              <a:buFont typeface="Arial" panose="020B0604020202020204" pitchFamily="34" charset="0"/>
              <a:buChar char="•"/>
            </a:pPr>
            <a:r>
              <a:rPr lang="es-ES_tradnl" dirty="0"/>
              <a:t>A fin de preservar los bienes de valor histórico y artístico, la Delegación Tlalpan solicitó en septiembre, el inicio de procedimiento de declaratoria de Patrimonio Cultural Tangible del Centro Histórico de Tlalpan. La Delegación entregó a la </a:t>
            </a:r>
            <a:r>
              <a:rPr lang="es-ES_tradnl" dirty="0" err="1"/>
              <a:t>Secult</a:t>
            </a:r>
            <a:r>
              <a:rPr lang="es-ES_tradnl" dirty="0"/>
              <a:t> propuesta de expediente técnico y proyecto de plan de manejo.</a:t>
            </a:r>
          </a:p>
          <a:p>
            <a:pPr>
              <a:buFont typeface="Arial" panose="020B0604020202020204" pitchFamily="34" charset="0"/>
              <a:buChar char="•"/>
            </a:pPr>
            <a:r>
              <a:rPr lang="es-ES_tradnl" dirty="0"/>
              <a:t>Como parte del proceso de conformación del expediente técnico y el proyecto de plan de manejo, la Coordinación de Patrimonio Cultural realizó en septiembre reuniones de asesoría y un recorrido por el Centro Histórico de esta demarcación. </a:t>
            </a:r>
          </a:p>
          <a:p>
            <a:pPr>
              <a:buFont typeface="Arial" panose="020B0604020202020204" pitchFamily="34" charset="0"/>
              <a:buChar char="•"/>
            </a:pPr>
            <a:r>
              <a:rPr lang="es-ES_tradnl" dirty="0"/>
              <a:t>El Consejo de Fomento y Desarrollo Cultural de esta Secretaría de Cultura, es la instancia que debe revisar y en su caso aprobar la declaratoria de Patrimonio Cultural Tangible del Centro Histórico de Tlalpan, así como su respectivo Plan de Manejo. Se esta en espera de la próxima sesión de dicho Consejo. </a:t>
            </a:r>
            <a:endParaRPr lang="en-US" dirty="0"/>
          </a:p>
          <a:p>
            <a:endParaRPr lang="es-MX" dirty="0"/>
          </a:p>
          <a:p>
            <a:endParaRPr lang="en-US" dirty="0"/>
          </a:p>
        </p:txBody>
      </p:sp>
    </p:spTree>
    <p:extLst>
      <p:ext uri="{BB962C8B-B14F-4D97-AF65-F5344CB8AC3E}">
        <p14:creationId xmlns:p14="http://schemas.microsoft.com/office/powerpoint/2010/main" val="1437620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32945" y="270442"/>
            <a:ext cx="10058400" cy="709864"/>
          </a:xfrm>
        </p:spPr>
        <p:txBody>
          <a:bodyPr>
            <a:normAutofit/>
          </a:bodyPr>
          <a:lstStyle/>
          <a:p>
            <a:pPr lvl="0"/>
            <a:r>
              <a:rPr lang="es-MX" sz="3100" b="1" dirty="0">
                <a:latin typeface="+mn-lt"/>
              </a:rPr>
              <a:t>Proyecto: </a:t>
            </a:r>
            <a:r>
              <a:rPr lang="es-MX" sz="3100" b="1" dirty="0">
                <a:solidFill>
                  <a:srgbClr val="F16C69"/>
                </a:solidFill>
                <a:latin typeface="+mn-lt"/>
              </a:rPr>
              <a:t>Cartelera Digital</a:t>
            </a:r>
            <a:endParaRPr lang="es-MX" sz="3100" dirty="0">
              <a:solidFill>
                <a:srgbClr val="F16C69"/>
              </a:solidFill>
              <a:latin typeface="+mn-lt"/>
            </a:endParaRPr>
          </a:p>
        </p:txBody>
      </p:sp>
      <p:sp>
        <p:nvSpPr>
          <p:cNvPr id="3" name="2 Marcador de contenido"/>
          <p:cNvSpPr>
            <a:spLocks noGrp="1"/>
          </p:cNvSpPr>
          <p:nvPr>
            <p:ph idx="1"/>
          </p:nvPr>
        </p:nvSpPr>
        <p:spPr>
          <a:xfrm>
            <a:off x="157453" y="1108167"/>
            <a:ext cx="10950814" cy="4945792"/>
          </a:xfrm>
        </p:spPr>
        <p:txBody>
          <a:bodyPr/>
          <a:lstStyle/>
          <a:p>
            <a:pPr algn="just"/>
            <a:r>
              <a:rPr lang="es-ES_tradnl" b="1" dirty="0"/>
              <a:t>La plataforma colaborativa Cartelera CDMX. Cultura en tu ciudad, se puso en marcha como un portal para la publicación y difusión de las actividades culturales que diversas instituciones públicas y privadas generan en espacios públicos y recintos culturales de la CDMX. </a:t>
            </a:r>
          </a:p>
          <a:p>
            <a:pPr algn="just"/>
            <a:endParaRPr lang="es-ES_tradnl" b="1" dirty="0"/>
          </a:p>
          <a:p>
            <a:pPr marL="114300" indent="0">
              <a:buNone/>
            </a:pPr>
            <a:endParaRPr lang="en-US" dirty="0"/>
          </a:p>
        </p:txBody>
      </p:sp>
      <p:sp>
        <p:nvSpPr>
          <p:cNvPr id="5" name="Rectángulo 4">
            <a:extLst>
              <a:ext uri="{FF2B5EF4-FFF2-40B4-BE49-F238E27FC236}">
                <a16:creationId xmlns:a16="http://schemas.microsoft.com/office/drawing/2014/main" id="{09C1840B-025D-4FBB-B6A6-4AFA2739E0F0}"/>
              </a:ext>
            </a:extLst>
          </p:cNvPr>
          <p:cNvSpPr/>
          <p:nvPr/>
        </p:nvSpPr>
        <p:spPr>
          <a:xfrm>
            <a:off x="880530" y="2636345"/>
            <a:ext cx="5621869" cy="3081867"/>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Las 16 delegaciones tenían conocimiento previo  acerca de la capacitación por parte de la </a:t>
            </a:r>
            <a:r>
              <a:rPr lang="es-MX" sz="2000" dirty="0" err="1"/>
              <a:t>Secult</a:t>
            </a:r>
            <a:r>
              <a:rPr lang="es-MX" sz="2000" dirty="0"/>
              <a:t> a través de la Dirección de Divulgación Cultural, para participar en la Cartelera Digital. Cada representante de las demarcaciones se registraron como usuarios en la plataforma para presentar información al público en general.</a:t>
            </a:r>
            <a:endParaRPr lang="en-US" sz="2000" dirty="0"/>
          </a:p>
        </p:txBody>
      </p:sp>
      <p:sp>
        <p:nvSpPr>
          <p:cNvPr id="6" name="Rectángulo 5">
            <a:extLst>
              <a:ext uri="{FF2B5EF4-FFF2-40B4-BE49-F238E27FC236}">
                <a16:creationId xmlns:a16="http://schemas.microsoft.com/office/drawing/2014/main" id="{30B82030-E62C-49AF-A5EE-D0C0C3E301F3}"/>
              </a:ext>
            </a:extLst>
          </p:cNvPr>
          <p:cNvSpPr/>
          <p:nvPr/>
        </p:nvSpPr>
        <p:spPr>
          <a:xfrm>
            <a:off x="7053609" y="3413228"/>
            <a:ext cx="3928533" cy="1528100"/>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En la actualidad, se tiene el registro de las 16 delegaciones políticas, donde se publicaron cerca de 350 actividades por parte de usuarios que se dieron de alta. </a:t>
            </a:r>
            <a:endParaRPr lang="en-US" dirty="0"/>
          </a:p>
        </p:txBody>
      </p:sp>
    </p:spTree>
    <p:extLst>
      <p:ext uri="{BB962C8B-B14F-4D97-AF65-F5344CB8AC3E}">
        <p14:creationId xmlns:p14="http://schemas.microsoft.com/office/powerpoint/2010/main" val="3073501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045C94-FB13-468B-99E5-B215C1F51B08}"/>
              </a:ext>
            </a:extLst>
          </p:cNvPr>
          <p:cNvSpPr>
            <a:spLocks noGrp="1"/>
          </p:cNvSpPr>
          <p:nvPr>
            <p:ph type="title"/>
          </p:nvPr>
        </p:nvSpPr>
        <p:spPr>
          <a:xfrm>
            <a:off x="521546" y="403013"/>
            <a:ext cx="10058400" cy="585893"/>
          </a:xfrm>
        </p:spPr>
        <p:txBody>
          <a:bodyPr>
            <a:normAutofit/>
          </a:bodyPr>
          <a:lstStyle/>
          <a:p>
            <a:r>
              <a:rPr lang="es-MX" sz="2800" b="1" dirty="0">
                <a:latin typeface="+mn-lt"/>
              </a:rPr>
              <a:t>Proyecto: </a:t>
            </a:r>
            <a:r>
              <a:rPr lang="es-MX" sz="2800" b="1" dirty="0">
                <a:solidFill>
                  <a:srgbClr val="F16C69"/>
                </a:solidFill>
                <a:latin typeface="+mn-lt"/>
              </a:rPr>
              <a:t>Cartelera Digital</a:t>
            </a:r>
            <a:endParaRPr lang="en-US" sz="2800" dirty="0">
              <a:solidFill>
                <a:srgbClr val="F16C69"/>
              </a:solidFill>
              <a:latin typeface="+mn-lt"/>
            </a:endParaRPr>
          </a:p>
        </p:txBody>
      </p:sp>
      <p:sp>
        <p:nvSpPr>
          <p:cNvPr id="3" name="Marcador de contenido 2">
            <a:extLst>
              <a:ext uri="{FF2B5EF4-FFF2-40B4-BE49-F238E27FC236}">
                <a16:creationId xmlns:a16="http://schemas.microsoft.com/office/drawing/2014/main" id="{20320622-8B51-4F3A-8BD7-B48E1E410B7F}"/>
              </a:ext>
            </a:extLst>
          </p:cNvPr>
          <p:cNvSpPr>
            <a:spLocks noGrp="1"/>
          </p:cNvSpPr>
          <p:nvPr>
            <p:ph idx="1"/>
          </p:nvPr>
        </p:nvSpPr>
        <p:spPr>
          <a:xfrm>
            <a:off x="814158" y="1420707"/>
            <a:ext cx="10058400" cy="4023360"/>
          </a:xfrm>
        </p:spPr>
        <p:txBody>
          <a:bodyPr>
            <a:normAutofit/>
          </a:bodyPr>
          <a:lstStyle/>
          <a:p>
            <a:pPr marL="114300" indent="0">
              <a:buNone/>
            </a:pPr>
            <a:r>
              <a:rPr lang="es-ES_tradnl" dirty="0"/>
              <a:t>La Dirección de Divulgación Cultural para 2018, seguirá trabajando con las delegaciones para la difusión de las actividades que se presentan en los diversos espacios de la CDMX, a través de los medios con los que cuenta como: </a:t>
            </a:r>
          </a:p>
          <a:p>
            <a:r>
              <a:rPr lang="es-ES_tradnl" dirty="0"/>
              <a:t>Redes sociales institucionales.</a:t>
            </a:r>
          </a:p>
          <a:p>
            <a:pPr>
              <a:buFont typeface="Arial" panose="020B0604020202020204" pitchFamily="34" charset="0"/>
              <a:buChar char="•"/>
            </a:pPr>
            <a:r>
              <a:rPr lang="es-ES_tradnl" dirty="0"/>
              <a:t> Código CDMX.</a:t>
            </a:r>
          </a:p>
          <a:p>
            <a:pPr>
              <a:buFont typeface="Arial" panose="020B0604020202020204" pitchFamily="34" charset="0"/>
              <a:buChar char="•"/>
            </a:pPr>
            <a:r>
              <a:rPr lang="es-ES_tradnl" dirty="0"/>
              <a:t>Radio cultural en línea.</a:t>
            </a:r>
          </a:p>
          <a:p>
            <a:pPr>
              <a:buFont typeface="Arial" panose="020B0604020202020204" pitchFamily="34" charset="0"/>
              <a:buChar char="•"/>
            </a:pPr>
            <a:r>
              <a:rPr lang="es-ES_tradnl" dirty="0"/>
              <a:t>Cartelera CDMX. Cultura en tu ciudad.</a:t>
            </a:r>
          </a:p>
          <a:p>
            <a:pPr marL="0" indent="0">
              <a:buNone/>
            </a:pPr>
            <a:endParaRPr lang="es-ES_tradnl" dirty="0"/>
          </a:p>
          <a:p>
            <a:endParaRPr lang="en-US" dirty="0"/>
          </a:p>
        </p:txBody>
      </p:sp>
      <p:sp>
        <p:nvSpPr>
          <p:cNvPr id="6" name="Rectángulo 5">
            <a:extLst>
              <a:ext uri="{FF2B5EF4-FFF2-40B4-BE49-F238E27FC236}">
                <a16:creationId xmlns:a16="http://schemas.microsoft.com/office/drawing/2014/main" id="{EDE69FCB-0896-45BD-804C-E190A02BC428}"/>
              </a:ext>
            </a:extLst>
          </p:cNvPr>
          <p:cNvSpPr/>
          <p:nvPr/>
        </p:nvSpPr>
        <p:spPr>
          <a:xfrm>
            <a:off x="773546" y="4690535"/>
            <a:ext cx="9935193" cy="1168400"/>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a:t>Con el cambio previsto hacia las alcaldías se continuará con la estrategia de inclusión durante el 2018</a:t>
            </a:r>
            <a:endParaRPr lang="en-US" sz="2800" dirty="0"/>
          </a:p>
        </p:txBody>
      </p:sp>
    </p:spTree>
    <p:extLst>
      <p:ext uri="{BB962C8B-B14F-4D97-AF65-F5344CB8AC3E}">
        <p14:creationId xmlns:p14="http://schemas.microsoft.com/office/powerpoint/2010/main" val="934834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702156"/>
            <a:ext cx="11029616" cy="753157"/>
          </a:xfrm>
        </p:spPr>
        <p:txBody>
          <a:bodyPr>
            <a:normAutofit fontScale="90000"/>
          </a:bodyPr>
          <a:lstStyle/>
          <a:p>
            <a:r>
              <a:rPr lang="es-MX" b="1" dirty="0">
                <a:solidFill>
                  <a:srgbClr val="F16C69"/>
                </a:solidFill>
                <a:latin typeface="+mn-lt"/>
              </a:rPr>
              <a:t>Informe 2017</a:t>
            </a:r>
          </a:p>
        </p:txBody>
      </p:sp>
      <p:sp>
        <p:nvSpPr>
          <p:cNvPr id="3" name="Marcador de contenido 2"/>
          <p:cNvSpPr>
            <a:spLocks noGrp="1"/>
          </p:cNvSpPr>
          <p:nvPr>
            <p:ph idx="1"/>
          </p:nvPr>
        </p:nvSpPr>
        <p:spPr>
          <a:xfrm>
            <a:off x="587300" y="1786775"/>
            <a:ext cx="10121439" cy="3321308"/>
          </a:xfrm>
        </p:spPr>
        <p:txBody>
          <a:bodyPr>
            <a:noAutofit/>
          </a:bodyPr>
          <a:lstStyle/>
          <a:p>
            <a:pPr algn="just">
              <a:lnSpc>
                <a:spcPct val="100000"/>
              </a:lnSpc>
            </a:pPr>
            <a:endParaRPr lang="es-MX" sz="3600" b="1" dirty="0">
              <a:solidFill>
                <a:schemeClr val="accent2">
                  <a:lumMod val="75000"/>
                </a:schemeClr>
              </a:solidFill>
              <a:ea typeface="Batang" panose="02030600000101010101" pitchFamily="18" charset="-127"/>
            </a:endParaRPr>
          </a:p>
          <a:p>
            <a:pPr>
              <a:lnSpc>
                <a:spcPct val="100000"/>
              </a:lnSpc>
            </a:pPr>
            <a:r>
              <a:rPr lang="es-MX" sz="3000" b="1" dirty="0">
                <a:solidFill>
                  <a:srgbClr val="F16C69"/>
                </a:solidFill>
                <a:ea typeface="Batang" panose="02030600000101010101" pitchFamily="18" charset="-127"/>
              </a:rPr>
              <a:t>E</a:t>
            </a:r>
            <a:r>
              <a:rPr lang="es-MX" sz="3000" dirty="0"/>
              <a:t>l presente documento se elaboró con la información que enviaron las Coordinaciones y Direcciones de la </a:t>
            </a:r>
            <a:r>
              <a:rPr lang="es-MX" sz="3000" dirty="0" err="1"/>
              <a:t>Secult</a:t>
            </a:r>
            <a:r>
              <a:rPr lang="es-MX" sz="3000" dirty="0"/>
              <a:t>, de las </a:t>
            </a:r>
            <a:r>
              <a:rPr lang="es-MX" sz="3000" b="1" dirty="0">
                <a:solidFill>
                  <a:srgbClr val="F16C69"/>
                </a:solidFill>
              </a:rPr>
              <a:t>Actividades Relevantes </a:t>
            </a:r>
            <a:r>
              <a:rPr lang="es-MX" sz="3000" dirty="0"/>
              <a:t>del trabajo realizado con las 16 Delegaciones Políticas en las Áreas de Oportunidad 2017.</a:t>
            </a:r>
            <a:endParaRPr lang="es-MX" sz="3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7579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18129" y="371080"/>
            <a:ext cx="11029616" cy="753157"/>
          </a:xfrm>
        </p:spPr>
        <p:txBody>
          <a:bodyPr>
            <a:normAutofit/>
          </a:bodyPr>
          <a:lstStyle/>
          <a:p>
            <a:r>
              <a:rPr lang="es-MX" sz="2800" b="1" dirty="0">
                <a:latin typeface="+mn-lt"/>
              </a:rPr>
              <a:t>Proyecto: </a:t>
            </a:r>
            <a:r>
              <a:rPr lang="es-MX" sz="2800" b="1" dirty="0">
                <a:solidFill>
                  <a:srgbClr val="F16C69"/>
                </a:solidFill>
                <a:latin typeface="+mn-lt"/>
              </a:rPr>
              <a:t>Orquesta Juveniles y Coros de la CDMX </a:t>
            </a:r>
          </a:p>
        </p:txBody>
      </p:sp>
      <p:sp>
        <p:nvSpPr>
          <p:cNvPr id="3" name="Marcador de contenido 2"/>
          <p:cNvSpPr>
            <a:spLocks noGrp="1"/>
          </p:cNvSpPr>
          <p:nvPr>
            <p:ph idx="1"/>
          </p:nvPr>
        </p:nvSpPr>
        <p:spPr>
          <a:xfrm>
            <a:off x="761852" y="926391"/>
            <a:ext cx="9403784" cy="3554568"/>
          </a:xfrm>
        </p:spPr>
        <p:txBody>
          <a:bodyPr numCol="2">
            <a:noAutofit/>
          </a:bodyPr>
          <a:lstStyle/>
          <a:p>
            <a:pPr lvl="0"/>
            <a:endParaRPr lang="es-MX" sz="3000" b="1" dirty="0">
              <a:solidFill>
                <a:schemeClr val="accent2">
                  <a:lumMod val="75000"/>
                </a:schemeClr>
              </a:solidFill>
              <a:ea typeface="Batang" panose="02030600000101010101" pitchFamily="18" charset="-127"/>
            </a:endParaRPr>
          </a:p>
          <a:p>
            <a:pPr lvl="0"/>
            <a:r>
              <a:rPr lang="es-MX" sz="3200" b="1" dirty="0">
                <a:solidFill>
                  <a:srgbClr val="F16C69"/>
                </a:solidFill>
                <a:ea typeface="Batang" panose="02030600000101010101" pitchFamily="18" charset="-127"/>
              </a:rPr>
              <a:t>S</a:t>
            </a:r>
            <a:r>
              <a:rPr lang="es-ES_tradnl" sz="3200" dirty="0"/>
              <a:t>e realizaron clases de instrumento musical, ensayos y conciertos de las Orquestas Juveniles en </a:t>
            </a:r>
            <a:r>
              <a:rPr lang="es-ES_tradnl" sz="3200" b="1" dirty="0">
                <a:solidFill>
                  <a:srgbClr val="F16C69"/>
                </a:solidFill>
              </a:rPr>
              <a:t>13</a:t>
            </a:r>
            <a:r>
              <a:rPr lang="es-ES_tradnl" sz="3200" dirty="0"/>
              <a:t> delegaciones:</a:t>
            </a:r>
          </a:p>
          <a:p>
            <a:pPr lvl="0"/>
            <a:endParaRPr lang="es-ES_tradnl" sz="3200" dirty="0"/>
          </a:p>
          <a:p>
            <a:pPr lvl="0"/>
            <a:endParaRPr lang="es-ES_tradnl" sz="3200" dirty="0"/>
          </a:p>
          <a:p>
            <a:pPr marL="114300" lvl="0" indent="0">
              <a:buNone/>
            </a:pPr>
            <a:r>
              <a:rPr lang="es-ES_tradnl" sz="2400" dirty="0"/>
              <a:t>Álvaro Obregón, Benito Juárez, Cuajimalpa, Cuauhtémoc, Gustavo A. Madero, Iztapalapa, Iztacalco, Miguel Hidalgo, Milpa Alta, La Magdalena Contreras, Tlalpan, Tláhuac y Venustiano Carranza. </a:t>
            </a:r>
            <a:endParaRPr lang="es-MX" sz="2400" b="1" dirty="0">
              <a:solidFill>
                <a:schemeClr val="accent2">
                  <a:lumMod val="75000"/>
                </a:schemeClr>
              </a:solidFill>
              <a:ea typeface="Batang" panose="02030600000101010101" pitchFamily="18" charset="-127"/>
            </a:endParaRPr>
          </a:p>
        </p:txBody>
      </p:sp>
      <p:graphicFrame>
        <p:nvGraphicFramePr>
          <p:cNvPr id="4" name="3 Tabla"/>
          <p:cNvGraphicFramePr>
            <a:graphicFrameLocks noGrp="1"/>
          </p:cNvGraphicFramePr>
          <p:nvPr>
            <p:extLst>
              <p:ext uri="{D42A27DB-BD31-4B8C-83A1-F6EECF244321}">
                <p14:modId xmlns:p14="http://schemas.microsoft.com/office/powerpoint/2010/main" val="2917339995"/>
              </p:ext>
            </p:extLst>
          </p:nvPr>
        </p:nvGraphicFramePr>
        <p:xfrm>
          <a:off x="707629" y="4722298"/>
          <a:ext cx="9890752" cy="1158240"/>
        </p:xfrm>
        <a:graphic>
          <a:graphicData uri="http://schemas.openxmlformats.org/drawingml/2006/table">
            <a:tbl>
              <a:tblPr firstRow="1" bandRow="1">
                <a:tableStyleId>{5C22544A-7EE6-4342-B048-85BDC9FD1C3A}</a:tableStyleId>
              </a:tblPr>
              <a:tblGrid>
                <a:gridCol w="9890752">
                  <a:extLst>
                    <a:ext uri="{9D8B030D-6E8A-4147-A177-3AD203B41FA5}">
                      <a16:colId xmlns:a16="http://schemas.microsoft.com/office/drawing/2014/main" val="20000"/>
                    </a:ext>
                  </a:extLst>
                </a:gridCol>
              </a:tblGrid>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2800" dirty="0">
                          <a:solidFill>
                            <a:schemeClr val="tx1"/>
                          </a:solidFill>
                        </a:rPr>
                        <a:t>L</a:t>
                      </a:r>
                      <a:r>
                        <a:rPr lang="es-ES_tradnl" sz="2400" dirty="0">
                          <a:solidFill>
                            <a:schemeClr val="tx1"/>
                          </a:solidFill>
                        </a:rPr>
                        <a:t>a Secretaría de Cultura amplió el equipamiento de todas las orquestas con la compra de nuevos instrumentos musicales, sillas y atriles.</a:t>
                      </a:r>
                      <a:endParaRPr lang="es-MX" sz="2400" dirty="0">
                        <a:solidFill>
                          <a:schemeClr val="tx1"/>
                        </a:solidFill>
                      </a:endParaRPr>
                    </a:p>
                    <a:p>
                      <a:endParaRPr lang="es-MX" dirty="0"/>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11335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339549"/>
            <a:ext cx="11029616" cy="753157"/>
          </a:xfrm>
        </p:spPr>
        <p:txBody>
          <a:bodyPr>
            <a:normAutofit/>
          </a:bodyPr>
          <a:lstStyle/>
          <a:p>
            <a:r>
              <a:rPr lang="es-MX" sz="2800" b="1" dirty="0">
                <a:latin typeface="+mn-lt"/>
              </a:rPr>
              <a:t>Proyecto: </a:t>
            </a:r>
            <a:r>
              <a:rPr lang="es-MX" sz="2800" b="1" dirty="0">
                <a:solidFill>
                  <a:srgbClr val="F16C69"/>
                </a:solidFill>
                <a:latin typeface="+mn-lt"/>
              </a:rPr>
              <a:t>Orquesta Juveniles y Coros de la CDMX </a:t>
            </a:r>
          </a:p>
        </p:txBody>
      </p:sp>
      <p:sp>
        <p:nvSpPr>
          <p:cNvPr id="3" name="Marcador de contenido 2"/>
          <p:cNvSpPr>
            <a:spLocks noGrp="1"/>
          </p:cNvSpPr>
          <p:nvPr>
            <p:ph idx="1"/>
          </p:nvPr>
        </p:nvSpPr>
        <p:spPr>
          <a:xfrm>
            <a:off x="711674" y="1036474"/>
            <a:ext cx="9403784" cy="2897746"/>
          </a:xfrm>
        </p:spPr>
        <p:txBody>
          <a:bodyPr numCol="2">
            <a:noAutofit/>
          </a:bodyPr>
          <a:lstStyle/>
          <a:p>
            <a:pPr lvl="0"/>
            <a:endParaRPr lang="es-MX" sz="3000" b="1" dirty="0">
              <a:solidFill>
                <a:schemeClr val="accent2">
                  <a:lumMod val="75000"/>
                </a:schemeClr>
              </a:solidFill>
              <a:ea typeface="Batang" panose="02030600000101010101" pitchFamily="18" charset="-127"/>
            </a:endParaRPr>
          </a:p>
          <a:p>
            <a:pPr lvl="0"/>
            <a:r>
              <a:rPr lang="es-MX" sz="3200" b="1" dirty="0">
                <a:solidFill>
                  <a:srgbClr val="F16C69"/>
                </a:solidFill>
                <a:ea typeface="Batang" panose="02030600000101010101" pitchFamily="18" charset="-127"/>
              </a:rPr>
              <a:t>S</a:t>
            </a:r>
            <a:r>
              <a:rPr lang="es-ES_tradnl" sz="3200" dirty="0"/>
              <a:t>e llevaron a cabo ensayos y conciertos con los Coros en </a:t>
            </a:r>
            <a:r>
              <a:rPr lang="es-ES_tradnl" sz="3200" b="1" dirty="0">
                <a:solidFill>
                  <a:srgbClr val="F16C69"/>
                </a:solidFill>
              </a:rPr>
              <a:t>9</a:t>
            </a:r>
            <a:r>
              <a:rPr lang="es-ES_tradnl" sz="3200" b="1" dirty="0">
                <a:solidFill>
                  <a:schemeClr val="accent2">
                    <a:lumMod val="75000"/>
                  </a:schemeClr>
                </a:solidFill>
              </a:rPr>
              <a:t> </a:t>
            </a:r>
            <a:r>
              <a:rPr lang="es-ES_tradnl" sz="3200" dirty="0"/>
              <a:t>delegaciones:</a:t>
            </a:r>
          </a:p>
          <a:p>
            <a:pPr marL="114300" lvl="0" indent="0">
              <a:buNone/>
            </a:pPr>
            <a:endParaRPr lang="es-ES_tradnl" sz="2800" dirty="0"/>
          </a:p>
          <a:p>
            <a:pPr marL="114300" lvl="0" indent="0">
              <a:buNone/>
            </a:pPr>
            <a:r>
              <a:rPr lang="es-ES_tradnl" sz="2400" dirty="0"/>
              <a:t>Azcapotzalco, Benito Juárez, Cuauhtémoc, Gustavo A. Madero, Iztapalapa, Iztacalco, Miguel Hidalgo, Magdalena Contreras y Tlalpan. </a:t>
            </a:r>
            <a:endParaRPr lang="es-MX" sz="2400" b="1" dirty="0">
              <a:solidFill>
                <a:schemeClr val="accent2">
                  <a:lumMod val="75000"/>
                </a:schemeClr>
              </a:solidFill>
              <a:ea typeface="Batang" panose="02030600000101010101" pitchFamily="18" charset="-127"/>
            </a:endParaRPr>
          </a:p>
        </p:txBody>
      </p:sp>
      <p:graphicFrame>
        <p:nvGraphicFramePr>
          <p:cNvPr id="4" name="3 Tabla"/>
          <p:cNvGraphicFramePr>
            <a:graphicFrameLocks noGrp="1"/>
          </p:cNvGraphicFramePr>
          <p:nvPr>
            <p:extLst>
              <p:ext uri="{D42A27DB-BD31-4B8C-83A1-F6EECF244321}">
                <p14:modId xmlns:p14="http://schemas.microsoft.com/office/powerpoint/2010/main" val="3489199116"/>
              </p:ext>
            </p:extLst>
          </p:nvPr>
        </p:nvGraphicFramePr>
        <p:xfrm>
          <a:off x="715015" y="4404390"/>
          <a:ext cx="9872221" cy="1318494"/>
        </p:xfrm>
        <a:graphic>
          <a:graphicData uri="http://schemas.openxmlformats.org/drawingml/2006/table">
            <a:tbl>
              <a:tblPr firstRow="1" bandRow="1">
                <a:tableStyleId>{5C22544A-7EE6-4342-B048-85BDC9FD1C3A}</a:tableStyleId>
              </a:tblPr>
              <a:tblGrid>
                <a:gridCol w="9872221">
                  <a:extLst>
                    <a:ext uri="{9D8B030D-6E8A-4147-A177-3AD203B41FA5}">
                      <a16:colId xmlns:a16="http://schemas.microsoft.com/office/drawing/2014/main" val="20000"/>
                    </a:ext>
                  </a:extLst>
                </a:gridCol>
              </a:tblGrid>
              <a:tr h="1318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2400" b="1" kern="1200" dirty="0">
                          <a:solidFill>
                            <a:schemeClr val="tx1"/>
                          </a:solidFill>
                          <a:effectLst/>
                          <a:latin typeface="+mn-lt"/>
                          <a:ea typeface="+mn-ea"/>
                          <a:cs typeface="+mn-cs"/>
                        </a:rPr>
                        <a:t>Se</a:t>
                      </a:r>
                      <a:r>
                        <a:rPr lang="es-ES_tradnl" sz="2400" b="1" kern="1200" baseline="0" dirty="0">
                          <a:solidFill>
                            <a:schemeClr val="tx1"/>
                          </a:solidFill>
                          <a:effectLst/>
                          <a:latin typeface="+mn-lt"/>
                          <a:ea typeface="+mn-ea"/>
                          <a:cs typeface="+mn-cs"/>
                        </a:rPr>
                        <a:t> </a:t>
                      </a:r>
                      <a:r>
                        <a:rPr lang="es-ES_tradnl" sz="2400" b="1" kern="1200" dirty="0">
                          <a:solidFill>
                            <a:schemeClr val="tx1"/>
                          </a:solidFill>
                          <a:effectLst/>
                          <a:latin typeface="+mn-lt"/>
                          <a:ea typeface="+mn-ea"/>
                          <a:cs typeface="+mn-cs"/>
                        </a:rPr>
                        <a:t>ofrecieron 94 presentaciones con las orquestas, y 62 con los coros.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2400" b="1" kern="1200" dirty="0">
                          <a:solidFill>
                            <a:schemeClr val="tx1"/>
                          </a:solidFill>
                          <a:effectLst/>
                          <a:latin typeface="+mn-lt"/>
                          <a:ea typeface="+mn-ea"/>
                          <a:cs typeface="+mn-cs"/>
                        </a:rPr>
                        <a:t>En estos conciertos se atendió a más de 22,500 personas.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2400" b="1" kern="1200" dirty="0">
                          <a:solidFill>
                            <a:schemeClr val="tx1"/>
                          </a:solidFill>
                          <a:effectLst/>
                          <a:latin typeface="+mn-lt"/>
                          <a:ea typeface="+mn-ea"/>
                          <a:cs typeface="+mn-cs"/>
                        </a:rPr>
                        <a:t>Los alumnos que se atienden son 590 en las orquestas y 200 en los coros.</a:t>
                      </a:r>
                      <a:endParaRPr lang="es-MX" sz="2400" dirty="0">
                        <a:solidFill>
                          <a:schemeClr val="tx1"/>
                        </a:solidFill>
                      </a:endParaRPr>
                    </a:p>
                  </a:txBody>
                  <a:tcPr>
                    <a:solidFill>
                      <a:srgbClr val="F16C69"/>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98518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372645" y="702156"/>
            <a:ext cx="11029616" cy="753157"/>
          </a:xfrm>
        </p:spPr>
        <p:txBody>
          <a:bodyPr>
            <a:noAutofit/>
          </a:bodyPr>
          <a:lstStyle/>
          <a:p>
            <a:pPr lvl="0"/>
            <a:br>
              <a:rPr lang="es-MX" sz="2400" dirty="0"/>
            </a:br>
            <a:r>
              <a:rPr lang="es-MX" sz="2400" b="1" dirty="0">
                <a:latin typeface="+mn-lt"/>
              </a:rPr>
              <a:t>Proyecto: </a:t>
            </a:r>
            <a:r>
              <a:rPr lang="es-MX" sz="2500" b="1" dirty="0">
                <a:solidFill>
                  <a:srgbClr val="F16C69"/>
                </a:solidFill>
                <a:latin typeface="+mn-lt"/>
              </a:rPr>
              <a:t>Programa de Estímulos a la Creación y al Desarrollo Artístico y Cultural </a:t>
            </a:r>
            <a:br>
              <a:rPr lang="es-MX" sz="2500" b="1" dirty="0">
                <a:solidFill>
                  <a:srgbClr val="F16C69"/>
                </a:solidFill>
                <a:latin typeface="+mn-lt"/>
              </a:rPr>
            </a:br>
            <a:r>
              <a:rPr lang="es-MX" sz="2500" b="1" dirty="0">
                <a:solidFill>
                  <a:srgbClr val="F16C69"/>
                </a:solidFill>
                <a:latin typeface="+mn-lt"/>
              </a:rPr>
              <a:t>de la Ciudad de México</a:t>
            </a:r>
          </a:p>
        </p:txBody>
      </p:sp>
      <p:sp>
        <p:nvSpPr>
          <p:cNvPr id="3" name="Marcador de contenido 2"/>
          <p:cNvSpPr>
            <a:spLocks noGrp="1"/>
          </p:cNvSpPr>
          <p:nvPr>
            <p:ph idx="1"/>
          </p:nvPr>
        </p:nvSpPr>
        <p:spPr>
          <a:xfrm>
            <a:off x="841316" y="2077743"/>
            <a:ext cx="9867423" cy="4031087"/>
          </a:xfrm>
        </p:spPr>
        <p:txBody>
          <a:bodyPr>
            <a:noAutofit/>
          </a:bodyPr>
          <a:lstStyle/>
          <a:p>
            <a:pPr marL="114300" indent="0">
              <a:buNone/>
            </a:pPr>
            <a:r>
              <a:rPr lang="es-ES_tradnl" sz="2400" b="1" dirty="0">
                <a:solidFill>
                  <a:srgbClr val="F16C69"/>
                </a:solidFill>
              </a:rPr>
              <a:t>Agendas Participativas</a:t>
            </a:r>
          </a:p>
          <a:p>
            <a:pPr marL="114300" indent="0">
              <a:buNone/>
            </a:pPr>
            <a:endParaRPr lang="es-MX" sz="2400" b="1" dirty="0">
              <a:solidFill>
                <a:schemeClr val="accent2">
                  <a:lumMod val="75000"/>
                </a:schemeClr>
              </a:solidFill>
            </a:endParaRPr>
          </a:p>
          <a:p>
            <a:r>
              <a:rPr lang="es-ES_tradnl" sz="2400" dirty="0"/>
              <a:t>Festival de Colectivos Culturales Comunitarios de la Región Centro Norte con el apoyo de la Delegación Cuauhtémoc en el espacio.</a:t>
            </a:r>
            <a:endParaRPr lang="es-MX" sz="2400" b="1" dirty="0">
              <a:solidFill>
                <a:schemeClr val="accent2">
                  <a:lumMod val="75000"/>
                </a:schemeClr>
              </a:solidFill>
              <a:ea typeface="Batang" panose="02030600000101010101" pitchFamily="18" charset="-127"/>
            </a:endParaRPr>
          </a:p>
          <a:p>
            <a:r>
              <a:rPr lang="es-ES_tradnl" sz="2400" dirty="0"/>
              <a:t>Festival de Colectivos Culturales Comunitarios de la Región Sur Poniente con el apoyo de la Delegación Tlalpan en el espacio público.</a:t>
            </a:r>
            <a:endParaRPr lang="es-MX" sz="2400" b="1" dirty="0">
              <a:solidFill>
                <a:schemeClr val="accent2">
                  <a:lumMod val="75000"/>
                </a:schemeClr>
              </a:solidFill>
              <a:ea typeface="Batang" panose="02030600000101010101" pitchFamily="18" charset="-127"/>
            </a:endParaRPr>
          </a:p>
          <a:p>
            <a:r>
              <a:rPr lang="es-ES_tradnl" sz="2400" dirty="0"/>
              <a:t>Festival de Colectivos Culturales Comunitarios de la Región Sur Oriente con el apoyo de la Delegación Tláhuac en el espacio publico. </a:t>
            </a:r>
            <a:endParaRPr lang="es-MX" sz="2400" b="1" dirty="0">
              <a:solidFill>
                <a:schemeClr val="accent2">
                  <a:lumMod val="75000"/>
                </a:schemeClr>
              </a:solidFill>
              <a:ea typeface="Batang" panose="02030600000101010101" pitchFamily="18" charset="-127"/>
            </a:endParaRPr>
          </a:p>
        </p:txBody>
      </p:sp>
    </p:spTree>
    <p:extLst>
      <p:ext uri="{BB962C8B-B14F-4D97-AF65-F5344CB8AC3E}">
        <p14:creationId xmlns:p14="http://schemas.microsoft.com/office/powerpoint/2010/main" val="345100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56674" y="486299"/>
            <a:ext cx="11354134" cy="1030391"/>
          </a:xfrm>
        </p:spPr>
        <p:txBody>
          <a:bodyPr>
            <a:noAutofit/>
          </a:bodyPr>
          <a:lstStyle/>
          <a:p>
            <a:pPr lvl="0"/>
            <a:br>
              <a:rPr lang="es-MX" sz="2400" dirty="0">
                <a:latin typeface="+mn-lt"/>
              </a:rPr>
            </a:br>
            <a:r>
              <a:rPr lang="es-MX" sz="2400" b="1" dirty="0">
                <a:latin typeface="+mn-lt"/>
              </a:rPr>
              <a:t>Proyecto: </a:t>
            </a:r>
            <a:r>
              <a:rPr lang="es-MX" sz="2400" b="1" dirty="0">
                <a:solidFill>
                  <a:srgbClr val="F16C69"/>
                </a:solidFill>
                <a:latin typeface="+mn-lt"/>
              </a:rPr>
              <a:t>Programa de Estímulos a la Creación y al Desarrollo Artístico y </a:t>
            </a:r>
            <a:br>
              <a:rPr lang="es-MX" sz="2400" b="1" dirty="0">
                <a:solidFill>
                  <a:srgbClr val="F16C69"/>
                </a:solidFill>
                <a:latin typeface="+mn-lt"/>
              </a:rPr>
            </a:br>
            <a:r>
              <a:rPr lang="es-MX" sz="2400" b="1" dirty="0">
                <a:solidFill>
                  <a:srgbClr val="F16C69"/>
                </a:solidFill>
                <a:latin typeface="+mn-lt"/>
              </a:rPr>
              <a:t>Cultural de la Ciudad de México</a:t>
            </a:r>
          </a:p>
        </p:txBody>
      </p:sp>
      <p:sp>
        <p:nvSpPr>
          <p:cNvPr id="7" name="Marcador de contenido 2"/>
          <p:cNvSpPr>
            <a:spLocks noGrp="1"/>
          </p:cNvSpPr>
          <p:nvPr>
            <p:ph idx="1"/>
          </p:nvPr>
        </p:nvSpPr>
        <p:spPr>
          <a:xfrm>
            <a:off x="731810" y="1748944"/>
            <a:ext cx="10341735" cy="4391696"/>
          </a:xfrm>
        </p:spPr>
        <p:txBody>
          <a:bodyPr>
            <a:noAutofit/>
          </a:bodyPr>
          <a:lstStyle/>
          <a:p>
            <a:pPr marL="114300" indent="0">
              <a:buNone/>
            </a:pPr>
            <a:r>
              <a:rPr lang="es-ES_tradnl" sz="2400" b="1" dirty="0">
                <a:solidFill>
                  <a:srgbClr val="F16C69"/>
                </a:solidFill>
              </a:rPr>
              <a:t>Cine en Plazas Públicas</a:t>
            </a:r>
          </a:p>
          <a:p>
            <a:pPr marL="114300" indent="0">
              <a:buNone/>
            </a:pPr>
            <a:endParaRPr lang="es-ES_tradnl" sz="2400" b="1" dirty="0">
              <a:solidFill>
                <a:schemeClr val="accent2">
                  <a:lumMod val="75000"/>
                </a:schemeClr>
              </a:solidFill>
            </a:endParaRPr>
          </a:p>
          <a:p>
            <a:pPr lvl="1"/>
            <a:r>
              <a:rPr lang="es-ES_tradnl" sz="2400" dirty="0"/>
              <a:t>El área de Cine Clubes Comunitarios, en colaboración con Peripecia A.C., realizó las siguientes funciones de Cine Mexicano:</a:t>
            </a:r>
          </a:p>
          <a:p>
            <a:pPr lvl="1"/>
            <a:r>
              <a:rPr lang="es-ES_tradnl" sz="2400" dirty="0"/>
              <a:t>Delegación Miguel Hidalgo, dos funciones. </a:t>
            </a:r>
            <a:endParaRPr lang="es-MX" sz="2400" dirty="0"/>
          </a:p>
          <a:p>
            <a:pPr lvl="1"/>
            <a:r>
              <a:rPr lang="es-ES_tradnl" sz="2400" dirty="0"/>
              <a:t>Delegación Gustavo A. Madero se apoyó con el Taller de Apreciación Cinematográfica para fortalecer la práctica Cine </a:t>
            </a:r>
            <a:r>
              <a:rPr lang="es-ES_tradnl" sz="2400" dirty="0" err="1"/>
              <a:t>Clubismo</a:t>
            </a:r>
            <a:r>
              <a:rPr lang="es-ES_tradnl" sz="2400" dirty="0"/>
              <a:t> en sus casas de cultura.</a:t>
            </a:r>
            <a:endParaRPr lang="es-MX" sz="2400" dirty="0"/>
          </a:p>
          <a:p>
            <a:pPr lvl="1"/>
            <a:r>
              <a:rPr lang="es-ES_tradnl" sz="2400" dirty="0"/>
              <a:t>Delegación Tláhuac se apoyó con el taller iniciación al Cine </a:t>
            </a:r>
            <a:r>
              <a:rPr lang="es-ES_tradnl" sz="2400" dirty="0" err="1"/>
              <a:t>Clubismo</a:t>
            </a:r>
            <a:r>
              <a:rPr lang="es-ES_tradnl" sz="2400" dirty="0"/>
              <a:t>, con la finalidad de impulsar la implementación de cine clubes en centros comunitarios.</a:t>
            </a:r>
            <a:endParaRPr lang="es-MX" sz="2400" b="1" dirty="0">
              <a:solidFill>
                <a:schemeClr val="accent2">
                  <a:lumMod val="75000"/>
                </a:schemeClr>
              </a:solidFill>
            </a:endParaRPr>
          </a:p>
        </p:txBody>
      </p:sp>
    </p:spTree>
    <p:extLst>
      <p:ext uri="{BB962C8B-B14F-4D97-AF65-F5344CB8AC3E}">
        <p14:creationId xmlns:p14="http://schemas.microsoft.com/office/powerpoint/2010/main" val="17816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81192" y="486299"/>
            <a:ext cx="11029616" cy="753157"/>
          </a:xfrm>
        </p:spPr>
        <p:txBody>
          <a:bodyPr>
            <a:noAutofit/>
          </a:bodyPr>
          <a:lstStyle/>
          <a:p>
            <a:pPr lvl="0"/>
            <a:br>
              <a:rPr lang="es-MX" sz="2400" dirty="0"/>
            </a:br>
            <a:r>
              <a:rPr lang="es-MX" sz="2400" b="1" dirty="0">
                <a:latin typeface="+mn-lt"/>
              </a:rPr>
              <a:t>Proyecto: </a:t>
            </a:r>
            <a:r>
              <a:rPr lang="es-MX" sz="2400" b="1" dirty="0">
                <a:solidFill>
                  <a:srgbClr val="F16C69"/>
                </a:solidFill>
                <a:latin typeface="+mn-lt"/>
              </a:rPr>
              <a:t>Programa de Estímulos a la Creación y al Desarrollo Artístico y</a:t>
            </a:r>
            <a:br>
              <a:rPr lang="es-MX" sz="2400" b="1" dirty="0">
                <a:solidFill>
                  <a:srgbClr val="F16C69"/>
                </a:solidFill>
                <a:latin typeface="+mn-lt"/>
              </a:rPr>
            </a:br>
            <a:r>
              <a:rPr lang="es-MX" sz="2400" b="1" dirty="0">
                <a:solidFill>
                  <a:srgbClr val="F16C69"/>
                </a:solidFill>
                <a:latin typeface="+mn-lt"/>
              </a:rPr>
              <a:t> Cultural de la Ciudad de México</a:t>
            </a:r>
          </a:p>
        </p:txBody>
      </p:sp>
      <p:sp>
        <p:nvSpPr>
          <p:cNvPr id="3" name="Marcador de contenido 2"/>
          <p:cNvSpPr>
            <a:spLocks noGrp="1"/>
          </p:cNvSpPr>
          <p:nvPr>
            <p:ph idx="1"/>
          </p:nvPr>
        </p:nvSpPr>
        <p:spPr>
          <a:xfrm>
            <a:off x="850006" y="1378040"/>
            <a:ext cx="10341735" cy="4391696"/>
          </a:xfrm>
        </p:spPr>
        <p:txBody>
          <a:bodyPr>
            <a:noAutofit/>
          </a:bodyPr>
          <a:lstStyle/>
          <a:p>
            <a:endParaRPr lang="es-ES_tradnl" sz="2800" b="1" dirty="0">
              <a:solidFill>
                <a:srgbClr val="F16C69"/>
              </a:solidFill>
            </a:endParaRPr>
          </a:p>
          <a:p>
            <a:pPr marL="114300" indent="0">
              <a:buNone/>
            </a:pPr>
            <a:r>
              <a:rPr lang="es-ES_tradnl" sz="2800" b="1" dirty="0">
                <a:solidFill>
                  <a:srgbClr val="F16C69"/>
                </a:solidFill>
              </a:rPr>
              <a:t>Juventudes Creativas</a:t>
            </a:r>
          </a:p>
          <a:p>
            <a:pPr marL="114300" indent="0">
              <a:buNone/>
            </a:pPr>
            <a:endParaRPr lang="es-MX" sz="2800" b="1" dirty="0">
              <a:solidFill>
                <a:schemeClr val="accent2">
                  <a:lumMod val="75000"/>
                </a:schemeClr>
              </a:solidFill>
            </a:endParaRPr>
          </a:p>
          <a:p>
            <a:pPr>
              <a:lnSpc>
                <a:spcPct val="150000"/>
              </a:lnSpc>
            </a:pPr>
            <a:r>
              <a:rPr lang="es-ES_tradnl" sz="2400" dirty="0"/>
              <a:t>Festival Juventudes Creativas en la Delegación Magdalena Contreras. </a:t>
            </a:r>
          </a:p>
          <a:p>
            <a:pPr marL="114300" indent="0">
              <a:lnSpc>
                <a:spcPct val="150000"/>
              </a:lnSpc>
              <a:buNone/>
            </a:pPr>
            <a:r>
              <a:rPr lang="es-ES_tradnl" sz="2400" dirty="0"/>
              <a:t>Se realizó en coordinación con esta Demarcación, con el Instituto de Atención y Prevención de las Adicciones (IAPA) y la Comisión de Derechos Humanos del Distrito Federal (CDHDF).</a:t>
            </a:r>
            <a:endParaRPr lang="es-MX" sz="2400" b="1" dirty="0">
              <a:solidFill>
                <a:schemeClr val="accent2">
                  <a:lumMod val="75000"/>
                </a:schemeClr>
              </a:solidFill>
            </a:endParaRPr>
          </a:p>
        </p:txBody>
      </p:sp>
    </p:spTree>
    <p:extLst>
      <p:ext uri="{BB962C8B-B14F-4D97-AF65-F5344CB8AC3E}">
        <p14:creationId xmlns:p14="http://schemas.microsoft.com/office/powerpoint/2010/main" val="280117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812171908"/>
              </p:ext>
            </p:extLst>
          </p:nvPr>
        </p:nvGraphicFramePr>
        <p:xfrm>
          <a:off x="689811" y="1155034"/>
          <a:ext cx="9737558" cy="4148486"/>
        </p:xfrm>
        <a:graphic>
          <a:graphicData uri="http://schemas.openxmlformats.org/drawingml/2006/table">
            <a:tbl>
              <a:tblPr firstRow="1" bandRow="1">
                <a:tableStyleId>{5C22544A-7EE6-4342-B048-85BDC9FD1C3A}</a:tableStyleId>
              </a:tblPr>
              <a:tblGrid>
                <a:gridCol w="4764505">
                  <a:extLst>
                    <a:ext uri="{9D8B030D-6E8A-4147-A177-3AD203B41FA5}">
                      <a16:colId xmlns:a16="http://schemas.microsoft.com/office/drawing/2014/main" val="20000"/>
                    </a:ext>
                  </a:extLst>
                </a:gridCol>
                <a:gridCol w="4973053">
                  <a:extLst>
                    <a:ext uri="{9D8B030D-6E8A-4147-A177-3AD203B41FA5}">
                      <a16:colId xmlns:a16="http://schemas.microsoft.com/office/drawing/2014/main" val="20001"/>
                    </a:ext>
                  </a:extLst>
                </a:gridCol>
              </a:tblGrid>
              <a:tr h="324245">
                <a:tc>
                  <a:txBody>
                    <a:bodyPr/>
                    <a:lstStyle/>
                    <a:p>
                      <a:r>
                        <a:rPr lang="es-MX" sz="1600" dirty="0"/>
                        <a:t>Actividades Realizadas</a:t>
                      </a:r>
                      <a:r>
                        <a:rPr lang="es-MX" sz="1600" baseline="0" dirty="0"/>
                        <a:t> </a:t>
                      </a:r>
                      <a:endParaRPr lang="es-MX" sz="1600" dirty="0"/>
                    </a:p>
                  </a:txBody>
                  <a:tcPr>
                    <a:solidFill>
                      <a:srgbClr val="F16C69"/>
                    </a:solidFill>
                  </a:tcPr>
                </a:tc>
                <a:tc>
                  <a:txBody>
                    <a:bodyPr/>
                    <a:lstStyle/>
                    <a:p>
                      <a:r>
                        <a:rPr lang="es-MX" sz="1600" dirty="0"/>
                        <a:t>Delegaciones Involucradas</a:t>
                      </a:r>
                      <a:r>
                        <a:rPr lang="es-MX" sz="1600" baseline="0" dirty="0"/>
                        <a:t> </a:t>
                      </a:r>
                      <a:endParaRPr lang="es-MX" sz="1600" dirty="0"/>
                    </a:p>
                  </a:txBody>
                  <a:tcPr>
                    <a:solidFill>
                      <a:srgbClr val="F16C69"/>
                    </a:solidFill>
                  </a:tcPr>
                </a:tc>
                <a:extLst>
                  <a:ext uri="{0D108BD9-81ED-4DB2-BD59-A6C34878D82A}">
                    <a16:rowId xmlns:a16="http://schemas.microsoft.com/office/drawing/2014/main" val="10000"/>
                  </a:ext>
                </a:extLst>
              </a:tr>
              <a:tr h="402654">
                <a:tc>
                  <a:txBody>
                    <a:bodyPr/>
                    <a:lstStyle/>
                    <a:p>
                      <a:pPr marL="285750" indent="-285750">
                        <a:buFont typeface="Arial" panose="020B0604020202020204" pitchFamily="34" charset="0"/>
                        <a:buChar char="•"/>
                      </a:pPr>
                      <a:r>
                        <a:rPr lang="es-MX" sz="1600" dirty="0"/>
                        <a:t>Envió</a:t>
                      </a:r>
                      <a:r>
                        <a:rPr lang="es-MX" sz="1600" baseline="0" dirty="0"/>
                        <a:t> de directorios de elencos artísticos.</a:t>
                      </a:r>
                      <a:endParaRPr lang="es-MX" sz="1600" dirty="0"/>
                    </a:p>
                  </a:txBody>
                  <a:tcPr/>
                </a:tc>
                <a:tc>
                  <a:txBody>
                    <a:bodyPr/>
                    <a:lstStyle/>
                    <a:p>
                      <a:r>
                        <a:rPr lang="es-MX" sz="1600" dirty="0"/>
                        <a:t>Á. Obregón, </a:t>
                      </a:r>
                      <a:r>
                        <a:rPr lang="es-MX" sz="1600" dirty="0" err="1"/>
                        <a:t>Azca</a:t>
                      </a:r>
                      <a:r>
                        <a:rPr lang="es-MX" sz="1600" dirty="0"/>
                        <a:t>.,</a:t>
                      </a:r>
                      <a:r>
                        <a:rPr lang="es-MX" sz="1600" baseline="0" dirty="0"/>
                        <a:t> Coyoacán, M. Hidalgo, Tlalpan y V. C.</a:t>
                      </a:r>
                      <a:endParaRPr lang="es-MX" sz="1600" dirty="0"/>
                    </a:p>
                  </a:txBody>
                  <a:tcPr/>
                </a:tc>
                <a:extLst>
                  <a:ext uri="{0D108BD9-81ED-4DB2-BD59-A6C34878D82A}">
                    <a16:rowId xmlns:a16="http://schemas.microsoft.com/office/drawing/2014/main" val="10001"/>
                  </a:ext>
                </a:extLst>
              </a:tr>
              <a:tr h="593558">
                <a:tc>
                  <a:txBody>
                    <a:bodyPr/>
                    <a:lstStyle/>
                    <a:p>
                      <a:pPr marL="285750" indent="-285750">
                        <a:buFont typeface="Arial" panose="020B0604020202020204" pitchFamily="34" charset="0"/>
                        <a:buChar char="•"/>
                      </a:pPr>
                      <a:r>
                        <a:rPr lang="es-MX" sz="1600" dirty="0"/>
                        <a:t>Envió de infraestructura de recintos</a:t>
                      </a:r>
                      <a:r>
                        <a:rPr lang="es-MX" sz="1600" baseline="0" dirty="0"/>
                        <a:t> culturales.</a:t>
                      </a:r>
                      <a:endParaRPr lang="es-MX" sz="1600" dirty="0"/>
                    </a:p>
                  </a:txBody>
                  <a:tcPr/>
                </a:tc>
                <a:tc>
                  <a:txBody>
                    <a:bodyPr/>
                    <a:lstStyle/>
                    <a:p>
                      <a:r>
                        <a:rPr lang="es-MX" sz="1600" dirty="0"/>
                        <a:t>Azcapotzalco, Iztacalco, Iztapalapa, Magdalena</a:t>
                      </a:r>
                      <a:r>
                        <a:rPr lang="es-MX" sz="1600" baseline="0" dirty="0"/>
                        <a:t> Contreras, Miguel Hidalgo, Milpa Alta, Tláhuac, Tlalpan y V. Carranza. </a:t>
                      </a:r>
                      <a:endParaRPr lang="es-MX" sz="1600" dirty="0"/>
                    </a:p>
                  </a:txBody>
                  <a:tcPr/>
                </a:tc>
                <a:extLst>
                  <a:ext uri="{0D108BD9-81ED-4DB2-BD59-A6C34878D82A}">
                    <a16:rowId xmlns:a16="http://schemas.microsoft.com/office/drawing/2014/main" val="10002"/>
                  </a:ext>
                </a:extLst>
              </a:tr>
              <a:tr h="583746">
                <a:tc>
                  <a:txBody>
                    <a:bodyPr/>
                    <a:lstStyle/>
                    <a:p>
                      <a:pPr marL="285750" indent="-285750">
                        <a:buFont typeface="Arial" panose="020B0604020202020204" pitchFamily="34" charset="0"/>
                        <a:buChar char="•"/>
                      </a:pPr>
                      <a:r>
                        <a:rPr lang="es-MX" sz="1600" dirty="0"/>
                        <a:t>Envió</a:t>
                      </a:r>
                      <a:r>
                        <a:rPr lang="es-MX" sz="1600" baseline="0" dirty="0"/>
                        <a:t> de Autorización de Ingreso a recintos culturales.</a:t>
                      </a:r>
                      <a:endParaRPr lang="es-MX" sz="1600" dirty="0"/>
                    </a:p>
                  </a:txBody>
                  <a:tcPr/>
                </a:tc>
                <a:tc>
                  <a:txBody>
                    <a:bodyPr/>
                    <a:lstStyle/>
                    <a:p>
                      <a:r>
                        <a:rPr lang="es-MX" sz="1600" dirty="0"/>
                        <a:t>Gustavo A. Madero, Iztapalapa, Magdalena Contreras, Miguel Hidalgo, Milpa Alta, Tláhuac</a:t>
                      </a:r>
                      <a:r>
                        <a:rPr lang="es-MX" sz="1600" baseline="0" dirty="0"/>
                        <a:t> y V. Carranza. </a:t>
                      </a:r>
                      <a:endParaRPr lang="es-MX" sz="1600" dirty="0"/>
                    </a:p>
                  </a:txBody>
                  <a:tcPr/>
                </a:tc>
                <a:extLst>
                  <a:ext uri="{0D108BD9-81ED-4DB2-BD59-A6C34878D82A}">
                    <a16:rowId xmlns:a16="http://schemas.microsoft.com/office/drawing/2014/main" val="10003"/>
                  </a:ext>
                </a:extLst>
              </a:tr>
              <a:tr h="587328">
                <a:tc>
                  <a:txBody>
                    <a:bodyPr/>
                    <a:lstStyle/>
                    <a:p>
                      <a:pPr marL="285750" indent="-285750">
                        <a:buFont typeface="Arial" panose="020B0604020202020204" pitchFamily="34" charset="0"/>
                        <a:buChar char="•"/>
                      </a:pPr>
                      <a:r>
                        <a:rPr lang="es-MX" sz="1600" baseline="0" dirty="0"/>
                        <a:t>Con el Fideicomiso Educación Garantizada Prepa Si pláticas introductorias a jóvenes emprendedores.</a:t>
                      </a:r>
                      <a:endParaRPr lang="es-MX" sz="1600" dirty="0"/>
                    </a:p>
                  </a:txBody>
                  <a:tcPr/>
                </a:tc>
                <a:tc>
                  <a:txBody>
                    <a:bodyPr/>
                    <a:lstStyle/>
                    <a:p>
                      <a:r>
                        <a:rPr lang="es-MX" sz="1600" dirty="0"/>
                        <a:t>Coyoacán,</a:t>
                      </a:r>
                      <a:r>
                        <a:rPr lang="es-MX" sz="1600" baseline="0" dirty="0"/>
                        <a:t> Iztacalco, Magdalena Contreras, Tláhuac y Xochimilco.</a:t>
                      </a:r>
                      <a:endParaRPr lang="es-MX" sz="1600" dirty="0"/>
                    </a:p>
                  </a:txBody>
                  <a:tcPr/>
                </a:tc>
                <a:extLst>
                  <a:ext uri="{0D108BD9-81ED-4DB2-BD59-A6C34878D82A}">
                    <a16:rowId xmlns:a16="http://schemas.microsoft.com/office/drawing/2014/main" val="10004"/>
                  </a:ext>
                </a:extLst>
              </a:tr>
              <a:tr h="795875">
                <a:tc>
                  <a:txBody>
                    <a:bodyPr/>
                    <a:lstStyle/>
                    <a:p>
                      <a:pPr marL="285750" indent="-285750">
                        <a:buFont typeface="Arial" panose="020B0604020202020204" pitchFamily="34" charset="0"/>
                        <a:buChar char="•"/>
                      </a:pPr>
                      <a:r>
                        <a:rPr lang="es-MX" sz="1600" dirty="0"/>
                        <a:t>Plática solicitada por la Dir. General</a:t>
                      </a:r>
                      <a:r>
                        <a:rPr lang="es-MX" sz="1600" baseline="0" dirty="0"/>
                        <a:t> de Desarrollo Económico, Tec. y de Fomento al Empleo dirigida a colectivos artísticos y culturales. </a:t>
                      </a:r>
                      <a:endParaRPr lang="es-MX" sz="1600" dirty="0"/>
                    </a:p>
                  </a:txBody>
                  <a:tcPr/>
                </a:tc>
                <a:tc>
                  <a:txBody>
                    <a:bodyPr/>
                    <a:lstStyle/>
                    <a:p>
                      <a:r>
                        <a:rPr lang="es-MX" sz="1600" dirty="0"/>
                        <a:t>Coyoacán.</a:t>
                      </a:r>
                    </a:p>
                  </a:txBody>
                  <a:tcPr/>
                </a:tc>
                <a:extLst>
                  <a:ext uri="{0D108BD9-81ED-4DB2-BD59-A6C34878D82A}">
                    <a16:rowId xmlns:a16="http://schemas.microsoft.com/office/drawing/2014/main" val="10005"/>
                  </a:ext>
                </a:extLst>
              </a:tr>
              <a:tr h="664616">
                <a:tc>
                  <a:txBody>
                    <a:bodyPr/>
                    <a:lstStyle/>
                    <a:p>
                      <a:pPr marL="285750" indent="-285750">
                        <a:buFont typeface="Arial" panose="020B0604020202020204" pitchFamily="34" charset="0"/>
                        <a:buChar char="•"/>
                      </a:pPr>
                      <a:r>
                        <a:rPr lang="es-MX" sz="1600" dirty="0"/>
                        <a:t>Invitación por parte de la Sub. de Artes y Oficios</a:t>
                      </a:r>
                      <a:r>
                        <a:rPr lang="es-MX" sz="1600" baseline="0" dirty="0"/>
                        <a:t> a una platica a colectivos que se dedican a la cartonería.</a:t>
                      </a:r>
                      <a:endParaRPr lang="es-MX" sz="1600" dirty="0"/>
                    </a:p>
                  </a:txBody>
                  <a:tcPr/>
                </a:tc>
                <a:tc>
                  <a:txBody>
                    <a:bodyPr/>
                    <a:lstStyle/>
                    <a:p>
                      <a:r>
                        <a:rPr lang="es-MX" sz="1600" dirty="0"/>
                        <a:t>Cuauhtémoc.</a:t>
                      </a:r>
                    </a:p>
                  </a:txBody>
                  <a:tcPr/>
                </a:tc>
                <a:extLst>
                  <a:ext uri="{0D108BD9-81ED-4DB2-BD59-A6C34878D82A}">
                    <a16:rowId xmlns:a16="http://schemas.microsoft.com/office/drawing/2014/main" val="10006"/>
                  </a:ext>
                </a:extLst>
              </a:tr>
            </a:tbl>
          </a:graphicData>
        </a:graphic>
      </p:graphicFrame>
      <p:sp>
        <p:nvSpPr>
          <p:cNvPr id="5" name="4 Rectángulo"/>
          <p:cNvSpPr/>
          <p:nvPr/>
        </p:nvSpPr>
        <p:spPr>
          <a:xfrm>
            <a:off x="481262" y="287633"/>
            <a:ext cx="8758989" cy="830997"/>
          </a:xfrm>
          <a:prstGeom prst="rect">
            <a:avLst/>
          </a:prstGeom>
        </p:spPr>
        <p:txBody>
          <a:bodyPr wrap="square">
            <a:spAutoFit/>
          </a:bodyPr>
          <a:lstStyle/>
          <a:p>
            <a:r>
              <a:rPr lang="es-MX" sz="2400" b="1" dirty="0"/>
              <a:t>Proyecto: </a:t>
            </a:r>
            <a:r>
              <a:rPr lang="es-MX" sz="2400" b="1" dirty="0">
                <a:solidFill>
                  <a:srgbClr val="F16C69"/>
                </a:solidFill>
              </a:rPr>
              <a:t>Emprendimientos y Empresas Culturales</a:t>
            </a:r>
            <a:br>
              <a:rPr lang="es-MX" sz="2400" b="1" dirty="0">
                <a:solidFill>
                  <a:srgbClr val="F16C69"/>
                </a:solidFill>
              </a:rPr>
            </a:br>
            <a:r>
              <a:rPr lang="es-MX" sz="2400" b="1" dirty="0">
                <a:solidFill>
                  <a:srgbClr val="F16C69"/>
                </a:solidFill>
              </a:rPr>
              <a:t>Imaginación en Movimiento</a:t>
            </a:r>
            <a:endParaRPr lang="es-MX" sz="2400" dirty="0">
              <a:solidFill>
                <a:srgbClr val="F16C69"/>
              </a:solidFill>
            </a:endParaRPr>
          </a:p>
        </p:txBody>
      </p:sp>
      <p:sp>
        <p:nvSpPr>
          <p:cNvPr id="7" name="6 Rectángulo"/>
          <p:cNvSpPr/>
          <p:nvPr/>
        </p:nvSpPr>
        <p:spPr>
          <a:xfrm>
            <a:off x="930442" y="5582653"/>
            <a:ext cx="9464842" cy="641684"/>
          </a:xfrm>
          <a:prstGeom prst="rect">
            <a:avLst/>
          </a:prstGeom>
          <a:solidFill>
            <a:srgbClr val="F16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t>Las delegaciones Benito Juárez y Cuajimalpa no respondieron a la convocatoria</a:t>
            </a:r>
            <a:r>
              <a:rPr lang="es-MX" dirty="0"/>
              <a:t>. </a:t>
            </a:r>
          </a:p>
        </p:txBody>
      </p:sp>
    </p:spTree>
    <p:extLst>
      <p:ext uri="{BB962C8B-B14F-4D97-AF65-F5344CB8AC3E}">
        <p14:creationId xmlns:p14="http://schemas.microsoft.com/office/powerpoint/2010/main" val="3796694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3478</TotalTime>
  <Words>2069</Words>
  <Application>Microsoft Office PowerPoint</Application>
  <PresentationFormat>Panorámica</PresentationFormat>
  <Paragraphs>244</Paragraphs>
  <Slides>23</Slides>
  <Notes>10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23</vt:i4>
      </vt:variant>
    </vt:vector>
  </HeadingPairs>
  <TitlesOfParts>
    <vt:vector size="32" baseType="lpstr">
      <vt:lpstr>Batang</vt:lpstr>
      <vt:lpstr>Aharoni</vt:lpstr>
      <vt:lpstr>Arial</vt:lpstr>
      <vt:lpstr>Calibri</vt:lpstr>
      <vt:lpstr>Cambria</vt:lpstr>
      <vt:lpstr>Symbol</vt:lpstr>
      <vt:lpstr>Times New Roman</vt:lpstr>
      <vt:lpstr>Wingdings</vt:lpstr>
      <vt:lpstr>Adyacencia</vt:lpstr>
      <vt:lpstr>Presentación de PowerPoint</vt:lpstr>
      <vt:lpstr>Presentación</vt:lpstr>
      <vt:lpstr>Informe 2017</vt:lpstr>
      <vt:lpstr>Proyecto: Orquesta Juveniles y Coros de la CDMX </vt:lpstr>
      <vt:lpstr>Proyecto: Orquesta Juveniles y Coros de la CDMX </vt:lpstr>
      <vt:lpstr> Proyecto: Programa de Estímulos a la Creación y al Desarrollo Artístico y Cultural  de la Ciudad de México</vt:lpstr>
      <vt:lpstr> Proyecto: Programa de Estímulos a la Creación y al Desarrollo Artístico y  Cultural de la Ciudad de México</vt:lpstr>
      <vt:lpstr> Proyecto: Programa de Estímulos a la Creación y al Desarrollo Artístico y  Cultural de la Ciudad de México</vt:lpstr>
      <vt:lpstr>Presentación de PowerPoint</vt:lpstr>
      <vt:lpstr>Proyecto: Teatro en Plazas Públicas, Teatro en tu Barrio </vt:lpstr>
      <vt:lpstr>Proyecto: Teatro en Plazas Públicas, Teatro en tu Barrio </vt:lpstr>
      <vt:lpstr>Proyecto: Teatro en Plazas Públicas, Teatro en tu Barrio </vt:lpstr>
      <vt:lpstr>Proyecto: Escenarios Vivos en tu Ciudad</vt:lpstr>
      <vt:lpstr>Proyecto: Escenarios Vivos en tu Ciudad</vt:lpstr>
      <vt:lpstr>Proyecto: Escenarios Vivos en tu Ciudad</vt:lpstr>
      <vt:lpstr>  Proyecto: Conciertos sinfónicos en sedes externas.  Filarmónica de la CDMX</vt:lpstr>
      <vt:lpstr>Proyecto: Conciertos sinfónicos en sedes externas. Filarmónica de la CDMX</vt:lpstr>
      <vt:lpstr> Proyecto: Promoción del Cine Mexicano</vt:lpstr>
      <vt:lpstr>Comisión de Filmaciones</vt:lpstr>
      <vt:lpstr>Proyecto: Guardianes del Patrimonio</vt:lpstr>
      <vt:lpstr>Proyecto: Declaratorias de Patrimonio Cultural Tangible</vt:lpstr>
      <vt:lpstr>Proyecto: Cartelera Digital</vt:lpstr>
      <vt:lpstr>Proyecto: Cartelera Digital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Corresponsabilidad Delegaciones</dc:title>
  <dc:creator>Sofía Trejo Orozco</dc:creator>
  <cp:lastModifiedBy>Mireya Sofia Trejo Orozco</cp:lastModifiedBy>
  <cp:revision>250</cp:revision>
  <cp:lastPrinted>2018-02-08T23:26:34Z</cp:lastPrinted>
  <dcterms:created xsi:type="dcterms:W3CDTF">2016-01-18T23:16:52Z</dcterms:created>
  <dcterms:modified xsi:type="dcterms:W3CDTF">2018-02-26T17:59:21Z</dcterms:modified>
</cp:coreProperties>
</file>