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3044" y="1393038"/>
            <a:ext cx="9065395" cy="2108043"/>
          </a:xfrm>
        </p:spPr>
        <p:txBody>
          <a:bodyPr/>
          <a:lstStyle/>
          <a:p>
            <a:r>
              <a:rPr lang="es-MX" sz="4400" b="1" dirty="0"/>
              <a:t>Ley de los Derechos Culturales de los Habitantes y Visitantes de la Ciudad de México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800" b="1" dirty="0"/>
              <a:t>Síntesis</a:t>
            </a:r>
            <a:r>
              <a:rPr lang="es-MX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48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7230A-DB3C-8E43-89EE-E93071A1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59" y="134910"/>
            <a:ext cx="11242623" cy="1274163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Recursos Jurisdiccionales y no Jurisdiccionales </a:t>
            </a:r>
            <a:br>
              <a:rPr lang="es-MX" sz="4000" dirty="0"/>
            </a:br>
            <a:r>
              <a:rPr lang="es-MX" sz="4000" dirty="0"/>
              <a:t>para la Exigibilidad de los Derechos Culturales: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915C1-2C7B-324B-B8D4-2D5325D5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459" y="1394084"/>
            <a:ext cx="11242623" cy="5246558"/>
          </a:xfrm>
        </p:spPr>
        <p:txBody>
          <a:bodyPr>
            <a:normAutofit/>
          </a:bodyPr>
          <a:lstStyle/>
          <a:p>
            <a:pPr marL="421200" indent="-4212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2400" dirty="0"/>
              <a:t>Recurso de queja ante el Instituto.</a:t>
            </a:r>
          </a:p>
          <a:p>
            <a:pPr marL="421200" indent="-4212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2400" dirty="0"/>
              <a:t>Recurso de queja ante la Comisión.</a:t>
            </a:r>
          </a:p>
          <a:p>
            <a:pPr marL="421200" indent="-4212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2400" dirty="0"/>
              <a:t>Queja ante la Secretaría. </a:t>
            </a:r>
          </a:p>
          <a:p>
            <a:pPr algn="just"/>
            <a:r>
              <a:rPr lang="es-MX" sz="2400" dirty="0"/>
              <a:t>La queja deberá ser:</a:t>
            </a:r>
          </a:p>
          <a:p>
            <a:pPr lvl="1" algn="just"/>
            <a:r>
              <a:rPr lang="es-MX" sz="2400" i="0" dirty="0"/>
              <a:t>Presentada por escrito en las instalaciones del Instituto.</a:t>
            </a:r>
          </a:p>
          <a:p>
            <a:pPr lvl="1" algn="just"/>
            <a:r>
              <a:rPr lang="es-MX" sz="2400" i="0" dirty="0"/>
              <a:t>Dirigir el escrito o queja al Instituto y solicitar expresamente su intervención.</a:t>
            </a:r>
          </a:p>
          <a:p>
            <a:pPr lvl="1" algn="just"/>
            <a:r>
              <a:rPr lang="es-MX" sz="2400" i="0" dirty="0"/>
              <a:t> Estar firmada o presentar la huella digital del quejoso o interesado. </a:t>
            </a:r>
          </a:p>
          <a:p>
            <a:pPr lvl="1" algn="just"/>
            <a:r>
              <a:rPr lang="es-MX" sz="2400" i="0" dirty="0"/>
              <a:t>La queja deberá contener los datos mínimos de identificación, como son: nombre(s), apellidos, domicilio y un número telefónico.</a:t>
            </a:r>
          </a:p>
          <a:p>
            <a:pPr lvl="1" algn="just"/>
            <a:r>
              <a:rPr lang="es-MX" sz="2400" i="0" dirty="0"/>
              <a:t>Contar con una narración de los hechos.</a:t>
            </a:r>
          </a:p>
          <a:p>
            <a:pPr lvl="1" algn="just"/>
            <a:r>
              <a:rPr lang="es-MX" sz="2400" i="0" dirty="0"/>
              <a:t>Entregarse con los elementos comprobables de la trasgresión.</a:t>
            </a:r>
          </a:p>
          <a:p>
            <a:pPr marL="0" lvl="1" indent="0" algn="just">
              <a:buNone/>
            </a:pPr>
            <a:r>
              <a:rPr lang="es-MX" sz="2400" i="0" dirty="0"/>
              <a:t>*Los pueblos indígenas u originarios, podrán presentar su queja en su propio idioma. </a:t>
            </a:r>
          </a:p>
          <a:p>
            <a:pPr lvl="1" algn="just"/>
            <a:endParaRPr lang="es-MX" sz="2400" i="0" dirty="0"/>
          </a:p>
          <a:p>
            <a:pPr lvl="1" algn="just"/>
            <a:endParaRPr lang="es-MX" sz="24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76724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156F0-D4BF-2049-AEDF-472D6E01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4834"/>
            <a:ext cx="11002780" cy="1349115"/>
          </a:xfrm>
        </p:spPr>
        <p:txBody>
          <a:bodyPr>
            <a:noAutofit/>
          </a:bodyPr>
          <a:lstStyle/>
          <a:p>
            <a:r>
              <a:rPr lang="es-MX" dirty="0"/>
              <a:t>La Protección de los Derechos Culturales en la Ciudad de México: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7A212A-3F5E-4649-A042-B8875A4BD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08879"/>
            <a:ext cx="11167672" cy="508166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400" dirty="0"/>
              <a:t>Estará a cargo del órgano desconcentrado </a:t>
            </a:r>
            <a:r>
              <a:rPr lang="es-MX" sz="2400" b="1" dirty="0"/>
              <a:t>Instituto de los Derechos Culturales de la CDMX</a:t>
            </a:r>
            <a:r>
              <a:rPr lang="es-MX" sz="2400" dirty="0"/>
              <a:t>, dependiente de la Secretaria; dotado de autonomía presupuestaria, funcional y de operación. </a:t>
            </a:r>
          </a:p>
          <a:p>
            <a:pPr algn="just"/>
            <a:r>
              <a:rPr lang="es-MX" sz="2400" dirty="0"/>
              <a:t>El Instituto podrá establecer en coordinación con los gobiernos de las demarcaciones territoriales de la Ciudad, las instalaciones culturales y oficinas de atención que estime necesarias para el cumplimiento de su objeto. </a:t>
            </a:r>
          </a:p>
          <a:p>
            <a:pPr algn="just"/>
            <a:r>
              <a:rPr lang="es-MX" sz="2400" dirty="0"/>
              <a:t>Tendrá las siguientes atribuciones: </a:t>
            </a:r>
          </a:p>
          <a:p>
            <a:pPr lvl="1" algn="just"/>
            <a:r>
              <a:rPr lang="es-MX" sz="2400" i="0" dirty="0"/>
              <a:t>Atender y resolver las quejas que por motivo de trasgresión de los derechos culturales se presenten.</a:t>
            </a:r>
          </a:p>
          <a:p>
            <a:pPr lvl="1" algn="just"/>
            <a:r>
              <a:rPr lang="es-MX" sz="2400" i="0" dirty="0"/>
              <a:t>Llevar a cabo proyectos de investigación académica en materia de derechos culturales.</a:t>
            </a:r>
          </a:p>
          <a:p>
            <a:pPr lvl="1" algn="just"/>
            <a:r>
              <a:rPr lang="es-MX" sz="2400" i="0" dirty="0"/>
              <a:t>Proponer a la Secretaría, normas reglamentarias y operativas para la mayor eficacia en la protección de los derechos culturales en la CDMX.</a:t>
            </a:r>
          </a:p>
        </p:txBody>
      </p:sp>
    </p:spTree>
    <p:extLst>
      <p:ext uri="{BB962C8B-B14F-4D97-AF65-F5344CB8AC3E}">
        <p14:creationId xmlns:p14="http://schemas.microsoft.com/office/powerpoint/2010/main" val="363389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23FD8-0411-F745-9182-FA9EF5597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184" y="164891"/>
            <a:ext cx="10902846" cy="644578"/>
          </a:xfrm>
        </p:spPr>
        <p:txBody>
          <a:bodyPr>
            <a:normAutofit fontScale="90000"/>
          </a:bodyPr>
          <a:lstStyle/>
          <a:p>
            <a:r>
              <a:rPr lang="es-MX" dirty="0"/>
              <a:t>Facultades del Titular de la Dirección General: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5C938-B505-7D42-9B6D-A67330976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48" y="974360"/>
            <a:ext cx="11230132" cy="5741233"/>
          </a:xfrm>
        </p:spPr>
        <p:txBody>
          <a:bodyPr>
            <a:noAutofit/>
          </a:bodyPr>
          <a:lstStyle/>
          <a:p>
            <a:pPr lvl="1" algn="just"/>
            <a:r>
              <a:rPr lang="es-MX" sz="2400" i="0" dirty="0"/>
              <a:t>Representar legalmente al Instituto. Otorgar, revocar y sustituir poderes.</a:t>
            </a:r>
          </a:p>
          <a:p>
            <a:pPr lvl="1" algn="just"/>
            <a:r>
              <a:rPr lang="es-MX" sz="2400" i="0" dirty="0"/>
              <a:t>Acordar con la persona titular de la Secretaría los asuntos de su competencia.</a:t>
            </a:r>
          </a:p>
          <a:p>
            <a:pPr lvl="1" algn="just"/>
            <a:r>
              <a:rPr lang="es-MX" sz="2400" i="0" dirty="0"/>
              <a:t>Coordinar las acciones para ejecutar los acuerdos del Consejo.</a:t>
            </a:r>
          </a:p>
          <a:p>
            <a:pPr lvl="1" algn="just"/>
            <a:r>
              <a:rPr lang="es-MX" sz="2400" i="0" dirty="0"/>
              <a:t>Aprobar, cumplir y hacer cumplir los programas de trabajo del Instituto.</a:t>
            </a:r>
          </a:p>
          <a:p>
            <a:pPr lvl="1" algn="just"/>
            <a:r>
              <a:rPr lang="es-MX" sz="2400" i="0" dirty="0"/>
              <a:t>Nombrar y remover al personal de confianza.</a:t>
            </a:r>
          </a:p>
          <a:p>
            <a:pPr lvl="1" algn="just"/>
            <a:r>
              <a:rPr lang="es-MX" sz="2400" i="0" dirty="0"/>
              <a:t>Proponer proyectos de reglamentos y aprobar la normatividad necesaria para el funcionamiento y operación del Instituto.</a:t>
            </a:r>
          </a:p>
          <a:p>
            <a:pPr lvl="1" algn="just"/>
            <a:r>
              <a:rPr lang="es-MX" sz="2400" i="0" dirty="0"/>
              <a:t>Celebrar contratos y realizar toda clase de actos de dominio.</a:t>
            </a:r>
          </a:p>
          <a:p>
            <a:pPr lvl="1" algn="just"/>
            <a:r>
              <a:rPr lang="es-MX" sz="2400" i="0" dirty="0"/>
              <a:t>Presentar y gestionar ante las autoridades competentes el proyecto de presupuesto anual del Instituto.</a:t>
            </a:r>
          </a:p>
          <a:p>
            <a:pPr lvl="1" algn="just"/>
            <a:r>
              <a:rPr lang="es-MX" sz="2400" i="0" dirty="0"/>
              <a:t>Presentar un informe anual de actividades y un programa de trabajo.</a:t>
            </a:r>
          </a:p>
          <a:p>
            <a:pPr lvl="1" algn="just"/>
            <a:r>
              <a:rPr lang="es-MX" sz="2400" i="0" dirty="0"/>
              <a:t>Celebrar convenios con personas físicas o jurídicas y con organismos públicos o privados, nacionales, internacionales o extranjeros.</a:t>
            </a:r>
          </a:p>
        </p:txBody>
      </p:sp>
    </p:spTree>
    <p:extLst>
      <p:ext uri="{BB962C8B-B14F-4D97-AF65-F5344CB8AC3E}">
        <p14:creationId xmlns:p14="http://schemas.microsoft.com/office/powerpoint/2010/main" val="119935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27040-6B72-C64B-9EB8-85EB8CDE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52" y="314794"/>
            <a:ext cx="9833548" cy="839450"/>
          </a:xfrm>
        </p:spPr>
        <p:txBody>
          <a:bodyPr>
            <a:noAutofit/>
          </a:bodyPr>
          <a:lstStyle/>
          <a:p>
            <a:r>
              <a:rPr lang="es-MX" dirty="0"/>
              <a:t>Patrimonio del Instituto: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A5F7B5-978A-8A4C-B894-B66AEC486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251" y="1364105"/>
            <a:ext cx="10433155" cy="4991725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Con los bienes muebles e inmuebles que le asigne el Gobierno de la Ciudad a través de la Secretaría.</a:t>
            </a:r>
          </a:p>
          <a:p>
            <a:pPr algn="just"/>
            <a:r>
              <a:rPr lang="es-MX" sz="2400" dirty="0"/>
              <a:t>Con los recursos presupuestales que anualmente le asigne el Gobierno de la Ciudad, a través de la Secretaría.</a:t>
            </a:r>
          </a:p>
          <a:p>
            <a:pPr algn="just"/>
            <a:r>
              <a:rPr lang="es-MX" sz="2400" dirty="0"/>
              <a:t>Con las aportaciones, donaciones y legados en dinero o en especie que reciba de personas físicas y morales por cualquier concepto.</a:t>
            </a:r>
          </a:p>
          <a:p>
            <a:pPr algn="just"/>
            <a:r>
              <a:rPr lang="es-MX" sz="2400" dirty="0"/>
              <a:t>Con los derechos, productos, aprovechamientos y rendimientos que obtenga de la realización de sus actividades y por la prestación de servicios públicos.</a:t>
            </a:r>
          </a:p>
          <a:p>
            <a:pPr algn="just"/>
            <a:r>
              <a:rPr lang="es-MX" sz="2400" dirty="0"/>
              <a:t>Los frutos o productos de cualquier clase que obtenga de sus bienes y servicios, así como los subsidios, aportaciones, donativos o productos financieros que por cualquier título legal reciba. </a:t>
            </a:r>
          </a:p>
        </p:txBody>
      </p:sp>
    </p:spTree>
    <p:extLst>
      <p:ext uri="{BB962C8B-B14F-4D97-AF65-F5344CB8AC3E}">
        <p14:creationId xmlns:p14="http://schemas.microsoft.com/office/powerpoint/2010/main" val="410375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2ED03-A296-2F4C-BB1C-53CA1C63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243" y="269824"/>
            <a:ext cx="10178321" cy="1304144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La Política Pública en Materia de Derechos Culturales (Finalidad):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D5115F-F998-044D-82C3-B7FDA6082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2" y="1753849"/>
            <a:ext cx="10777928" cy="4833079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Afirmar y fortalecer el respeto a los derechos culturales de todos los actores y sectores culturales de la CDMX.</a:t>
            </a:r>
          </a:p>
          <a:p>
            <a:pPr algn="just"/>
            <a:r>
              <a:rPr lang="es-MX" sz="2400" dirty="0"/>
              <a:t>Fomentar el respeto y conocimiento de los derechos culturales.</a:t>
            </a:r>
          </a:p>
          <a:p>
            <a:pPr algn="just"/>
            <a:r>
              <a:rPr lang="es-MX" sz="2400" dirty="0"/>
              <a:t>Incorporar al sistema educativo la enseñanza de los derechos culturales.</a:t>
            </a:r>
          </a:p>
          <a:p>
            <a:pPr algn="just"/>
            <a:r>
              <a:rPr lang="es-MX" sz="2400" dirty="0"/>
              <a:t>Fomentar el conocimiento y defensa de los derechos de todos aquellos que desempeñen labores en el campo de la cultura.</a:t>
            </a:r>
          </a:p>
          <a:p>
            <a:pPr algn="just"/>
            <a:r>
              <a:rPr lang="es-MX" sz="2400" dirty="0"/>
              <a:t>Fomentar como un derecho cultural la pertenencia e identificación con la Ciudad de México.</a:t>
            </a:r>
          </a:p>
          <a:p>
            <a:pPr algn="just"/>
            <a:r>
              <a:rPr lang="es-MX" sz="2400" dirty="0"/>
              <a:t>Favorecerán y promoverán la cooperación de todos aquellos que participen en la promoción, difusión y respeto a los derechos culturales.</a:t>
            </a:r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83290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886" y="152396"/>
            <a:ext cx="9601200" cy="656968"/>
          </a:xfrm>
        </p:spPr>
        <p:txBody>
          <a:bodyPr>
            <a:normAutofit fontScale="90000"/>
          </a:bodyPr>
          <a:lstStyle/>
          <a:p>
            <a:r>
              <a:rPr lang="es-MX" dirty="0"/>
              <a:t>Fundamento: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6215" y="1008887"/>
            <a:ext cx="10470292" cy="5486400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Tiene su fundamento en el </a:t>
            </a:r>
            <a:r>
              <a:rPr lang="es-MX" sz="2400" b="1" dirty="0"/>
              <a:t>artículo 8 de la Constitución Política de la Ciudad de México</a:t>
            </a:r>
            <a:r>
              <a:rPr lang="es-MX" sz="2400" dirty="0"/>
              <a:t>, apartado D, titulado </a:t>
            </a:r>
            <a:r>
              <a:rPr lang="es-MX" sz="2400" b="1" i="1" dirty="0"/>
              <a:t>Derechos culturales</a:t>
            </a:r>
            <a:r>
              <a:rPr lang="es-MX" sz="2400" dirty="0"/>
              <a:t>, mismo que menciona:</a:t>
            </a:r>
          </a:p>
          <a:p>
            <a:pPr lvl="1" algn="just"/>
            <a:r>
              <a:rPr lang="es-MX" sz="2400" i="0" dirty="0"/>
              <a:t>El derecho de acceso a la cultura.</a:t>
            </a:r>
          </a:p>
          <a:p>
            <a:pPr lvl="1" algn="just"/>
            <a:r>
              <a:rPr lang="es-MX" sz="2400" i="0" dirty="0"/>
              <a:t>El respeto y la formación libre de la identidad cultural y la propia cultura.</a:t>
            </a:r>
          </a:p>
          <a:p>
            <a:pPr lvl="1" algn="just"/>
            <a:r>
              <a:rPr lang="es-MX" sz="2400" i="0" dirty="0"/>
              <a:t>El acceso al patrimonio cultural.</a:t>
            </a:r>
          </a:p>
          <a:p>
            <a:pPr lvl="1" algn="just"/>
            <a:r>
              <a:rPr lang="es-MX" sz="2400" i="0" dirty="0"/>
              <a:t>El acceso y participación en la vida cultural.</a:t>
            </a:r>
          </a:p>
          <a:p>
            <a:pPr lvl="1" algn="just"/>
            <a:r>
              <a:rPr lang="es-MX" sz="2400" i="0" dirty="0"/>
              <a:t>El ejercicio de las propias prácticas culturales y del emprendimiento de propuestas culturales y artísticas.</a:t>
            </a:r>
          </a:p>
          <a:p>
            <a:pPr lvl="1" algn="just"/>
            <a:r>
              <a:rPr lang="es-MX" sz="2400" i="0" dirty="0"/>
              <a:t>La constitución de espacios de arte y cultura.</a:t>
            </a:r>
          </a:p>
          <a:p>
            <a:pPr lvl="1" algn="just"/>
            <a:r>
              <a:rPr lang="es-MX" sz="2400" i="0" dirty="0"/>
              <a:t>El ejercicio la libertad creativa, cultural, artística, de opinión e información.</a:t>
            </a:r>
          </a:p>
          <a:p>
            <a:pPr lvl="1" algn="just"/>
            <a:r>
              <a:rPr lang="es-MX" sz="2400" i="0" dirty="0"/>
              <a:t>La participación en el desarrollo cultural de las comunidades y en políticas culturales.</a:t>
            </a:r>
          </a:p>
        </p:txBody>
      </p:sp>
    </p:spTree>
    <p:extLst>
      <p:ext uri="{BB962C8B-B14F-4D97-AF65-F5344CB8AC3E}">
        <p14:creationId xmlns:p14="http://schemas.microsoft.com/office/powerpoint/2010/main" val="152550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17382"/>
            <a:ext cx="9601200" cy="656968"/>
          </a:xfrm>
        </p:spPr>
        <p:txBody>
          <a:bodyPr>
            <a:normAutofit fontScale="90000"/>
          </a:bodyPr>
          <a:lstStyle/>
          <a:p>
            <a:r>
              <a:rPr lang="es-MX" dirty="0"/>
              <a:t>Objetivos de la Ley: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4443" y="774351"/>
            <a:ext cx="10758616" cy="568411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400" b="1" dirty="0"/>
              <a:t>Garantizar</a:t>
            </a:r>
            <a:r>
              <a:rPr lang="es-MX" sz="2400" dirty="0"/>
              <a:t> que toda persona, grupo o comunidad cultural, con residencia permanente o transitoria en la CDMX, tenga </a:t>
            </a:r>
            <a:r>
              <a:rPr lang="es-MX" sz="2400" b="1" dirty="0"/>
              <a:t>ejercicio los derechos culturales</a:t>
            </a:r>
            <a:r>
              <a:rPr lang="es-MX" sz="2400" dirty="0"/>
              <a:t> previstos en esta Ley.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Establecer los </a:t>
            </a:r>
            <a:r>
              <a:rPr lang="es-MX" sz="2400" b="1" dirty="0"/>
              <a:t>lineamientos básicos</a:t>
            </a:r>
            <a:r>
              <a:rPr lang="es-MX" sz="2400" dirty="0"/>
              <a:t> para la articulación de las </a:t>
            </a:r>
            <a:r>
              <a:rPr lang="es-MX" sz="2400" b="1" dirty="0"/>
              <a:t>políticas públicas en materia cultural, educativa y artística </a:t>
            </a:r>
            <a:r>
              <a:rPr lang="es-MX" sz="2400" dirty="0"/>
              <a:t>de la CDMX de conformidad con los derechos culturales.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b="1" dirty="0"/>
              <a:t>Fomentar el conocimiento, difusión, promoción y estímulo del desarrollo de la cultura y las artes, y de los derechos culturales. </a:t>
            </a:r>
            <a:r>
              <a:rPr lang="es-MX" sz="2400" dirty="0"/>
              <a:t>Así como propiciar formas de cohesión social de los actores culturales de la CDMX.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b="1" dirty="0"/>
              <a:t>Determinar los recursos</a:t>
            </a:r>
            <a:r>
              <a:rPr lang="es-MX" sz="2400" dirty="0"/>
              <a:t> que provean los medios </a:t>
            </a:r>
            <a:r>
              <a:rPr lang="es-MX" sz="2400" b="1" dirty="0"/>
              <a:t>de defensa de los derechos culturales </a:t>
            </a:r>
            <a:r>
              <a:rPr lang="es-MX" sz="2400" dirty="0"/>
              <a:t>en la CDMX.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b="1" dirty="0"/>
              <a:t>Garantizar el eficaz ejercicio de los derechos culturales</a:t>
            </a:r>
            <a:r>
              <a:rPr lang="es-MX" sz="24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b="1" dirty="0"/>
              <a:t>Reconocer la legitimidad procesal de los actores culturales </a:t>
            </a:r>
            <a:r>
              <a:rPr lang="es-MX" sz="2400" dirty="0"/>
              <a:t>de la CDMX y proveer el reconocimiento y la defensa de sus derechos culturales.</a:t>
            </a:r>
          </a:p>
        </p:txBody>
      </p:sp>
    </p:spTree>
    <p:extLst>
      <p:ext uri="{BB962C8B-B14F-4D97-AF65-F5344CB8AC3E}">
        <p14:creationId xmlns:p14="http://schemas.microsoft.com/office/powerpoint/2010/main" val="363250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80996"/>
            <a:ext cx="9601200" cy="656968"/>
          </a:xfrm>
        </p:spPr>
        <p:txBody>
          <a:bodyPr>
            <a:normAutofit fontScale="90000"/>
          </a:bodyPr>
          <a:lstStyle/>
          <a:p>
            <a:r>
              <a:rPr lang="es-MX" dirty="0"/>
              <a:t>Objetivos de la Ley: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4443" y="1243914"/>
            <a:ext cx="10659762" cy="5486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es-MX" sz="2400" dirty="0"/>
              <a:t>Establecer las bases en la política cultural que estimulen la </a:t>
            </a:r>
            <a:r>
              <a:rPr lang="es-MX" sz="2400" b="1" dirty="0"/>
              <a:t>generación y desarrollo de las industrias creativas</a:t>
            </a:r>
            <a:r>
              <a:rPr lang="es-MX" sz="2400" dirty="0"/>
              <a:t>, así como </a:t>
            </a:r>
            <a:r>
              <a:rPr lang="es-MX" sz="2400" b="1" dirty="0"/>
              <a:t>conferir de personalidad jurídica </a:t>
            </a:r>
            <a:r>
              <a:rPr lang="es-MX" sz="2400" dirty="0"/>
              <a:t>a los actores culturales de la CDMX.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400" b="1" dirty="0"/>
              <a:t>Facilitar a las personas con discapacidad el uso y disfrute de las instalaciones </a:t>
            </a:r>
            <a:r>
              <a:rPr lang="es-MX" sz="2400" dirty="0"/>
              <a:t>destinadas a las expresiones culturales.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400" b="1" dirty="0"/>
              <a:t>Salvaguardar la igualdad de género </a:t>
            </a:r>
            <a:r>
              <a:rPr lang="es-MX" sz="2400" dirty="0"/>
              <a:t>en la instrumentación y aplicación de políticas culturales.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400" dirty="0"/>
              <a:t>Garantizar el conocimiento y el </a:t>
            </a:r>
            <a:r>
              <a:rPr lang="es-MX" sz="2400" b="1" dirty="0"/>
              <a:t>acceso al patrimonio cultural tangible e intangible </a:t>
            </a:r>
            <a:r>
              <a:rPr lang="es-MX" sz="2400" dirty="0"/>
              <a:t>de la CDMX.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400" dirty="0"/>
              <a:t>Garantizar la protección de los </a:t>
            </a:r>
            <a:r>
              <a:rPr lang="es-MX" sz="2400" b="1" dirty="0"/>
              <a:t>intereses morales y materiales por razón de produccione</a:t>
            </a:r>
            <a:r>
              <a:rPr lang="es-MX" sz="2400" dirty="0"/>
              <a:t>s científicas, literarias o artísticas.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400" dirty="0"/>
              <a:t>Gozar de los </a:t>
            </a:r>
            <a:r>
              <a:rPr lang="es-MX" sz="2400" b="1" dirty="0"/>
              <a:t>beneficios del progreso científico </a:t>
            </a:r>
            <a:r>
              <a:rPr lang="es-MX" sz="2400" dirty="0"/>
              <a:t>y de sus aplicaciones. </a:t>
            </a:r>
            <a:endParaRPr lang="es-MX" sz="2400" i="0" dirty="0"/>
          </a:p>
        </p:txBody>
      </p:sp>
    </p:spTree>
    <p:extLst>
      <p:ext uri="{BB962C8B-B14F-4D97-AF65-F5344CB8AC3E}">
        <p14:creationId xmlns:p14="http://schemas.microsoft.com/office/powerpoint/2010/main" val="16133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751" y="380995"/>
            <a:ext cx="9873049" cy="916463"/>
          </a:xfrm>
        </p:spPr>
        <p:txBody>
          <a:bodyPr>
            <a:normAutofit/>
          </a:bodyPr>
          <a:lstStyle/>
          <a:p>
            <a:r>
              <a:rPr lang="es-MX" sz="4800" dirty="0"/>
              <a:t>Definiciones: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15080" y="1437504"/>
            <a:ext cx="10375557" cy="5082747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Cultura: </a:t>
            </a:r>
          </a:p>
          <a:p>
            <a:pPr lvl="1" algn="just"/>
            <a:r>
              <a:rPr lang="es-MX" sz="2400" i="0" dirty="0"/>
              <a:t>Conjunto de rasgos distintivos, espirituales, materiales, intelectuales y emocionales que caracterizan a los grupos humanos. </a:t>
            </a:r>
          </a:p>
          <a:p>
            <a:pPr lvl="1" algn="just"/>
            <a:r>
              <a:rPr lang="es-MX" sz="2400" i="0" dirty="0"/>
              <a:t>Comprende artes, letras, modos de vida, derechos humanos, sistemas de valores, tradiciones y creencias. </a:t>
            </a:r>
          </a:p>
          <a:p>
            <a:pPr lvl="1" algn="just"/>
            <a:r>
              <a:rPr lang="es-MX" sz="2400" i="0" dirty="0"/>
              <a:t>La cultura constituye procesos generadores de identidad, simbólica individual y colectiva, siendo el cuarto pilar de una economía sostenible y sustentable.</a:t>
            </a:r>
          </a:p>
          <a:p>
            <a:r>
              <a:rPr lang="es-MX" sz="2400" dirty="0"/>
              <a:t>Cultura Urbana: Toda expresión cultural registrada dentro del perímetro de la Ciudad de México.</a:t>
            </a:r>
          </a:p>
          <a:p>
            <a:r>
              <a:rPr lang="es-MX" sz="2400" dirty="0"/>
              <a:t>Establecimiento Cultural: Espacios colectivos, </a:t>
            </a:r>
            <a:r>
              <a:rPr lang="es-MX" sz="2400" dirty="0" err="1"/>
              <a:t>autogestivos</a:t>
            </a:r>
            <a:r>
              <a:rPr lang="es-MX" sz="2400" dirty="0"/>
              <a:t>, independientes de arte y cultura.</a:t>
            </a:r>
          </a:p>
          <a:p>
            <a:pPr marL="530352" lvl="1" indent="0" algn="just">
              <a:buNone/>
            </a:pPr>
            <a:endParaRPr lang="es-MX" sz="2400" i="0" dirty="0"/>
          </a:p>
        </p:txBody>
      </p:sp>
    </p:spTree>
    <p:extLst>
      <p:ext uri="{BB962C8B-B14F-4D97-AF65-F5344CB8AC3E}">
        <p14:creationId xmlns:p14="http://schemas.microsoft.com/office/powerpoint/2010/main" val="206132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38" y="380995"/>
            <a:ext cx="9897762" cy="805253"/>
          </a:xfrm>
        </p:spPr>
        <p:txBody>
          <a:bodyPr>
            <a:normAutofit/>
          </a:bodyPr>
          <a:lstStyle/>
          <a:p>
            <a:r>
              <a:rPr lang="es-MX" dirty="0"/>
              <a:t>Definiciones: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215080" y="1449859"/>
            <a:ext cx="10375557" cy="4885037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Pueblos y barrios Originarios: </a:t>
            </a:r>
          </a:p>
          <a:p>
            <a:pPr lvl="1" algn="just"/>
            <a:r>
              <a:rPr lang="es-MX" sz="2400" i="0" dirty="0"/>
              <a:t>Aquellos que descienden de poblaciones asentadas en el territorio actual de la Ciudad de México desde antes de la colonización y del establecimiento de las fronteras actuales.</a:t>
            </a:r>
          </a:p>
          <a:p>
            <a:pPr lvl="1" algn="just"/>
            <a:r>
              <a:rPr lang="es-MX" sz="2400" i="0" dirty="0"/>
              <a:t>Conservan sus propias instituciones sociales, económicas, culturales y políticas, sistemas normativos propios, tradición histórica, territorialidad y cosmovisión o parte de ellas.</a:t>
            </a:r>
          </a:p>
          <a:p>
            <a:pPr algn="just"/>
            <a:r>
              <a:rPr lang="es-MX" sz="2400" dirty="0"/>
              <a:t>Comunidad o colectivo cultural: </a:t>
            </a:r>
          </a:p>
          <a:p>
            <a:pPr lvl="1" algn="just"/>
            <a:r>
              <a:rPr lang="es-MX" sz="2400" i="0" dirty="0"/>
              <a:t>Conjunto de ciudadanos que se identifican entre sí por compartir rasgos culturales comunes. </a:t>
            </a:r>
          </a:p>
        </p:txBody>
      </p:sp>
    </p:spTree>
    <p:extLst>
      <p:ext uri="{BB962C8B-B14F-4D97-AF65-F5344CB8AC3E}">
        <p14:creationId xmlns:p14="http://schemas.microsoft.com/office/powerpoint/2010/main" val="408415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7543EB-6A84-0F41-B06B-0BFDA31BB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476" y="253306"/>
            <a:ext cx="10997513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Autoridad</a:t>
            </a:r>
            <a:r>
              <a:rPr lang="en-US" sz="4000" dirty="0"/>
              <a:t> </a:t>
            </a:r>
            <a:r>
              <a:rPr lang="en-US" sz="4000" dirty="0" err="1"/>
              <a:t>Responsable</a:t>
            </a:r>
            <a:r>
              <a:rPr lang="en-US" sz="4000" dirty="0"/>
              <a:t> de </a:t>
            </a:r>
            <a:r>
              <a:rPr lang="en-US" sz="4000" dirty="0" err="1"/>
              <a:t>Vigilar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la </a:t>
            </a:r>
            <a:r>
              <a:rPr lang="en-US" sz="4000" dirty="0" err="1"/>
              <a:t>Observancia</a:t>
            </a:r>
            <a:r>
              <a:rPr lang="en-US" sz="4000" dirty="0"/>
              <a:t> y </a:t>
            </a:r>
            <a:r>
              <a:rPr lang="en-US" sz="4000" dirty="0" err="1"/>
              <a:t>Cumplimiento</a:t>
            </a:r>
            <a:r>
              <a:rPr lang="en-US" sz="40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8D4B-5AA3-5743-9428-8F627377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681" y="1572748"/>
            <a:ext cx="10713308" cy="5016843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Titular de la </a:t>
            </a:r>
            <a:r>
              <a:rPr lang="en-US" sz="2400" dirty="0" err="1"/>
              <a:t>Jefatura</a:t>
            </a:r>
            <a:r>
              <a:rPr lang="en-US" sz="2400" dirty="0"/>
              <a:t> de </a:t>
            </a:r>
            <a:r>
              <a:rPr lang="en-US" sz="2400" dirty="0" err="1"/>
              <a:t>Gobierno</a:t>
            </a:r>
            <a:r>
              <a:rPr lang="en-US" sz="2400" dirty="0"/>
              <a:t> de la CDMX.</a:t>
            </a:r>
          </a:p>
          <a:p>
            <a:pPr algn="just"/>
            <a:r>
              <a:rPr lang="en-US" sz="2400" dirty="0"/>
              <a:t>Titular de la </a:t>
            </a:r>
            <a:r>
              <a:rPr lang="en-US" sz="2400" dirty="0" err="1"/>
              <a:t>Secretaría</a:t>
            </a:r>
            <a:r>
              <a:rPr lang="en-US" sz="2400" dirty="0"/>
              <a:t> de </a:t>
            </a:r>
            <a:r>
              <a:rPr lang="en-US" sz="2400" dirty="0" err="1"/>
              <a:t>Cultura</a:t>
            </a:r>
            <a:r>
              <a:rPr lang="en-US" sz="2400" dirty="0"/>
              <a:t> del </a:t>
            </a:r>
            <a:r>
              <a:rPr lang="en-US" sz="2400" dirty="0" err="1"/>
              <a:t>Gobierno</a:t>
            </a:r>
            <a:r>
              <a:rPr lang="en-US" sz="2400" dirty="0"/>
              <a:t> de la </a:t>
            </a:r>
            <a:r>
              <a:rPr lang="es-US" sz="2400" dirty="0"/>
              <a:t>CDMX</a:t>
            </a:r>
            <a:r>
              <a:rPr lang="en-US" sz="2400" dirty="0"/>
              <a:t>.</a:t>
            </a:r>
            <a:endParaRPr lang="es-US" sz="2400" dirty="0"/>
          </a:p>
          <a:p>
            <a:pPr algn="just"/>
            <a:r>
              <a:rPr lang="en-US" sz="2400" dirty="0" err="1"/>
              <a:t>Administración</a:t>
            </a:r>
            <a:r>
              <a:rPr lang="en-US" sz="2400" dirty="0"/>
              <a:t> </a:t>
            </a:r>
            <a:r>
              <a:rPr lang="en-US" sz="2400" dirty="0" err="1"/>
              <a:t>Pública</a:t>
            </a:r>
            <a:r>
              <a:rPr lang="en-US" sz="2400" dirty="0"/>
              <a:t> de la CDMX. </a:t>
            </a:r>
            <a:endParaRPr lang="es-US" sz="2400" dirty="0"/>
          </a:p>
          <a:p>
            <a:pPr algn="just"/>
            <a:r>
              <a:rPr lang="en-US" sz="2400" dirty="0" err="1"/>
              <a:t>Poder</a:t>
            </a:r>
            <a:r>
              <a:rPr lang="en-US" sz="2400" dirty="0"/>
              <a:t> </a:t>
            </a:r>
            <a:r>
              <a:rPr lang="en-US" sz="2400" dirty="0" err="1"/>
              <a:t>Legislativo</a:t>
            </a:r>
            <a:r>
              <a:rPr lang="en-US" sz="2400" dirty="0"/>
              <a:t> y Judicial.</a:t>
            </a:r>
            <a:endParaRPr lang="es-US" sz="2400" dirty="0"/>
          </a:p>
          <a:p>
            <a:pPr algn="just"/>
            <a:r>
              <a:rPr lang="es-US" sz="2400" dirty="0"/>
              <a:t>Los gobiernos de las demarcaciones territoriales de la CDMX.</a:t>
            </a:r>
          </a:p>
          <a:p>
            <a:pPr algn="just"/>
            <a:r>
              <a:rPr lang="es-US" sz="2400" dirty="0"/>
              <a:t>Comisión de Derechos Humanos de la CDMX.</a:t>
            </a:r>
          </a:p>
          <a:p>
            <a:pPr algn="just"/>
            <a:r>
              <a:rPr lang="es-US" sz="2400" dirty="0"/>
              <a:t>Instituto de los Derechos Culturales de la CDMX.</a:t>
            </a:r>
          </a:p>
          <a:p>
            <a:pPr marL="0" indent="0" algn="just">
              <a:buNone/>
            </a:pPr>
            <a:r>
              <a:rPr lang="en-US" sz="2400" dirty="0"/>
              <a:t>El </a:t>
            </a:r>
            <a:r>
              <a:rPr lang="en-US" sz="2400" dirty="0" err="1"/>
              <a:t>ejercicio</a:t>
            </a:r>
            <a:r>
              <a:rPr lang="en-US" sz="2400" dirty="0"/>
              <a:t> de </a:t>
            </a:r>
            <a:r>
              <a:rPr lang="en-US" sz="2400" dirty="0" err="1"/>
              <a:t>los</a:t>
            </a:r>
            <a:r>
              <a:rPr lang="en-US" sz="2400" dirty="0"/>
              <a:t> derechos </a:t>
            </a:r>
            <a:r>
              <a:rPr lang="en-US" sz="2400" dirty="0" err="1"/>
              <a:t>recopilados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esta</a:t>
            </a:r>
            <a:r>
              <a:rPr lang="en-US" sz="2400" dirty="0"/>
              <a:t> ley se </a:t>
            </a:r>
            <a:r>
              <a:rPr lang="en-US" sz="2400" dirty="0" err="1"/>
              <a:t>llevarán</a:t>
            </a:r>
            <a:r>
              <a:rPr lang="en-US" sz="2400" dirty="0"/>
              <a:t> a </a:t>
            </a:r>
            <a:r>
              <a:rPr lang="en-US" sz="2400" dirty="0" err="1"/>
              <a:t>cabo</a:t>
            </a:r>
            <a:r>
              <a:rPr lang="en-US" sz="2400" dirty="0"/>
              <a:t> con </a:t>
            </a:r>
            <a:r>
              <a:rPr lang="en-US" sz="2400" dirty="0" err="1"/>
              <a:t>respeto</a:t>
            </a:r>
            <a:r>
              <a:rPr lang="en-US" sz="2400" dirty="0"/>
              <a:t> a la </a:t>
            </a:r>
            <a:r>
              <a:rPr lang="en-US" sz="2400" dirty="0" err="1"/>
              <a:t>diversidad</a:t>
            </a:r>
            <a:r>
              <a:rPr lang="en-US" sz="2400" dirty="0"/>
              <a:t> cultural y al </a:t>
            </a:r>
            <a:r>
              <a:rPr lang="en-US" sz="2400" dirty="0" err="1"/>
              <a:t>intercambio</a:t>
            </a:r>
            <a:r>
              <a:rPr lang="en-US" sz="2400" dirty="0"/>
              <a:t> cultural, con el fin de </a:t>
            </a:r>
            <a:r>
              <a:rPr lang="en-US" sz="2400" dirty="0" err="1"/>
              <a:t>promover</a:t>
            </a:r>
            <a:r>
              <a:rPr lang="en-US" sz="2400" dirty="0"/>
              <a:t> la </a:t>
            </a:r>
            <a:r>
              <a:rPr lang="en-US" sz="2400" dirty="0" err="1"/>
              <a:t>revaloración</a:t>
            </a:r>
            <a:r>
              <a:rPr lang="en-US" sz="2400" dirty="0"/>
              <a:t> y el </a:t>
            </a:r>
            <a:r>
              <a:rPr lang="en-US" sz="2400" dirty="0" err="1"/>
              <a:t>fortalecimiento</a:t>
            </a:r>
            <a:r>
              <a:rPr lang="en-US" sz="2400" dirty="0"/>
              <a:t> de </a:t>
            </a:r>
            <a:r>
              <a:rPr lang="en-US" sz="2400" dirty="0" err="1"/>
              <a:t>identidades</a:t>
            </a:r>
            <a:r>
              <a:rPr lang="en-US" sz="2400" dirty="0"/>
              <a:t> que </a:t>
            </a:r>
            <a:r>
              <a:rPr lang="en-US" sz="2400" dirty="0" err="1"/>
              <a:t>consolidan</a:t>
            </a:r>
            <a:r>
              <a:rPr lang="en-US" sz="2400" dirty="0"/>
              <a:t> la </a:t>
            </a:r>
            <a:r>
              <a:rPr lang="en-US" sz="2400" dirty="0" err="1"/>
              <a:t>identidad</a:t>
            </a:r>
            <a:r>
              <a:rPr lang="en-US" sz="2400" dirty="0"/>
              <a:t> de la Ciudad y de la </a:t>
            </a:r>
            <a:r>
              <a:rPr lang="en-US" sz="2400" dirty="0" err="1"/>
              <a:t>Nación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43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FF49-9A39-6A48-AD77-C3432720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8088"/>
            <a:ext cx="9601200" cy="784654"/>
          </a:xfrm>
        </p:spPr>
        <p:txBody>
          <a:bodyPr/>
          <a:lstStyle/>
          <a:p>
            <a:r>
              <a:rPr lang="en-US" dirty="0"/>
              <a:t>Los Derechos </a:t>
            </a:r>
            <a:r>
              <a:rPr lang="en-US" dirty="0" err="1"/>
              <a:t>Culturales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141-3291-3045-9AD5-6BB8CB3E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827" y="1470454"/>
            <a:ext cx="10836876" cy="497723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Régimen</a:t>
            </a:r>
            <a:r>
              <a:rPr lang="en-US" sz="2400" dirty="0"/>
              <a:t> </a:t>
            </a:r>
            <a:r>
              <a:rPr lang="en-US" sz="2400" dirty="0" err="1"/>
              <a:t>jurídico</a:t>
            </a:r>
            <a:r>
              <a:rPr lang="en-US" sz="2400" dirty="0"/>
              <a:t>: Se </a:t>
            </a:r>
            <a:r>
              <a:rPr lang="en-US" sz="2400" dirty="0" err="1"/>
              <a:t>rigen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b="1" dirty="0" err="1"/>
              <a:t>principios</a:t>
            </a:r>
            <a:r>
              <a:rPr lang="en-US" sz="2400" b="1" dirty="0"/>
              <a:t> de </a:t>
            </a:r>
            <a:r>
              <a:rPr lang="en-US" sz="2400" b="1" dirty="0" err="1"/>
              <a:t>los</a:t>
            </a:r>
            <a:r>
              <a:rPr lang="en-US" sz="2400" b="1" dirty="0"/>
              <a:t> derechos </a:t>
            </a:r>
            <a:r>
              <a:rPr lang="en-US" sz="2400" b="1" dirty="0" err="1"/>
              <a:t>humanos</a:t>
            </a:r>
            <a:r>
              <a:rPr lang="en-US" sz="2400" dirty="0"/>
              <a:t>. </a:t>
            </a:r>
            <a:r>
              <a:rPr lang="en-US" sz="2400" dirty="0" err="1"/>
              <a:t>Universalidad</a:t>
            </a:r>
            <a:r>
              <a:rPr lang="en-US" sz="2400" dirty="0"/>
              <a:t>, </a:t>
            </a:r>
            <a:r>
              <a:rPr lang="en-US" sz="2400" dirty="0" err="1"/>
              <a:t>indivisibilidad</a:t>
            </a:r>
            <a:r>
              <a:rPr lang="en-US" sz="2400" dirty="0"/>
              <a:t>, </a:t>
            </a:r>
            <a:r>
              <a:rPr lang="en-US" sz="2400" dirty="0" err="1"/>
              <a:t>interdependencia</a:t>
            </a:r>
            <a:r>
              <a:rPr lang="en-US" sz="2400" dirty="0"/>
              <a:t>, </a:t>
            </a:r>
            <a:r>
              <a:rPr lang="en-US" sz="2400" dirty="0" err="1"/>
              <a:t>progresividad</a:t>
            </a:r>
            <a:r>
              <a:rPr lang="en-US" sz="2400" dirty="0"/>
              <a:t>, y pro-persona.</a:t>
            </a:r>
            <a:endParaRPr lang="es-US" sz="2400" dirty="0"/>
          </a:p>
          <a:p>
            <a:pPr algn="just"/>
            <a:r>
              <a:rPr lang="en-US" sz="2400" dirty="0" err="1"/>
              <a:t>Cada</a:t>
            </a:r>
            <a:r>
              <a:rPr lang="en-US" sz="2400" dirty="0"/>
              <a:t> actor cultural </a:t>
            </a:r>
            <a:r>
              <a:rPr lang="en-US" sz="2400" dirty="0" err="1"/>
              <a:t>determinará</a:t>
            </a:r>
            <a:r>
              <a:rPr lang="en-US" sz="2400" dirty="0"/>
              <a:t> </a:t>
            </a:r>
            <a:r>
              <a:rPr lang="en-US" sz="2400" dirty="0" err="1"/>
              <a:t>libremente</a:t>
            </a:r>
            <a:r>
              <a:rPr lang="en-US" sz="2400" dirty="0"/>
              <a:t> la forma y </a:t>
            </a:r>
            <a:r>
              <a:rPr lang="en-US" sz="2400" dirty="0" err="1"/>
              <a:t>términos</a:t>
            </a:r>
            <a:r>
              <a:rPr lang="en-US" sz="2400" dirty="0"/>
              <a:t> de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b="1" dirty="0" err="1"/>
              <a:t>participación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la </a:t>
            </a:r>
            <a:r>
              <a:rPr lang="en-US" sz="2400" b="1" dirty="0" err="1"/>
              <a:t>vida</a:t>
            </a:r>
            <a:r>
              <a:rPr lang="en-US" sz="2400" b="1" dirty="0"/>
              <a:t> cultural </a:t>
            </a:r>
            <a:r>
              <a:rPr lang="en-US" sz="2400" dirty="0"/>
              <a:t>de la Ciudad.</a:t>
            </a:r>
            <a:endParaRPr lang="es-US" sz="2400" dirty="0"/>
          </a:p>
          <a:p>
            <a:pPr algn="just"/>
            <a:r>
              <a:rPr lang="en-US" sz="2400" dirty="0" err="1"/>
              <a:t>Cada</a:t>
            </a:r>
            <a:r>
              <a:rPr lang="en-US" sz="2400" dirty="0"/>
              <a:t> actor cultural </a:t>
            </a:r>
            <a:r>
              <a:rPr lang="en-US" sz="2400" dirty="0" err="1"/>
              <a:t>tendrá</a:t>
            </a:r>
            <a:r>
              <a:rPr lang="en-US" sz="2400" dirty="0"/>
              <a:t> el </a:t>
            </a:r>
            <a:r>
              <a:rPr lang="en-US" sz="2400" b="1" dirty="0" err="1"/>
              <a:t>acceso</a:t>
            </a:r>
            <a:r>
              <a:rPr lang="en-US" sz="2400" b="1" dirty="0"/>
              <a:t> </a:t>
            </a:r>
            <a:r>
              <a:rPr lang="en-US" sz="2400" b="1" dirty="0" err="1"/>
              <a:t>irrestricto</a:t>
            </a:r>
            <a:r>
              <a:rPr lang="en-US" sz="2400" b="1" dirty="0"/>
              <a:t> a </a:t>
            </a:r>
            <a:r>
              <a:rPr lang="en-US" sz="2400" b="1" dirty="0" err="1"/>
              <a:t>los</a:t>
            </a:r>
            <a:r>
              <a:rPr lang="en-US" sz="2400" b="1" dirty="0"/>
              <a:t> </a:t>
            </a:r>
            <a:r>
              <a:rPr lang="en-US" sz="2400" b="1" dirty="0" err="1"/>
              <a:t>bienes</a:t>
            </a:r>
            <a:r>
              <a:rPr lang="en-US" sz="2400" b="1" dirty="0"/>
              <a:t> y </a:t>
            </a:r>
            <a:r>
              <a:rPr lang="en-US" sz="2400" b="1" dirty="0" err="1"/>
              <a:t>servicios</a:t>
            </a:r>
            <a:r>
              <a:rPr lang="en-US" sz="2400" b="1" dirty="0"/>
              <a:t>  </a:t>
            </a:r>
            <a:r>
              <a:rPr lang="en-US" sz="2400" b="1" dirty="0" err="1"/>
              <a:t>culturales</a:t>
            </a:r>
            <a:r>
              <a:rPr lang="en-US" sz="2400" b="1" dirty="0"/>
              <a:t> </a:t>
            </a:r>
            <a:r>
              <a:rPr lang="en-US" sz="2400" dirty="0"/>
              <a:t>que </a:t>
            </a:r>
            <a:r>
              <a:rPr lang="en-US" sz="2400" dirty="0" err="1"/>
              <a:t>suministra</a:t>
            </a:r>
            <a:r>
              <a:rPr lang="en-US" sz="2400" dirty="0"/>
              <a:t> el </a:t>
            </a:r>
            <a:r>
              <a:rPr lang="en-US" sz="2400" dirty="0" err="1"/>
              <a:t>Gobierno</a:t>
            </a:r>
            <a:r>
              <a:rPr lang="en-US" sz="2400" dirty="0"/>
              <a:t> de la CDMX.</a:t>
            </a:r>
            <a:endParaRPr lang="es-US" sz="2400" dirty="0"/>
          </a:p>
          <a:p>
            <a:pPr algn="just"/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obligatorio</a:t>
            </a:r>
            <a:r>
              <a:rPr lang="en-US" sz="2400" dirty="0"/>
              <a:t> que las </a:t>
            </a:r>
            <a:r>
              <a:rPr lang="en-US" sz="2400" b="1" dirty="0" err="1"/>
              <a:t>dependencias</a:t>
            </a:r>
            <a:r>
              <a:rPr lang="en-US" sz="2400" b="1" dirty="0"/>
              <a:t> de la </a:t>
            </a:r>
            <a:r>
              <a:rPr lang="en-US" sz="2400" b="1" dirty="0" err="1"/>
              <a:t>Administración</a:t>
            </a:r>
            <a:r>
              <a:rPr lang="en-US" sz="2400" b="1" dirty="0"/>
              <a:t> </a:t>
            </a:r>
            <a:r>
              <a:rPr lang="en-US" sz="2400" b="1" dirty="0" err="1"/>
              <a:t>Pública</a:t>
            </a:r>
            <a:r>
              <a:rPr lang="en-US" sz="2400" b="1" dirty="0"/>
              <a:t> </a:t>
            </a:r>
            <a:r>
              <a:rPr lang="en-US" sz="2400" dirty="0"/>
              <a:t>de la </a:t>
            </a:r>
            <a:r>
              <a:rPr lang="es-US" sz="2400" dirty="0"/>
              <a:t>CDMX</a:t>
            </a:r>
            <a:r>
              <a:rPr lang="en-US" sz="2400" dirty="0"/>
              <a:t>,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b="1" dirty="0" err="1"/>
              <a:t>institutos</a:t>
            </a:r>
            <a:r>
              <a:rPr lang="en-US" sz="2400" b="1" dirty="0"/>
              <a:t> y </a:t>
            </a:r>
            <a:r>
              <a:rPr lang="en-US" sz="2400" b="1" dirty="0" err="1"/>
              <a:t>órganos</a:t>
            </a:r>
            <a:r>
              <a:rPr lang="en-US" sz="2400" b="1" dirty="0"/>
              <a:t> </a:t>
            </a:r>
            <a:r>
              <a:rPr lang="en-US" sz="2400" b="1" dirty="0" err="1"/>
              <a:t>desconcentrados</a:t>
            </a:r>
            <a:r>
              <a:rPr lang="en-US" sz="2400" dirty="0"/>
              <a:t>, </a:t>
            </a:r>
            <a:r>
              <a:rPr lang="en-US" sz="2400" dirty="0" err="1"/>
              <a:t>emitan</a:t>
            </a:r>
            <a:r>
              <a:rPr lang="en-US" sz="2400" dirty="0"/>
              <a:t> un </a:t>
            </a:r>
            <a:r>
              <a:rPr lang="en-US" sz="2400" b="1" dirty="0" err="1"/>
              <a:t>informe</a:t>
            </a:r>
            <a:r>
              <a:rPr lang="en-US" sz="2400" b="1" dirty="0"/>
              <a:t> </a:t>
            </a:r>
            <a:r>
              <a:rPr lang="en-US" sz="2400" b="1" dirty="0" err="1"/>
              <a:t>anual</a:t>
            </a:r>
            <a:r>
              <a:rPr lang="en-US" sz="2400" b="1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términos</a:t>
            </a:r>
            <a:r>
              <a:rPr lang="en-US" sz="2400" dirty="0"/>
              <a:t> </a:t>
            </a:r>
            <a:r>
              <a:rPr lang="en-US" sz="2400" dirty="0" err="1"/>
              <a:t>establecidos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Ley de </a:t>
            </a:r>
            <a:r>
              <a:rPr lang="en-US" sz="2400" dirty="0" err="1"/>
              <a:t>Transparencia</a:t>
            </a:r>
            <a:r>
              <a:rPr lang="en-US" sz="2400" dirty="0"/>
              <a:t> y </a:t>
            </a:r>
            <a:r>
              <a:rPr lang="en-US" sz="2400" dirty="0" err="1"/>
              <a:t>Acceso</a:t>
            </a:r>
            <a:r>
              <a:rPr lang="en-US" sz="2400" dirty="0"/>
              <a:t> a la </a:t>
            </a:r>
            <a:r>
              <a:rPr lang="en-US" sz="2400" dirty="0" err="1"/>
              <a:t>Información</a:t>
            </a:r>
            <a:r>
              <a:rPr lang="en-US" sz="2400" dirty="0"/>
              <a:t> </a:t>
            </a:r>
            <a:r>
              <a:rPr lang="en-US" sz="2400" dirty="0" err="1"/>
              <a:t>Pública</a:t>
            </a:r>
            <a:r>
              <a:rPr lang="en-US" sz="2400" dirty="0"/>
              <a:t> y </a:t>
            </a:r>
            <a:r>
              <a:rPr lang="en-US" sz="2400" dirty="0" err="1"/>
              <a:t>Rendición</a:t>
            </a:r>
            <a:r>
              <a:rPr lang="en-US" sz="2400" dirty="0"/>
              <a:t> de </a:t>
            </a:r>
            <a:r>
              <a:rPr lang="en-US" sz="2400" dirty="0" err="1"/>
              <a:t>Cuentas</a:t>
            </a:r>
            <a:r>
              <a:rPr lang="en-US" sz="2400" dirty="0"/>
              <a:t> de la CDMX, de las </a:t>
            </a:r>
            <a:r>
              <a:rPr lang="en-US" sz="2400" dirty="0" err="1"/>
              <a:t>acciones</a:t>
            </a:r>
            <a:r>
              <a:rPr lang="en-US" sz="2400" dirty="0"/>
              <a:t> </a:t>
            </a:r>
            <a:r>
              <a:rPr lang="en-US" sz="2400" dirty="0" err="1"/>
              <a:t>implementadas</a:t>
            </a:r>
            <a:r>
              <a:rPr lang="en-US" sz="2400" dirty="0"/>
              <a:t> y de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recursos</a:t>
            </a:r>
            <a:r>
              <a:rPr lang="en-US" sz="2400" dirty="0"/>
              <a:t> </a:t>
            </a:r>
            <a:r>
              <a:rPr lang="en-US" sz="2400" dirty="0" err="1"/>
              <a:t>erogados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ejercicio</a:t>
            </a:r>
            <a:r>
              <a:rPr lang="en-US" sz="2400" dirty="0"/>
              <a:t> del derecho al </a:t>
            </a:r>
            <a:r>
              <a:rPr lang="en-US" sz="2400" dirty="0" err="1"/>
              <a:t>acceso</a:t>
            </a:r>
            <a:r>
              <a:rPr lang="en-US" sz="2400" dirty="0"/>
              <a:t> a la </a:t>
            </a:r>
            <a:r>
              <a:rPr lang="en-US" sz="2400" dirty="0" err="1"/>
              <a:t>cultura</a:t>
            </a:r>
            <a:r>
              <a:rPr lang="en-US" sz="2400" dirty="0"/>
              <a:t> y de </a:t>
            </a:r>
            <a:r>
              <a:rPr lang="en-US" sz="2400" dirty="0" err="1"/>
              <a:t>los</a:t>
            </a:r>
            <a:r>
              <a:rPr lang="en-US" sz="2400" dirty="0"/>
              <a:t> derechos </a:t>
            </a:r>
            <a:r>
              <a:rPr lang="en-US" sz="2400" dirty="0" err="1"/>
              <a:t>culturales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87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5073-98B9-AA46-A71E-B9A289B1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 Derechos Culturales: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869B-4F97-AF4C-9860-9EBA71DBD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7" y="1631091"/>
            <a:ext cx="10676237" cy="452986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El </a:t>
            </a:r>
            <a:r>
              <a:rPr lang="en-US" sz="2400" dirty="0" err="1"/>
              <a:t>Gobierno</a:t>
            </a:r>
            <a:r>
              <a:rPr lang="en-US" sz="2400" dirty="0"/>
              <a:t> de la Ciudad </a:t>
            </a:r>
            <a:r>
              <a:rPr lang="en-US" sz="2400" dirty="0" err="1"/>
              <a:t>llevará</a:t>
            </a:r>
            <a:r>
              <a:rPr lang="en-US" sz="2400" dirty="0"/>
              <a:t> un </a:t>
            </a:r>
            <a:r>
              <a:rPr lang="en-US" sz="2400" b="1" dirty="0" err="1"/>
              <a:t>inventario</a:t>
            </a:r>
            <a:r>
              <a:rPr lang="en-US" sz="2400" b="1" dirty="0"/>
              <a:t> de las </a:t>
            </a:r>
            <a:r>
              <a:rPr lang="en-US" sz="2400" b="1" dirty="0" err="1"/>
              <a:t>expresiones</a:t>
            </a:r>
            <a:r>
              <a:rPr lang="en-US" sz="2400" b="1" dirty="0"/>
              <a:t> y </a:t>
            </a:r>
            <a:r>
              <a:rPr lang="en-US" sz="2400" b="1" dirty="0" err="1"/>
              <a:t>manifestaciones</a:t>
            </a:r>
            <a:r>
              <a:rPr lang="en-US" sz="2400" dirty="0"/>
              <a:t> </a:t>
            </a:r>
            <a:r>
              <a:rPr lang="en-US" sz="2400" dirty="0" err="1"/>
              <a:t>propias</a:t>
            </a:r>
            <a:r>
              <a:rPr lang="en-US" sz="2400" dirty="0"/>
              <a:t> del </a:t>
            </a:r>
            <a:r>
              <a:rPr lang="en-US" sz="2400" dirty="0" err="1"/>
              <a:t>patrimonio</a:t>
            </a:r>
            <a:r>
              <a:rPr lang="en-US" sz="2400" dirty="0"/>
              <a:t> cultural </a:t>
            </a:r>
            <a:r>
              <a:rPr lang="en-US" sz="2400" dirty="0" err="1"/>
              <a:t>inmaterial</a:t>
            </a:r>
            <a:r>
              <a:rPr lang="en-US" sz="2400" dirty="0"/>
              <a:t> </a:t>
            </a:r>
            <a:r>
              <a:rPr lang="en-US" sz="2400" dirty="0" err="1"/>
              <a:t>declarado</a:t>
            </a:r>
            <a:r>
              <a:rPr lang="en-US" sz="2400" dirty="0"/>
              <a:t> y </a:t>
            </a:r>
            <a:r>
              <a:rPr lang="en-US" sz="2400" dirty="0" err="1"/>
              <a:t>deberá</a:t>
            </a:r>
            <a:r>
              <a:rPr lang="en-US" sz="2400" dirty="0"/>
              <a:t> </a:t>
            </a:r>
            <a:r>
              <a:rPr lang="en-US" sz="2400" dirty="0" err="1"/>
              <a:t>asegurar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fomento</a:t>
            </a:r>
            <a:r>
              <a:rPr lang="en-US" sz="2400" dirty="0"/>
              <a:t>, </a:t>
            </a:r>
            <a:r>
              <a:rPr lang="en-US" sz="2400" dirty="0" err="1"/>
              <a:t>salvaguarda</a:t>
            </a:r>
            <a:r>
              <a:rPr lang="en-US" sz="2400" dirty="0"/>
              <a:t> y </a:t>
            </a:r>
            <a:r>
              <a:rPr lang="en-US" sz="2400" dirty="0" err="1"/>
              <a:t>difusión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El </a:t>
            </a:r>
            <a:r>
              <a:rPr lang="en-US" sz="2400" dirty="0" err="1"/>
              <a:t>Gobierno</a:t>
            </a:r>
            <a:r>
              <a:rPr lang="en-US" sz="2400" dirty="0"/>
              <a:t> de la Ciudad </a:t>
            </a:r>
            <a:r>
              <a:rPr lang="en-US" sz="2400" dirty="0" err="1"/>
              <a:t>dispondrá</a:t>
            </a:r>
            <a:r>
              <a:rPr lang="en-US" sz="2400" dirty="0"/>
              <a:t> de </a:t>
            </a:r>
            <a:r>
              <a:rPr lang="en-US" sz="2400" b="1" dirty="0" err="1"/>
              <a:t>estímulos</a:t>
            </a:r>
            <a:r>
              <a:rPr lang="en-US" sz="2400" b="1" dirty="0"/>
              <a:t> </a:t>
            </a:r>
            <a:r>
              <a:rPr lang="en-US" sz="2400" b="1" dirty="0" err="1"/>
              <a:t>fiscales</a:t>
            </a:r>
            <a:r>
              <a:rPr lang="en-US" sz="2400" b="1" dirty="0"/>
              <a:t> </a:t>
            </a:r>
            <a:r>
              <a:rPr lang="en-US" sz="2400" dirty="0"/>
              <a:t>para el </a:t>
            </a:r>
            <a:r>
              <a:rPr lang="en-US" sz="2400" dirty="0" err="1"/>
              <a:t>apoyo</a:t>
            </a:r>
            <a:r>
              <a:rPr lang="en-US" sz="2400" dirty="0"/>
              <a:t> y </a:t>
            </a:r>
            <a:r>
              <a:rPr lang="en-US" sz="2400" dirty="0" err="1"/>
              <a:t>fomento</a:t>
            </a:r>
            <a:r>
              <a:rPr lang="en-US" sz="2400" dirty="0"/>
              <a:t> de la </a:t>
            </a:r>
            <a:r>
              <a:rPr lang="en-US" sz="2400" dirty="0" err="1"/>
              <a:t>creación</a:t>
            </a:r>
            <a:r>
              <a:rPr lang="en-US" sz="2400" dirty="0"/>
              <a:t> y </a:t>
            </a:r>
            <a:r>
              <a:rPr lang="en-US" sz="2400" dirty="0" err="1"/>
              <a:t>difusión</a:t>
            </a:r>
            <a:r>
              <a:rPr lang="en-US" sz="2400" dirty="0"/>
              <a:t> de la </a:t>
            </a:r>
            <a:r>
              <a:rPr lang="en-US" sz="2400" dirty="0" err="1"/>
              <a:t>cultura</a:t>
            </a:r>
            <a:r>
              <a:rPr lang="en-US" sz="2400" dirty="0"/>
              <a:t> y el </a:t>
            </a:r>
            <a:r>
              <a:rPr lang="en-US" sz="2400" dirty="0" err="1"/>
              <a:t>arte</a:t>
            </a:r>
            <a:r>
              <a:rPr lang="en-US" sz="2400" dirty="0"/>
              <a:t>. Las </a:t>
            </a:r>
            <a:r>
              <a:rPr lang="en-US" sz="2400" dirty="0" err="1"/>
              <a:t>dependencias</a:t>
            </a:r>
            <a:r>
              <a:rPr lang="en-US" sz="2400" dirty="0"/>
              <a:t> de </a:t>
            </a:r>
            <a:r>
              <a:rPr lang="en-US" sz="2400" dirty="0" err="1"/>
              <a:t>cultura</a:t>
            </a:r>
            <a:r>
              <a:rPr lang="en-US" sz="2400" dirty="0"/>
              <a:t> y </a:t>
            </a:r>
            <a:r>
              <a:rPr lang="en-US" sz="2400" dirty="0" err="1"/>
              <a:t>hacendarias</a:t>
            </a:r>
            <a:r>
              <a:rPr lang="en-US" sz="2400" dirty="0"/>
              <a:t> del </a:t>
            </a:r>
            <a:r>
              <a:rPr lang="en-US" sz="2400" dirty="0" err="1"/>
              <a:t>Gobierno</a:t>
            </a:r>
            <a:r>
              <a:rPr lang="en-US" sz="2400" dirty="0"/>
              <a:t> de la Ciudad, </a:t>
            </a:r>
            <a:r>
              <a:rPr lang="en-US" sz="2400" dirty="0" err="1"/>
              <a:t>deberán</a:t>
            </a:r>
            <a:r>
              <a:rPr lang="en-US" sz="2400" dirty="0"/>
              <a:t> </a:t>
            </a:r>
            <a:r>
              <a:rPr lang="en-US" sz="2400" b="1" dirty="0" err="1"/>
              <a:t>elaborar</a:t>
            </a:r>
            <a:r>
              <a:rPr lang="en-US" sz="2400" b="1" dirty="0"/>
              <a:t> un </a:t>
            </a:r>
            <a:r>
              <a:rPr lang="en-US" sz="2400" b="1" dirty="0" err="1"/>
              <a:t>programa</a:t>
            </a:r>
            <a:r>
              <a:rPr lang="en-US" sz="2400" b="1" dirty="0"/>
              <a:t> con </a:t>
            </a:r>
            <a:r>
              <a:rPr lang="en-US" sz="2400" b="1" dirty="0" err="1"/>
              <a:t>objetivos</a:t>
            </a:r>
            <a:r>
              <a:rPr lang="en-US" sz="2400" b="1" dirty="0"/>
              <a:t> y </a:t>
            </a:r>
            <a:r>
              <a:rPr lang="en-US" sz="2400" b="1" dirty="0" err="1"/>
              <a:t>resultados</a:t>
            </a:r>
            <a:r>
              <a:rPr lang="en-US" sz="2400" b="1" dirty="0"/>
              <a:t> </a:t>
            </a:r>
            <a:r>
              <a:rPr lang="en-US" sz="2400" b="1" dirty="0" err="1"/>
              <a:t>esperados</a:t>
            </a:r>
            <a:r>
              <a:rPr lang="en-US" sz="2400" dirty="0"/>
              <a:t>, </a:t>
            </a:r>
            <a:r>
              <a:rPr lang="en-US" sz="2400" dirty="0" err="1"/>
              <a:t>así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mecanismos</a:t>
            </a:r>
            <a:r>
              <a:rPr lang="en-US" sz="2400" dirty="0"/>
              <a:t> </a:t>
            </a:r>
            <a:r>
              <a:rPr lang="en-US" sz="2400" dirty="0" err="1"/>
              <a:t>necesarios</a:t>
            </a:r>
            <a:r>
              <a:rPr lang="en-US" sz="2400" dirty="0"/>
              <a:t> de </a:t>
            </a:r>
            <a:r>
              <a:rPr lang="en-US" sz="2400" dirty="0" err="1"/>
              <a:t>evaluación</a:t>
            </a:r>
            <a:r>
              <a:rPr lang="en-US" sz="2400" dirty="0"/>
              <a:t>, </a:t>
            </a:r>
            <a:r>
              <a:rPr lang="en-US" sz="2400" dirty="0" err="1"/>
              <a:t>transparencia</a:t>
            </a:r>
            <a:r>
              <a:rPr lang="en-US" sz="2400" dirty="0"/>
              <a:t> y </a:t>
            </a:r>
            <a:r>
              <a:rPr lang="en-US" sz="2400" dirty="0" err="1"/>
              <a:t>rendición</a:t>
            </a:r>
            <a:r>
              <a:rPr lang="en-US" sz="2400" dirty="0"/>
              <a:t> de </a:t>
            </a:r>
            <a:r>
              <a:rPr lang="en-US" sz="2400" dirty="0" err="1"/>
              <a:t>cuentas</a:t>
            </a:r>
            <a:r>
              <a:rPr lang="en-US" sz="2400" dirty="0"/>
              <a:t> </a:t>
            </a:r>
            <a:r>
              <a:rPr lang="en-US" sz="2400" dirty="0" err="1"/>
              <a:t>relacionados</a:t>
            </a:r>
            <a:r>
              <a:rPr lang="en-US" sz="2400" dirty="0"/>
              <a:t> con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proyectos</a:t>
            </a:r>
            <a:r>
              <a:rPr lang="en-US" sz="2400" dirty="0"/>
              <a:t> </a:t>
            </a:r>
            <a:r>
              <a:rPr lang="en-US" sz="2400" dirty="0" err="1"/>
              <a:t>beneficiados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Los </a:t>
            </a:r>
            <a:r>
              <a:rPr lang="en-US" sz="2400" b="1" dirty="0"/>
              <a:t>pueblos y barrios </a:t>
            </a:r>
            <a:r>
              <a:rPr lang="en-US" sz="2400" b="1" dirty="0" err="1"/>
              <a:t>originarios</a:t>
            </a:r>
            <a:r>
              <a:rPr lang="en-US" sz="2400" dirty="0"/>
              <a:t>, </a:t>
            </a:r>
            <a:r>
              <a:rPr lang="en-US" sz="2400" dirty="0" err="1"/>
              <a:t>asi</a:t>
            </a:r>
            <a:r>
              <a:rPr lang="en-US" sz="2400" dirty="0"/>
              <a:t>́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productores</a:t>
            </a:r>
            <a:r>
              <a:rPr lang="en-US" sz="2400" dirty="0"/>
              <a:t> </a:t>
            </a:r>
            <a:r>
              <a:rPr lang="en-US" sz="2400" dirty="0" err="1"/>
              <a:t>culturales</a:t>
            </a:r>
            <a:r>
              <a:rPr lang="en-US" sz="2400" dirty="0"/>
              <a:t> </a:t>
            </a:r>
            <a:r>
              <a:rPr lang="en-US" sz="2400" dirty="0" err="1"/>
              <a:t>populares</a:t>
            </a:r>
            <a:r>
              <a:rPr lang="en-US" sz="2400" dirty="0"/>
              <a:t>, </a:t>
            </a:r>
            <a:r>
              <a:rPr lang="en-US" sz="2400" dirty="0" err="1"/>
              <a:t>tienen</a:t>
            </a:r>
            <a:r>
              <a:rPr lang="en-US" sz="2400" dirty="0"/>
              <a:t> </a:t>
            </a:r>
            <a:r>
              <a:rPr lang="en-US" sz="2400" b="1" dirty="0"/>
              <a:t>derecho a la </a:t>
            </a:r>
            <a:r>
              <a:rPr lang="en-US" sz="2400" b="1" dirty="0" err="1"/>
              <a:t>protección</a:t>
            </a:r>
            <a:r>
              <a:rPr lang="en-US" sz="2400" b="1" dirty="0"/>
              <a:t> de </a:t>
            </a:r>
            <a:r>
              <a:rPr lang="en-US" sz="2400" b="1" dirty="0" err="1"/>
              <a:t>sus</a:t>
            </a:r>
            <a:r>
              <a:rPr lang="en-US" sz="2400" b="1" dirty="0"/>
              <a:t> </a:t>
            </a:r>
            <a:r>
              <a:rPr lang="en-US" sz="2400" b="1" dirty="0" err="1"/>
              <a:t>saberes</a:t>
            </a:r>
            <a:r>
              <a:rPr lang="en-US" sz="2400" b="1" dirty="0"/>
              <a:t> </a:t>
            </a:r>
            <a:r>
              <a:rPr lang="en-US" sz="2400" dirty="0" err="1"/>
              <a:t>ancestrales</a:t>
            </a:r>
            <a:r>
              <a:rPr lang="en-US" sz="2400" dirty="0"/>
              <a:t>; </a:t>
            </a:r>
            <a:r>
              <a:rPr lang="en-US" sz="2400" dirty="0" err="1"/>
              <a:t>así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de </a:t>
            </a:r>
            <a:r>
              <a:rPr lang="en-US" sz="2400" dirty="0" err="1"/>
              <a:t>todo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patrimonio</a:t>
            </a:r>
            <a:r>
              <a:rPr lang="en-US" sz="2400" dirty="0"/>
              <a:t> cultural material e </a:t>
            </a:r>
            <a:r>
              <a:rPr lang="en-US" sz="2400" dirty="0" err="1"/>
              <a:t>inmaterial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6028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182</TotalTime>
  <Words>1601</Words>
  <Application>Microsoft Office PowerPoint</Application>
  <PresentationFormat>Panorámica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Ley de los Derechos Culturales de los Habitantes y Visitantes de la Ciudad de México</vt:lpstr>
      <vt:lpstr>Fundamento:</vt:lpstr>
      <vt:lpstr>Objetivos de la Ley:</vt:lpstr>
      <vt:lpstr>Objetivos de la Ley:</vt:lpstr>
      <vt:lpstr>Definiciones:</vt:lpstr>
      <vt:lpstr>Definiciones:</vt:lpstr>
      <vt:lpstr>Autoridad Responsable de Vigilar  la Observancia y Cumplimiento:</vt:lpstr>
      <vt:lpstr>Los Derechos Culturales:</vt:lpstr>
      <vt:lpstr>Los Derechos Culturales:</vt:lpstr>
      <vt:lpstr>Recursos Jurisdiccionales y no Jurisdiccionales  para la Exigibilidad de los Derechos Culturales:</vt:lpstr>
      <vt:lpstr>La Protección de los Derechos Culturales en la Ciudad de México: </vt:lpstr>
      <vt:lpstr>Facultades del Titular de la Dirección General:</vt:lpstr>
      <vt:lpstr>Patrimonio del Instituto: </vt:lpstr>
      <vt:lpstr>La Política Pública en Materia de Derechos Culturales (Finalidad):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los Derechos Culturales de los Habitantes y Visitantes de la Ciudad de México</dc:title>
  <dc:creator>Diana Morales Becerril</dc:creator>
  <cp:lastModifiedBy>Mireya Sofia Trejo Orozco</cp:lastModifiedBy>
  <cp:revision>29</cp:revision>
  <dcterms:created xsi:type="dcterms:W3CDTF">2018-05-07T22:28:04Z</dcterms:created>
  <dcterms:modified xsi:type="dcterms:W3CDTF">2018-05-08T22:18:28Z</dcterms:modified>
</cp:coreProperties>
</file>