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8919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5956" algn="l" defTabSz="8919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1904" algn="l" defTabSz="8919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7915" algn="l" defTabSz="8919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83864" algn="l" defTabSz="8919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9866" algn="l" defTabSz="8919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75815" algn="l" defTabSz="8919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21787" algn="l" defTabSz="8919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67762" algn="l" defTabSz="8919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94A0E-2E52-4B15-9F1F-36F8D7C907E6}" type="datetimeFigureOut">
              <a:rPr lang="es-ES" smtClean="0"/>
              <a:t>17/08/2018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D7D57-B758-49D9-A405-49AA81CFE7B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013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19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5956" algn="l" defTabSz="8919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91904" algn="l" defTabSz="8919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37915" algn="l" defTabSz="8919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83864" algn="l" defTabSz="8919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29866" algn="l" defTabSz="8919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75815" algn="l" defTabSz="8919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21787" algn="l" defTabSz="8919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67762" algn="l" defTabSz="8919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2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>
                <a:solidFill>
                  <a:prstClr val="black"/>
                </a:solidFill>
              </a:rPr>
              <a:pPr/>
              <a:t>2</a:t>
            </a:fld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8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06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>
                <a:solidFill>
                  <a:prstClr val="black"/>
                </a:solidFill>
              </a:rPr>
              <a:pPr/>
              <a:t>5</a:t>
            </a:fld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13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>
                <a:solidFill>
                  <a:prstClr val="black"/>
                </a:solidFill>
              </a:rPr>
              <a:pPr/>
              <a:t>6</a:t>
            </a:fld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56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74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1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599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7" y="3996269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900">
                <a:solidFill>
                  <a:schemeClr val="tx1"/>
                </a:solidFill>
              </a:defRPr>
            </a:lvl1pPr>
            <a:lvl2pPr marL="398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97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9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94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93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9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9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89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E7DB-7B96-4043-9616-7B535FF739C3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608" y="5883576"/>
            <a:ext cx="3243033" cy="365125"/>
          </a:xfrm>
        </p:spPr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1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9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15" y="932114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398623" indent="0">
              <a:buNone/>
              <a:defRPr sz="1400"/>
            </a:lvl2pPr>
            <a:lvl3pPr marL="797383" indent="0">
              <a:buNone/>
              <a:defRPr sz="1400"/>
            </a:lvl3pPr>
            <a:lvl4pPr marL="1196115" indent="0">
              <a:buNone/>
              <a:defRPr sz="1400"/>
            </a:lvl4pPr>
            <a:lvl5pPr marL="1594843" indent="0">
              <a:buNone/>
              <a:defRPr sz="1400"/>
            </a:lvl5pPr>
            <a:lvl6pPr marL="1993550" indent="0">
              <a:buNone/>
              <a:defRPr sz="1400"/>
            </a:lvl6pPr>
            <a:lvl7pPr marL="2392270" indent="0">
              <a:buNone/>
              <a:defRPr sz="1400"/>
            </a:lvl7pPr>
            <a:lvl8pPr marL="2790968" indent="0">
              <a:buNone/>
              <a:defRPr sz="1400"/>
            </a:lvl8pPr>
            <a:lvl9pPr marL="3189686" indent="0">
              <a:buNone/>
              <a:defRPr sz="14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9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  <a:lvl2pPr marL="398623" indent="0">
              <a:buNone/>
              <a:defRPr sz="1100"/>
            </a:lvl2pPr>
            <a:lvl3pPr marL="797383" indent="0">
              <a:buNone/>
              <a:defRPr sz="900"/>
            </a:lvl3pPr>
            <a:lvl4pPr marL="1196115" indent="0">
              <a:buNone/>
              <a:defRPr sz="800"/>
            </a:lvl4pPr>
            <a:lvl5pPr marL="1594843" indent="0">
              <a:buNone/>
              <a:defRPr sz="800"/>
            </a:lvl5pPr>
            <a:lvl6pPr marL="1993550" indent="0">
              <a:buNone/>
              <a:defRPr sz="800"/>
            </a:lvl6pPr>
            <a:lvl7pPr marL="2392270" indent="0">
              <a:buNone/>
              <a:defRPr sz="800"/>
            </a:lvl7pPr>
            <a:lvl8pPr marL="2790968" indent="0">
              <a:buNone/>
              <a:defRPr sz="800"/>
            </a:lvl8pPr>
            <a:lvl9pPr marL="3189686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332B-D915-4458-AA23-B19FE2D199D3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9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9" y="685801"/>
            <a:ext cx="7514033" cy="3048000"/>
          </a:xfrm>
        </p:spPr>
        <p:txBody>
          <a:bodyPr anchor="ctr">
            <a:normAutofit/>
          </a:bodyPr>
          <a:lstStyle>
            <a:lvl1pPr algn="ctr">
              <a:defRPr sz="29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8" y="4343403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986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7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61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948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935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922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90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896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E0C8-F648-49CB-90E3-7EF7C5CC219D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563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60" y="863023"/>
            <a:ext cx="457200" cy="584776"/>
          </a:xfrm>
          <a:prstGeom prst="rect">
            <a:avLst/>
          </a:prstGeom>
        </p:spPr>
        <p:txBody>
          <a:bodyPr vert="horz" lIns="79721" tIns="39863" rIns="79721" bIns="3986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1063360"/>
            <a:r>
              <a:rPr lang="en-US" sz="7200" dirty="0">
                <a:solidFill>
                  <a:srgbClr val="13632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71" y="2819399"/>
            <a:ext cx="457200" cy="584776"/>
          </a:xfrm>
          <a:prstGeom prst="rect">
            <a:avLst/>
          </a:prstGeom>
        </p:spPr>
        <p:txBody>
          <a:bodyPr vert="horz" lIns="79721" tIns="39863" rIns="79721" bIns="3986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1063360"/>
            <a:r>
              <a:rPr lang="en-US" sz="7200" dirty="0">
                <a:solidFill>
                  <a:srgbClr val="13632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61" y="685805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9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909" y="3429000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398623" indent="0">
              <a:buFontTx/>
              <a:buNone/>
              <a:defRPr/>
            </a:lvl2pPr>
            <a:lvl3pPr marL="797383" indent="0">
              <a:buFontTx/>
              <a:buNone/>
              <a:defRPr/>
            </a:lvl3pPr>
            <a:lvl4pPr marL="1196115" indent="0">
              <a:buFontTx/>
              <a:buNone/>
              <a:defRPr/>
            </a:lvl4pPr>
            <a:lvl5pPr marL="1594843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9" y="4343403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986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7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61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948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935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922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90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896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889-E7D6-4F99-844C-3FD994D42EB6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446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29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5" y="4777381"/>
            <a:ext cx="751403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986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7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61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948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935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922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90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896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5220-D766-4978-BC68-31E539D0AC13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13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60" y="863023"/>
            <a:ext cx="457200" cy="584776"/>
          </a:xfrm>
          <a:prstGeom prst="rect">
            <a:avLst/>
          </a:prstGeom>
        </p:spPr>
        <p:txBody>
          <a:bodyPr vert="horz" lIns="79721" tIns="39863" rIns="79721" bIns="3986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1063360"/>
            <a:r>
              <a:rPr lang="en-US" sz="7200" dirty="0">
                <a:solidFill>
                  <a:srgbClr val="13632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71" y="2819399"/>
            <a:ext cx="457200" cy="584776"/>
          </a:xfrm>
          <a:prstGeom prst="rect">
            <a:avLst/>
          </a:prstGeom>
        </p:spPr>
        <p:txBody>
          <a:bodyPr vert="horz" lIns="79721" tIns="39863" rIns="79721" bIns="3986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1063360"/>
            <a:r>
              <a:rPr lang="en-US" sz="7200" dirty="0">
                <a:solidFill>
                  <a:srgbClr val="13632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61" y="685805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9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2" cy="889000"/>
          </a:xfrm>
        </p:spPr>
        <p:txBody>
          <a:bodyPr vert="horz" lIns="79745" tIns="39873" rIns="79745" bIns="39873" rtlCol="0" anchor="b">
            <a:normAutofit/>
          </a:bodyPr>
          <a:lstStyle>
            <a:lvl1pPr algn="r"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5" y="4775200"/>
            <a:ext cx="7514032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986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7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61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948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935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922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90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896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877A-D76D-4954-91DA-8F592F0C7C63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12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79745" tIns="39873" rIns="79745" bIns="39873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8" y="3505201"/>
            <a:ext cx="7514035" cy="838200"/>
          </a:xfrm>
        </p:spPr>
        <p:txBody>
          <a:bodyPr vert="horz" lIns="79745" tIns="39873" rIns="79745" bIns="39873" rtlCol="0" anchor="b">
            <a:normAutofit/>
          </a:bodyPr>
          <a:lstStyle>
            <a:lvl1pPr>
              <a:buNone/>
              <a:defRPr lang="en-US" sz="25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8" y="4343403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3986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7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61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948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935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922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90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896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F8BB-F4AA-40EB-A7E0-891A726A9A0C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19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78A-7941-4B9E-9040-057401AD7507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7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1" y="685800"/>
            <a:ext cx="1327777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33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3CCF-6041-4A04-942E-AC1EB2DC128C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00E0-2CC1-4D45-B2B6-551B01B3C215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4193" y="5867432"/>
            <a:ext cx="413375" cy="365125"/>
          </a:xfrm>
        </p:spPr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9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433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986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7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61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948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935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922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90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896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51D9-679F-4652-8938-248AA65D51F1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5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8" y="686101"/>
            <a:ext cx="7514035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534" y="2667300"/>
            <a:ext cx="3671291" cy="3124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2EA6-245E-463B-80E5-4388EF6B00B1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7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5" y="2658533"/>
            <a:ext cx="3455390" cy="576262"/>
          </a:xfrm>
        </p:spPr>
        <p:txBody>
          <a:bodyPr anchor="b">
            <a:noAutofit/>
          </a:bodyPr>
          <a:lstStyle>
            <a:lvl1pPr marL="0" indent="0">
              <a:buNone/>
              <a:defRPr sz="2500" b="0">
                <a:solidFill>
                  <a:schemeClr val="accent1">
                    <a:lumMod val="75000"/>
                  </a:schemeClr>
                </a:solidFill>
              </a:defRPr>
            </a:lvl1pPr>
            <a:lvl2pPr marL="398623" indent="0">
              <a:buNone/>
              <a:defRPr sz="1800" b="1"/>
            </a:lvl2pPr>
            <a:lvl3pPr marL="797383" indent="0">
              <a:buNone/>
              <a:defRPr sz="1600" b="1"/>
            </a:lvl3pPr>
            <a:lvl4pPr marL="1196115" indent="0">
              <a:buNone/>
              <a:defRPr sz="1400" b="1"/>
            </a:lvl4pPr>
            <a:lvl5pPr marL="1594843" indent="0">
              <a:buNone/>
              <a:defRPr sz="1400" b="1"/>
            </a:lvl5pPr>
            <a:lvl6pPr marL="1993550" indent="0">
              <a:buNone/>
              <a:defRPr sz="1400" b="1"/>
            </a:lvl6pPr>
            <a:lvl7pPr marL="2392270" indent="0">
              <a:buNone/>
              <a:defRPr sz="1400" b="1"/>
            </a:lvl7pPr>
            <a:lvl8pPr marL="2790968" indent="0">
              <a:buNone/>
              <a:defRPr sz="1400" b="1"/>
            </a:lvl8pPr>
            <a:lvl9pPr marL="3189686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4" y="3335337"/>
            <a:ext cx="3671292" cy="2455862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7" y="2667000"/>
            <a:ext cx="3466902" cy="576262"/>
          </a:xfrm>
        </p:spPr>
        <p:txBody>
          <a:bodyPr anchor="b">
            <a:noAutofit/>
          </a:bodyPr>
          <a:lstStyle>
            <a:lvl1pPr marL="0" indent="0">
              <a:buNone/>
              <a:defRPr sz="2500" b="0">
                <a:solidFill>
                  <a:schemeClr val="accent1">
                    <a:lumMod val="75000"/>
                  </a:schemeClr>
                </a:solidFill>
              </a:defRPr>
            </a:lvl1pPr>
            <a:lvl2pPr marL="398623" indent="0">
              <a:buNone/>
              <a:defRPr sz="1800" b="1"/>
            </a:lvl2pPr>
            <a:lvl3pPr marL="797383" indent="0">
              <a:buNone/>
              <a:defRPr sz="1600" b="1"/>
            </a:lvl3pPr>
            <a:lvl4pPr marL="1196115" indent="0">
              <a:buNone/>
              <a:defRPr sz="1400" b="1"/>
            </a:lvl4pPr>
            <a:lvl5pPr marL="1594843" indent="0">
              <a:buNone/>
              <a:defRPr sz="1400" b="1"/>
            </a:lvl5pPr>
            <a:lvl6pPr marL="1993550" indent="0">
              <a:buNone/>
              <a:defRPr sz="1400" b="1"/>
            </a:lvl6pPr>
            <a:lvl7pPr marL="2392270" indent="0">
              <a:buNone/>
              <a:defRPr sz="1400" b="1"/>
            </a:lvl7pPr>
            <a:lvl8pPr marL="2790968" indent="0">
              <a:buNone/>
              <a:defRPr sz="1400" b="1"/>
            </a:lvl8pPr>
            <a:lvl9pPr marL="3189686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7F55-F771-4798-81DE-02A1BA72E68F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46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0A0E-C6D3-4207-810E-76E4508F44C4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6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311-BB43-4745-A32C-8E3B378C88A9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1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6100"/>
            <a:ext cx="4680743" cy="510540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98623" indent="0">
              <a:buNone/>
              <a:defRPr sz="1100"/>
            </a:lvl2pPr>
            <a:lvl3pPr marL="797383" indent="0">
              <a:buNone/>
              <a:defRPr sz="900"/>
            </a:lvl3pPr>
            <a:lvl4pPr marL="1196115" indent="0">
              <a:buNone/>
              <a:defRPr sz="800"/>
            </a:lvl4pPr>
            <a:lvl5pPr marL="1594843" indent="0">
              <a:buNone/>
              <a:defRPr sz="800"/>
            </a:lvl5pPr>
            <a:lvl6pPr marL="1993550" indent="0">
              <a:buNone/>
              <a:defRPr sz="800"/>
            </a:lvl6pPr>
            <a:lvl7pPr marL="2392270" indent="0">
              <a:buNone/>
              <a:defRPr sz="800"/>
            </a:lvl7pPr>
            <a:lvl8pPr marL="2790968" indent="0">
              <a:buNone/>
              <a:defRPr sz="800"/>
            </a:lvl8pPr>
            <a:lvl9pPr marL="3189686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252-F4D8-4F66-A873-07FE9AD528C1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4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311" y="914403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398623" indent="0">
              <a:buNone/>
              <a:defRPr sz="1400"/>
            </a:lvl2pPr>
            <a:lvl3pPr marL="797383" indent="0">
              <a:buNone/>
              <a:defRPr sz="1400"/>
            </a:lvl3pPr>
            <a:lvl4pPr marL="1196115" indent="0">
              <a:buNone/>
              <a:defRPr sz="1400"/>
            </a:lvl4pPr>
            <a:lvl5pPr marL="1594843" indent="0">
              <a:buNone/>
              <a:defRPr sz="1400"/>
            </a:lvl5pPr>
            <a:lvl6pPr marL="1993550" indent="0">
              <a:buNone/>
              <a:defRPr sz="1400"/>
            </a:lvl6pPr>
            <a:lvl7pPr marL="2392270" indent="0">
              <a:buNone/>
              <a:defRPr sz="1400"/>
            </a:lvl7pPr>
            <a:lvl8pPr marL="2790968" indent="0">
              <a:buNone/>
              <a:defRPr sz="1400"/>
            </a:lvl8pPr>
            <a:lvl9pPr marL="3189686" indent="0">
              <a:buNone/>
              <a:defRPr sz="14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4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398623" indent="0">
              <a:buNone/>
              <a:defRPr sz="1100"/>
            </a:lvl2pPr>
            <a:lvl3pPr marL="797383" indent="0">
              <a:buNone/>
              <a:defRPr sz="900"/>
            </a:lvl3pPr>
            <a:lvl4pPr marL="1196115" indent="0">
              <a:buNone/>
              <a:defRPr sz="800"/>
            </a:lvl4pPr>
            <a:lvl5pPr marL="1594843" indent="0">
              <a:buNone/>
              <a:defRPr sz="800"/>
            </a:lvl5pPr>
            <a:lvl6pPr marL="1993550" indent="0">
              <a:buNone/>
              <a:defRPr sz="800"/>
            </a:lvl6pPr>
            <a:lvl7pPr marL="2392270" indent="0">
              <a:buNone/>
              <a:defRPr sz="800"/>
            </a:lvl7pPr>
            <a:lvl8pPr marL="2790968" indent="0">
              <a:buNone/>
              <a:defRPr sz="800"/>
            </a:lvl8pPr>
            <a:lvl9pPr marL="3189686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A5D3-2EFC-417A-863C-02DF576359F0}" type="datetime1">
              <a:rPr lang="es-ES" smtClean="0">
                <a:solidFill>
                  <a:srgbClr val="136321"/>
                </a:solidFill>
              </a:rPr>
              <a:pPr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>
                <a:solidFill>
                  <a:srgbClr val="136321"/>
                </a:solidFill>
              </a:rPr>
              <a:pPr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8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301"/>
            <a:ext cx="1827609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8" y="686101"/>
            <a:ext cx="7514035" cy="1752599"/>
          </a:xfrm>
          <a:prstGeom prst="rect">
            <a:avLst/>
          </a:prstGeom>
          <a:effectLst/>
        </p:spPr>
        <p:txBody>
          <a:bodyPr vert="horz" lIns="79745" tIns="39873" rIns="79745" bIns="398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8" y="2667300"/>
            <a:ext cx="7514035" cy="3124201"/>
          </a:xfrm>
          <a:prstGeom prst="rect">
            <a:avLst/>
          </a:prstGeom>
        </p:spPr>
        <p:txBody>
          <a:bodyPr vert="horz" lIns="79745" tIns="39873" rIns="79745" bIns="39873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792" y="5883576"/>
            <a:ext cx="857249" cy="365125"/>
          </a:xfrm>
          <a:prstGeom prst="rect">
            <a:avLst/>
          </a:prstGeom>
        </p:spPr>
        <p:txBody>
          <a:bodyPr vert="horz" lIns="79745" tIns="39873" rIns="79745" bIns="39873" rtlCol="0" anchor="ctr"/>
          <a:lstStyle>
            <a:lvl1pPr algn="r">
              <a:defRPr sz="9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1063360"/>
            <a:fld id="{D7D32B2E-DB79-499E-9E77-8D52F424406B}" type="datetime1">
              <a:rPr lang="es-ES" smtClean="0">
                <a:solidFill>
                  <a:srgbClr val="136321"/>
                </a:solidFill>
              </a:rPr>
              <a:pPr defTabSz="1063360"/>
              <a:t>17/08/2018</a:t>
            </a:fld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4" y="5883576"/>
            <a:ext cx="5313133" cy="365125"/>
          </a:xfrm>
          <a:prstGeom prst="rect">
            <a:avLst/>
          </a:prstGeom>
        </p:spPr>
        <p:txBody>
          <a:bodyPr vert="horz" lIns="79745" tIns="39873" rIns="79745" bIns="39873" rtlCol="0" anchor="ctr"/>
          <a:lstStyle>
            <a:lvl1pPr algn="l">
              <a:defRPr sz="9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1063360"/>
            <a:r>
              <a:rPr lang="es-MX" dirty="0">
                <a:solidFill>
                  <a:srgbClr val="136321"/>
                </a:solidFill>
              </a:rPr>
              <a:t>Delegación La Magdalena Contreras, Dirección General de Desarrollo Social y Coordinación de Cultura, Patrimonio e Impulso a la Juventud.</a:t>
            </a:r>
            <a:endParaRPr lang="es-ES" dirty="0">
              <a:solidFill>
                <a:srgbClr val="1363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4193" y="5883576"/>
            <a:ext cx="413375" cy="365125"/>
          </a:xfrm>
          <a:prstGeom prst="rect">
            <a:avLst/>
          </a:prstGeom>
        </p:spPr>
        <p:txBody>
          <a:bodyPr vert="horz" lIns="79745" tIns="39873" rIns="79745" bIns="39873" rtlCol="0" anchor="ctr"/>
          <a:lstStyle>
            <a:lvl1pPr algn="r">
              <a:defRPr sz="9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1063360"/>
            <a:fld id="{C014DD1E-5D91-48A3-AD6D-45FBA980D106}" type="slidenum">
              <a:rPr lang="es-ES" smtClean="0">
                <a:solidFill>
                  <a:srgbClr val="136321"/>
                </a:solidFill>
              </a:rPr>
              <a:pPr defTabSz="1063360"/>
              <a:t>‹Nº›</a:t>
            </a:fld>
            <a:endParaRPr lang="es-ES" dirty="0">
              <a:solidFill>
                <a:srgbClr val="1363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9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398623" rtl="0" eaLnBrk="1" latinLnBrk="0" hangingPunct="1">
        <a:spcBef>
          <a:spcPct val="0"/>
        </a:spcBef>
        <a:buNone/>
        <a:defRPr sz="36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9183" indent="-249183" algn="l" defTabSz="398623" rtl="0" eaLnBrk="1" latinLnBrk="0" hangingPunct="1">
        <a:spcBef>
          <a:spcPct val="20000"/>
        </a:spcBef>
        <a:spcAft>
          <a:spcPts val="53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47900" indent="-249183" algn="l" defTabSz="398623" rtl="0" eaLnBrk="1" latinLnBrk="0" hangingPunct="1">
        <a:spcBef>
          <a:spcPct val="20000"/>
        </a:spcBef>
        <a:spcAft>
          <a:spcPts val="53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046615" indent="-249183" algn="l" defTabSz="398623" rtl="0" eaLnBrk="1" latinLnBrk="0" hangingPunct="1">
        <a:spcBef>
          <a:spcPct val="20000"/>
        </a:spcBef>
        <a:spcAft>
          <a:spcPts val="53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45652" indent="-149513" algn="l" defTabSz="398623" rtl="0" eaLnBrk="1" latinLnBrk="0" hangingPunct="1">
        <a:spcBef>
          <a:spcPct val="20000"/>
        </a:spcBef>
        <a:spcAft>
          <a:spcPts val="53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44371" indent="-149513" algn="l" defTabSz="398623" rtl="0" eaLnBrk="1" latinLnBrk="0" hangingPunct="1">
        <a:spcBef>
          <a:spcPct val="20000"/>
        </a:spcBef>
        <a:spcAft>
          <a:spcPts val="53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192909" indent="-199305" algn="l" defTabSz="398623" rtl="0" eaLnBrk="1" latinLnBrk="0" hangingPunct="1">
        <a:spcBef>
          <a:spcPct val="20000"/>
        </a:spcBef>
        <a:spcAft>
          <a:spcPts val="53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591613" indent="-199305" algn="l" defTabSz="398623" rtl="0" eaLnBrk="1" latinLnBrk="0" hangingPunct="1">
        <a:spcBef>
          <a:spcPct val="20000"/>
        </a:spcBef>
        <a:spcAft>
          <a:spcPts val="53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990331" indent="-199305" algn="l" defTabSz="398623" rtl="0" eaLnBrk="1" latinLnBrk="0" hangingPunct="1">
        <a:spcBef>
          <a:spcPct val="20000"/>
        </a:spcBef>
        <a:spcAft>
          <a:spcPts val="53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389046" indent="-199305" algn="l" defTabSz="398623" rtl="0" eaLnBrk="1" latinLnBrk="0" hangingPunct="1">
        <a:spcBef>
          <a:spcPct val="20000"/>
        </a:spcBef>
        <a:spcAft>
          <a:spcPts val="53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86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8623" algn="l" defTabSz="3986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7383" algn="l" defTabSz="3986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6115" algn="l" defTabSz="3986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4843" algn="l" defTabSz="3986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3550" algn="l" defTabSz="3986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2270" algn="l" defTabSz="3986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0968" algn="l" defTabSz="3986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9686" algn="l" defTabSz="3986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6200" y="169586"/>
            <a:ext cx="6252956" cy="895683"/>
          </a:xfrm>
        </p:spPr>
        <p:txBody>
          <a:bodyPr>
            <a:noAutofit/>
          </a:bodyPr>
          <a:lstStyle/>
          <a:p>
            <a:r>
              <a:rPr lang="es-MX" sz="25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>
          <a:xfrm>
            <a:off x="1571241" y="186331"/>
            <a:ext cx="6710887" cy="1051278"/>
          </a:xfrm>
        </p:spPr>
        <p:txBody>
          <a:bodyPr/>
          <a:lstStyle/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Delegación La Magdalena Contreras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Dirección General de Desarrollo Social 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Coordinación de Cultura, Patrimonio e Impulso a la Juventud</a:t>
            </a:r>
            <a:endParaRPr lang="es-ES" sz="2400" b="1" dirty="0">
              <a:solidFill>
                <a:srgbClr val="13632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975264" y="6237613"/>
            <a:ext cx="613729" cy="365125"/>
          </a:xfrm>
        </p:spPr>
        <p:txBody>
          <a:bodyPr/>
          <a:lstStyle/>
          <a:p>
            <a:fld id="{C014DD1E-5D91-48A3-AD6D-45FBA980D106}" type="slidenum">
              <a:rPr lang="es-ES" sz="1800">
                <a:solidFill>
                  <a:srgbClr val="136321"/>
                </a:solidFill>
              </a:rPr>
              <a:pPr/>
              <a:t>1</a:t>
            </a:fld>
            <a:endParaRPr lang="es-ES" sz="1800" dirty="0">
              <a:solidFill>
                <a:srgbClr val="13632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17" y="5581646"/>
            <a:ext cx="851963" cy="117178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302" y="5581647"/>
            <a:ext cx="1139415" cy="1159722"/>
          </a:xfrm>
          <a:prstGeom prst="rect">
            <a:avLst/>
          </a:prstGeom>
        </p:spPr>
      </p:pic>
      <p:sp>
        <p:nvSpPr>
          <p:cNvPr id="19" name="Título 1"/>
          <p:cNvSpPr txBox="1">
            <a:spLocks/>
          </p:cNvSpPr>
          <p:nvPr/>
        </p:nvSpPr>
        <p:spPr>
          <a:xfrm>
            <a:off x="1210550" y="169586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177796" y="105088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432461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413072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6200" y="169586"/>
            <a:ext cx="6252956" cy="895683"/>
          </a:xfrm>
        </p:spPr>
        <p:txBody>
          <a:bodyPr>
            <a:noAutofit/>
          </a:bodyPr>
          <a:lstStyle/>
          <a:p>
            <a:r>
              <a:rPr lang="es-MX" sz="25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>
          <a:xfrm>
            <a:off x="1571241" y="186331"/>
            <a:ext cx="6710887" cy="1051278"/>
          </a:xfrm>
        </p:spPr>
        <p:txBody>
          <a:bodyPr/>
          <a:lstStyle/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Delegación La Magdalena Contreras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Dirección General de Desarrollo Social 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Coordinación de Cultura, Patrimonio e Impulso a la Juventud</a:t>
            </a:r>
            <a:endParaRPr lang="es-ES" sz="2400" b="1" dirty="0">
              <a:solidFill>
                <a:srgbClr val="13632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975264" y="6237613"/>
            <a:ext cx="613729" cy="365125"/>
          </a:xfrm>
        </p:spPr>
        <p:txBody>
          <a:bodyPr/>
          <a:lstStyle/>
          <a:p>
            <a:fld id="{C014DD1E-5D91-48A3-AD6D-45FBA980D106}" type="slidenum">
              <a:rPr lang="es-ES" sz="1800">
                <a:solidFill>
                  <a:srgbClr val="136321"/>
                </a:solidFill>
              </a:rPr>
              <a:pPr/>
              <a:t>2</a:t>
            </a:fld>
            <a:endParaRPr lang="es-ES" sz="1800" dirty="0">
              <a:solidFill>
                <a:srgbClr val="13632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17" y="5581646"/>
            <a:ext cx="851963" cy="117178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302" y="5581647"/>
            <a:ext cx="1139415" cy="1159722"/>
          </a:xfrm>
          <a:prstGeom prst="rect">
            <a:avLst/>
          </a:prstGeom>
        </p:spPr>
      </p:pic>
      <p:sp>
        <p:nvSpPr>
          <p:cNvPr id="19" name="Título 1"/>
          <p:cNvSpPr txBox="1">
            <a:spLocks/>
          </p:cNvSpPr>
          <p:nvPr/>
        </p:nvSpPr>
        <p:spPr>
          <a:xfrm>
            <a:off x="1210550" y="169586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177796" y="105088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432461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68981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6200" y="169586"/>
            <a:ext cx="6252956" cy="895683"/>
          </a:xfrm>
        </p:spPr>
        <p:txBody>
          <a:bodyPr>
            <a:noAutofit/>
          </a:bodyPr>
          <a:lstStyle/>
          <a:p>
            <a:r>
              <a:rPr lang="es-MX" sz="25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>
          <a:xfrm>
            <a:off x="1571241" y="186331"/>
            <a:ext cx="6710887" cy="1051278"/>
          </a:xfrm>
        </p:spPr>
        <p:txBody>
          <a:bodyPr/>
          <a:lstStyle/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Delegación La Magdalena Contreras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Dirección General de Desarrollo Social 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Coordinación de Cultura, Patrimonio e Impulso a la Juventud</a:t>
            </a:r>
            <a:endParaRPr lang="es-ES" sz="2400" b="1" dirty="0">
              <a:solidFill>
                <a:srgbClr val="13632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975264" y="6237613"/>
            <a:ext cx="613729" cy="365125"/>
          </a:xfrm>
        </p:spPr>
        <p:txBody>
          <a:bodyPr/>
          <a:lstStyle/>
          <a:p>
            <a:fld id="{C014DD1E-5D91-48A3-AD6D-45FBA980D106}" type="slidenum">
              <a:rPr lang="es-ES" sz="1800">
                <a:solidFill>
                  <a:srgbClr val="136321"/>
                </a:solidFill>
              </a:rPr>
              <a:pPr/>
              <a:t>3</a:t>
            </a:fld>
            <a:endParaRPr lang="es-ES" sz="1800" dirty="0">
              <a:solidFill>
                <a:srgbClr val="13632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941" y="5554790"/>
            <a:ext cx="851963" cy="117178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21" y="5566855"/>
            <a:ext cx="1139415" cy="1159722"/>
          </a:xfrm>
          <a:prstGeom prst="rect">
            <a:avLst/>
          </a:prstGeom>
        </p:spPr>
      </p:pic>
      <p:sp>
        <p:nvSpPr>
          <p:cNvPr id="19" name="Título 1"/>
          <p:cNvSpPr txBox="1">
            <a:spLocks/>
          </p:cNvSpPr>
          <p:nvPr/>
        </p:nvSpPr>
        <p:spPr>
          <a:xfrm>
            <a:off x="1210550" y="169586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177796" y="105088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571240" y="1988840"/>
            <a:ext cx="71150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b="1" dirty="0"/>
              <a:t>GACETA OFICIAL DEL DISTRITO FEDERAL, 22 DE MAYO DEL 2013.</a:t>
            </a:r>
          </a:p>
          <a:p>
            <a:pPr lvl="0" algn="just"/>
            <a:r>
              <a:rPr lang="es-MX" b="1" dirty="0"/>
              <a:t>LINEA DE ACCIÓN INSTITUCIONAL </a:t>
            </a:r>
          </a:p>
          <a:p>
            <a:pPr algn="just"/>
            <a:r>
              <a:rPr lang="es-MX" dirty="0"/>
              <a:t>“Apoyo económico para fomento a la música orquesta sinfónica juvenil”</a:t>
            </a:r>
            <a:br>
              <a:rPr lang="es-MX" dirty="0"/>
            </a:br>
            <a:r>
              <a:rPr lang="es-MX" dirty="0"/>
              <a:t>Brindar en el ejercicio 2013, un apoyo económico a 30 jóvenes, que realicen actividades al fomento a la música, formando parte de la Orquesta Sinfónica Juvenil de La Magdalena Contreras. </a:t>
            </a:r>
            <a:br>
              <a:rPr lang="es-MX" dirty="0"/>
            </a:br>
            <a:r>
              <a:rPr lang="es-MX" dirty="0"/>
              <a:t>30 beneficiarios ---- $ 750 mensuales </a:t>
            </a:r>
            <a:br>
              <a:rPr lang="es-MX" dirty="0"/>
            </a:br>
            <a:endParaRPr lang="es-MX" dirty="0"/>
          </a:p>
          <a:p>
            <a:pPr algn="ctr"/>
            <a:r>
              <a:rPr lang="es-MX" b="1" dirty="0"/>
              <a:t>Total $ 270,000.00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953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6200" y="169586"/>
            <a:ext cx="6252956" cy="895683"/>
          </a:xfrm>
        </p:spPr>
        <p:txBody>
          <a:bodyPr>
            <a:noAutofit/>
          </a:bodyPr>
          <a:lstStyle/>
          <a:p>
            <a:r>
              <a:rPr lang="es-MX" sz="25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>
          <a:xfrm>
            <a:off x="1571241" y="186331"/>
            <a:ext cx="6710887" cy="1051278"/>
          </a:xfrm>
        </p:spPr>
        <p:txBody>
          <a:bodyPr/>
          <a:lstStyle/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Delegación La Magdalena Contreras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Dirección General de Desarrollo Social 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Coordinación de Cultura, Patrimonio e Impulso a la Juventud</a:t>
            </a:r>
            <a:endParaRPr lang="es-ES" sz="2400" b="1" dirty="0">
              <a:solidFill>
                <a:srgbClr val="13632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975264" y="6237613"/>
            <a:ext cx="613729" cy="365125"/>
          </a:xfrm>
        </p:spPr>
        <p:txBody>
          <a:bodyPr/>
          <a:lstStyle/>
          <a:p>
            <a:fld id="{C014DD1E-5D91-48A3-AD6D-45FBA980D106}" type="slidenum">
              <a:rPr lang="es-ES" sz="1800">
                <a:solidFill>
                  <a:srgbClr val="136321"/>
                </a:solidFill>
              </a:rPr>
              <a:pPr/>
              <a:t>4</a:t>
            </a:fld>
            <a:endParaRPr lang="es-ES" sz="1800" dirty="0">
              <a:solidFill>
                <a:srgbClr val="13632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941" y="5554790"/>
            <a:ext cx="851963" cy="117178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21" y="5566855"/>
            <a:ext cx="1139415" cy="1159722"/>
          </a:xfrm>
          <a:prstGeom prst="rect">
            <a:avLst/>
          </a:prstGeom>
        </p:spPr>
      </p:pic>
      <p:sp>
        <p:nvSpPr>
          <p:cNvPr id="19" name="Título 1"/>
          <p:cNvSpPr txBox="1">
            <a:spLocks/>
          </p:cNvSpPr>
          <p:nvPr/>
        </p:nvSpPr>
        <p:spPr>
          <a:xfrm>
            <a:off x="1210550" y="169586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177796" y="105088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571240" y="1988840"/>
            <a:ext cx="71150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b="1" dirty="0"/>
              <a:t>GACETA OFICIAL DEL DISTRITO FEDERAL, 30 DE ENERO DEL 2015.</a:t>
            </a:r>
          </a:p>
          <a:p>
            <a:pPr lvl="0" algn="just"/>
            <a:r>
              <a:rPr lang="es-MX" b="1" dirty="0"/>
              <a:t>PROGRAMA SOCIAL </a:t>
            </a:r>
          </a:p>
          <a:p>
            <a:pPr algn="just"/>
            <a:r>
              <a:rPr lang="es-MX" dirty="0"/>
              <a:t>“Apoyo económico para fomento a la música orquesta sinfónica juvenil”</a:t>
            </a:r>
          </a:p>
          <a:p>
            <a:pPr algn="just"/>
            <a:r>
              <a:rPr lang="es-MX" dirty="0"/>
              <a:t>Brindar en el ejercicio 2015, un apoyo económico a 30 jóvenes, que realicen actividades al fomento a la música, formando parte de la Orquesta Sinfónica Juvenil de La Magdalena Contreras. </a:t>
            </a:r>
            <a:br>
              <a:rPr lang="es-MX" dirty="0"/>
            </a:br>
            <a:r>
              <a:rPr lang="es-MX" dirty="0"/>
              <a:t>30 beneficiarios ---- $ 750 mensuales </a:t>
            </a:r>
            <a:br>
              <a:rPr lang="es-MX" dirty="0"/>
            </a:br>
            <a:r>
              <a:rPr lang="es-MX" dirty="0"/>
              <a:t>                                                       </a:t>
            </a:r>
            <a:r>
              <a:rPr lang="es-MX" b="1" dirty="0"/>
              <a:t>Total $ 270,000.00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741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6200" y="169586"/>
            <a:ext cx="6252956" cy="895683"/>
          </a:xfrm>
        </p:spPr>
        <p:txBody>
          <a:bodyPr>
            <a:noAutofit/>
          </a:bodyPr>
          <a:lstStyle/>
          <a:p>
            <a:r>
              <a:rPr lang="es-MX" sz="25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>
          <a:xfrm>
            <a:off x="1571241" y="186331"/>
            <a:ext cx="6710887" cy="1051278"/>
          </a:xfrm>
        </p:spPr>
        <p:txBody>
          <a:bodyPr/>
          <a:lstStyle/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Delegación La Magdalena Contreras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Dirección General de Desarrollo Social 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Coordinación de Cultura, Patrimonio e Impulso a la Juventud</a:t>
            </a:r>
            <a:endParaRPr lang="es-ES" sz="2400" b="1" dirty="0">
              <a:solidFill>
                <a:srgbClr val="13632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975264" y="6237613"/>
            <a:ext cx="613729" cy="365125"/>
          </a:xfrm>
        </p:spPr>
        <p:txBody>
          <a:bodyPr/>
          <a:lstStyle/>
          <a:p>
            <a:fld id="{C014DD1E-5D91-48A3-AD6D-45FBA980D106}" type="slidenum">
              <a:rPr lang="es-ES" sz="1800">
                <a:solidFill>
                  <a:srgbClr val="136321"/>
                </a:solidFill>
              </a:rPr>
              <a:pPr/>
              <a:t>5</a:t>
            </a:fld>
            <a:endParaRPr lang="es-ES" sz="1800" dirty="0">
              <a:solidFill>
                <a:srgbClr val="13632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941" y="5554790"/>
            <a:ext cx="851963" cy="117178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21" y="5566855"/>
            <a:ext cx="1139415" cy="1159722"/>
          </a:xfrm>
          <a:prstGeom prst="rect">
            <a:avLst/>
          </a:prstGeom>
        </p:spPr>
      </p:pic>
      <p:sp>
        <p:nvSpPr>
          <p:cNvPr id="19" name="Título 1"/>
          <p:cNvSpPr txBox="1">
            <a:spLocks/>
          </p:cNvSpPr>
          <p:nvPr/>
        </p:nvSpPr>
        <p:spPr>
          <a:xfrm>
            <a:off x="1210550" y="169586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177796" y="105088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571241" y="1420565"/>
            <a:ext cx="71150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200" b="1" dirty="0"/>
              <a:t>GACETA OFICIAL DE LA CIUDAD DE MÉXICO, 23 DE MARZO DEL 2016</a:t>
            </a:r>
          </a:p>
          <a:p>
            <a:pPr lvl="0" algn="just"/>
            <a:r>
              <a:rPr lang="es-MX" sz="1200" b="1" dirty="0"/>
              <a:t>PROGRAMA SOCIAL </a:t>
            </a:r>
          </a:p>
          <a:p>
            <a:pPr algn="just"/>
            <a:r>
              <a:rPr lang="es-MX" sz="1200" dirty="0"/>
              <a:t>“Apoyo para la Formación Artística de Niños y Jóvenes” </a:t>
            </a:r>
          </a:p>
          <a:p>
            <a:pPr algn="just"/>
            <a:r>
              <a:rPr lang="es-MX" sz="1200" dirty="0"/>
              <a:t>Brindar apoyo a niñas, niños y jóvenes habitantes de la Delegación La Magdalena Contreras en condiciones de marginación con el fin de colaborar con la formación artística. </a:t>
            </a:r>
          </a:p>
          <a:p>
            <a:pPr algn="just"/>
            <a:r>
              <a:rPr lang="es-MX" sz="1200" b="1" dirty="0"/>
              <a:t>Vertiente A </a:t>
            </a:r>
            <a:endParaRPr lang="es-MX" sz="1200" dirty="0"/>
          </a:p>
          <a:p>
            <a:pPr lvl="0" algn="just"/>
            <a:r>
              <a:rPr lang="es-MX" sz="1200" dirty="0"/>
              <a:t>Brindar apoyos económicos a niñas, niños y jóvenes en condiciones de marginación que formen parte de la Orquesta Sinfónica Juvenil de La Magdalena Contreras.</a:t>
            </a:r>
          </a:p>
          <a:p>
            <a:pPr lvl="0" algn="just"/>
            <a:r>
              <a:rPr lang="es-MX" sz="1200" dirty="0"/>
              <a:t>Apoyo económico de $750.00 mensuales para 30 niñas(os) y jóvenes integrantes de la Orquesta Sinfónica Juvenil de La Magdalena Contreras.</a:t>
            </a:r>
          </a:p>
          <a:p>
            <a:pPr algn="just"/>
            <a:r>
              <a:rPr lang="es-MX" sz="1200" dirty="0"/>
              <a:t> </a:t>
            </a:r>
            <a:r>
              <a:rPr lang="es-MX" sz="1200" b="1" dirty="0"/>
              <a:t>Vertiente B</a:t>
            </a:r>
            <a:endParaRPr lang="es-MX" sz="1200" dirty="0"/>
          </a:p>
          <a:p>
            <a:pPr lvl="0" algn="just"/>
            <a:r>
              <a:rPr lang="es-MX" sz="1200" dirty="0"/>
              <a:t>Brindar apoyos económicos a niñas, niños y jóvenes en condiciones de marginación que formen parte del Ballet Folklórico de La Magdalena Contreras. </a:t>
            </a:r>
          </a:p>
          <a:p>
            <a:pPr lvl="0" algn="just"/>
            <a:r>
              <a:rPr lang="es-MX" sz="1200" dirty="0"/>
              <a:t>Apoyo económico de $400.00 mensuales para 15 niñas(os) y jóvenes integrantes del Ballet Folklórico de La Magdalena Contreras.</a:t>
            </a:r>
          </a:p>
          <a:p>
            <a:pPr algn="just"/>
            <a:r>
              <a:rPr lang="es-MX" sz="1200" b="1" dirty="0"/>
              <a:t>Vertiente C </a:t>
            </a:r>
            <a:endParaRPr lang="es-MX" sz="1200" dirty="0"/>
          </a:p>
          <a:p>
            <a:pPr lvl="0" algn="just"/>
            <a:r>
              <a:rPr lang="es-MX" sz="1200" dirty="0"/>
              <a:t>Brindar apoyos económicos a niñas, niños y jóvenes en condiciones de marginación que formen parte de la Orquesta de Percusiones de La Magdalena Contreras.</a:t>
            </a:r>
          </a:p>
          <a:p>
            <a:pPr lvl="0" algn="just"/>
            <a:r>
              <a:rPr lang="es-MX" sz="1200" dirty="0"/>
              <a:t>Apoyo económico de $400.00 mensuales para 30 niñas(os) y jóvenes integrantes de la Orquesta de Percusiones Juvenil de La Magdalena Contreras.</a:t>
            </a:r>
          </a:p>
          <a:p>
            <a:pPr algn="just"/>
            <a:r>
              <a:rPr lang="es-MX" sz="1200" dirty="0"/>
              <a:t> </a:t>
            </a:r>
          </a:p>
          <a:p>
            <a:pPr algn="just"/>
            <a:r>
              <a:rPr lang="es-MX" sz="1200" dirty="0"/>
              <a:t>                                                           </a:t>
            </a:r>
            <a:r>
              <a:rPr lang="es-MX" sz="1200" b="1" dirty="0"/>
              <a:t>TOTAL 82 BENEFICIARIOS ---- $ 519, 600.00 </a:t>
            </a:r>
          </a:p>
        </p:txBody>
      </p:sp>
    </p:spTree>
    <p:extLst>
      <p:ext uri="{BB962C8B-B14F-4D97-AF65-F5344CB8AC3E}">
        <p14:creationId xmlns:p14="http://schemas.microsoft.com/office/powerpoint/2010/main" val="44483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6200" y="169586"/>
            <a:ext cx="6252956" cy="895683"/>
          </a:xfrm>
        </p:spPr>
        <p:txBody>
          <a:bodyPr>
            <a:noAutofit/>
          </a:bodyPr>
          <a:lstStyle/>
          <a:p>
            <a:r>
              <a:rPr lang="es-MX" sz="25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>
          <a:xfrm>
            <a:off x="1571241" y="186331"/>
            <a:ext cx="6710887" cy="1051278"/>
          </a:xfrm>
        </p:spPr>
        <p:txBody>
          <a:bodyPr/>
          <a:lstStyle/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Delegación La Magdalena Contreras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Dirección General de Desarrollo Social 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Coordinación de Cultura, Patrimonio e Impulso a la Juventud</a:t>
            </a:r>
            <a:endParaRPr lang="es-ES" sz="2400" b="1" dirty="0">
              <a:solidFill>
                <a:srgbClr val="13632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975264" y="6237613"/>
            <a:ext cx="613729" cy="365125"/>
          </a:xfrm>
        </p:spPr>
        <p:txBody>
          <a:bodyPr/>
          <a:lstStyle/>
          <a:p>
            <a:fld id="{C014DD1E-5D91-48A3-AD6D-45FBA980D106}" type="slidenum">
              <a:rPr lang="es-ES" sz="1800">
                <a:solidFill>
                  <a:srgbClr val="136321"/>
                </a:solidFill>
              </a:rPr>
              <a:pPr/>
              <a:t>6</a:t>
            </a:fld>
            <a:endParaRPr lang="es-ES" sz="1800" dirty="0">
              <a:solidFill>
                <a:srgbClr val="13632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941" y="5554790"/>
            <a:ext cx="851963" cy="117178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21" y="5566855"/>
            <a:ext cx="1139415" cy="1159722"/>
          </a:xfrm>
          <a:prstGeom prst="rect">
            <a:avLst/>
          </a:prstGeom>
        </p:spPr>
      </p:pic>
      <p:sp>
        <p:nvSpPr>
          <p:cNvPr id="19" name="Título 1"/>
          <p:cNvSpPr txBox="1">
            <a:spLocks/>
          </p:cNvSpPr>
          <p:nvPr/>
        </p:nvSpPr>
        <p:spPr>
          <a:xfrm>
            <a:off x="1210550" y="169586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177796" y="105088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571241" y="1420565"/>
            <a:ext cx="71150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200" b="1" dirty="0"/>
              <a:t>GACETA OFICIAL DE LA CIUDAD DE MÉXICO, 19 DE MAYO 2017.</a:t>
            </a:r>
          </a:p>
          <a:p>
            <a:pPr lvl="0" algn="just"/>
            <a:r>
              <a:rPr lang="es-MX" sz="1200" b="1" dirty="0"/>
              <a:t>PROGRAMA SOCIAL </a:t>
            </a:r>
          </a:p>
          <a:p>
            <a:pPr algn="just"/>
            <a:r>
              <a:rPr lang="es-MX" sz="1200" dirty="0"/>
              <a:t>“Apoyo para la Formación Artística de Niños y Jóvenes” </a:t>
            </a:r>
          </a:p>
          <a:p>
            <a:pPr algn="just"/>
            <a:r>
              <a:rPr lang="es-MX" sz="1200" dirty="0"/>
              <a:t>Brindar apoyo a niñas, niños y jóvenes habitantes de la Delegación La Magdalena Contreras en condiciones de marginación con el fin de colaborar con la formación artística. </a:t>
            </a:r>
          </a:p>
          <a:p>
            <a:pPr algn="just"/>
            <a:r>
              <a:rPr lang="es-MX" sz="1200" b="1" dirty="0"/>
              <a:t>Vertiente A </a:t>
            </a:r>
            <a:endParaRPr lang="es-MX" sz="1200" dirty="0"/>
          </a:p>
          <a:p>
            <a:pPr lvl="0" algn="just"/>
            <a:r>
              <a:rPr lang="es-MX" sz="1200" b="1" dirty="0"/>
              <a:t>Vertiente B</a:t>
            </a:r>
            <a:endParaRPr lang="es-MX" sz="1200" dirty="0"/>
          </a:p>
          <a:p>
            <a:pPr algn="just"/>
            <a:r>
              <a:rPr lang="es-MX" sz="1200" b="1" dirty="0"/>
              <a:t>Vertiente C </a:t>
            </a:r>
          </a:p>
          <a:p>
            <a:pPr algn="just"/>
            <a:r>
              <a:rPr lang="es-MX" sz="1200" b="1" dirty="0"/>
              <a:t>Vertiente D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99222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6200" y="169586"/>
            <a:ext cx="6252956" cy="895683"/>
          </a:xfrm>
        </p:spPr>
        <p:txBody>
          <a:bodyPr>
            <a:noAutofit/>
          </a:bodyPr>
          <a:lstStyle/>
          <a:p>
            <a:r>
              <a:rPr lang="es-MX" sz="25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>
          <a:xfrm>
            <a:off x="1571241" y="186331"/>
            <a:ext cx="6710887" cy="1051278"/>
          </a:xfrm>
        </p:spPr>
        <p:txBody>
          <a:bodyPr/>
          <a:lstStyle/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Delegación La Magdalena Contreras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Dirección General de Desarrollo Social </a:t>
            </a:r>
          </a:p>
          <a:p>
            <a:pPr algn="ctr"/>
            <a:r>
              <a:rPr lang="es-MX" sz="2400" b="1" dirty="0">
                <a:solidFill>
                  <a:srgbClr val="13632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Coordinación de Cultura, Patrimonio e Impulso a la Juventud</a:t>
            </a:r>
            <a:endParaRPr lang="es-ES" sz="2400" b="1" dirty="0">
              <a:solidFill>
                <a:srgbClr val="13632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975264" y="6237613"/>
            <a:ext cx="613729" cy="365125"/>
          </a:xfrm>
        </p:spPr>
        <p:txBody>
          <a:bodyPr/>
          <a:lstStyle/>
          <a:p>
            <a:fld id="{C014DD1E-5D91-48A3-AD6D-45FBA980D106}" type="slidenum">
              <a:rPr lang="es-ES" sz="1800">
                <a:solidFill>
                  <a:srgbClr val="136321"/>
                </a:solidFill>
              </a:rPr>
              <a:pPr/>
              <a:t>7</a:t>
            </a:fld>
            <a:endParaRPr lang="es-ES" sz="1800" dirty="0">
              <a:solidFill>
                <a:srgbClr val="13632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941" y="5554790"/>
            <a:ext cx="851963" cy="117178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21" y="5566855"/>
            <a:ext cx="1139415" cy="1159722"/>
          </a:xfrm>
          <a:prstGeom prst="rect">
            <a:avLst/>
          </a:prstGeom>
        </p:spPr>
      </p:pic>
      <p:sp>
        <p:nvSpPr>
          <p:cNvPr id="19" name="Título 1"/>
          <p:cNvSpPr txBox="1">
            <a:spLocks/>
          </p:cNvSpPr>
          <p:nvPr/>
        </p:nvSpPr>
        <p:spPr>
          <a:xfrm>
            <a:off x="1210550" y="169586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177796" y="105088"/>
            <a:ext cx="6104267" cy="892967"/>
          </a:xfrm>
          <a:prstGeom prst="rect">
            <a:avLst/>
          </a:prstGeom>
          <a:effectLst/>
        </p:spPr>
        <p:txBody>
          <a:bodyPr vert="horz" lIns="79738" tIns="39870" rIns="79738" bIns="39870" rtlCol="0" anchor="ctr">
            <a:normAutofit/>
          </a:bodyPr>
          <a:lstStyle>
            <a:lvl1pPr algn="ctr" defTabSz="457063" rtl="0" eaLnBrk="1" latinLnBrk="0" hangingPunct="1">
              <a:spcBef>
                <a:spcPct val="0"/>
              </a:spcBef>
              <a:buNone/>
              <a:defRPr sz="3999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>
                <a:solidFill>
                  <a:srgbClr val="D8D8D8">
                    <a:lumMod val="10000"/>
                  </a:srgbClr>
                </a:solidFill>
              </a:rPr>
              <a:t> 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571241" y="1420565"/>
            <a:ext cx="71150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200" b="1" dirty="0"/>
              <a:t>GACETA OFICIAL DE LA CIUDAD DE MÉXICO, 19 DE MAYO 2017.</a:t>
            </a:r>
          </a:p>
          <a:p>
            <a:pPr lvl="0" algn="just"/>
            <a:r>
              <a:rPr lang="es-MX" sz="1200" b="1" dirty="0"/>
              <a:t>PROGRAMA SOCIAL </a:t>
            </a:r>
          </a:p>
          <a:p>
            <a:pPr algn="just"/>
            <a:r>
              <a:rPr lang="es-MX" sz="1200" dirty="0"/>
              <a:t>“Apoyo para la Formación Artística de Niños y Jóvenes” </a:t>
            </a:r>
          </a:p>
          <a:p>
            <a:pPr algn="just"/>
            <a:r>
              <a:rPr lang="es-MX" sz="1200" dirty="0"/>
              <a:t>Brindar apoyo a niñas, niños y jóvenes habitantes de la Delegación La Magdalena Contreras en condiciones de marginación con el fin de colaborar con la formación artística. </a:t>
            </a:r>
          </a:p>
          <a:p>
            <a:pPr algn="just"/>
            <a:r>
              <a:rPr lang="es-MX" sz="1200" b="1" dirty="0"/>
              <a:t> Vertiente A</a:t>
            </a:r>
          </a:p>
          <a:p>
            <a:pPr algn="just"/>
            <a:r>
              <a:rPr lang="es-MX" sz="1200" b="1" dirty="0"/>
              <a:t> Apoyo económico de $1,600.00 en seis ministraciones para 30 integrantes Orquesta Sinfónica Juvenil de La Magdalena Contreras. </a:t>
            </a:r>
          </a:p>
          <a:p>
            <a:pPr algn="just"/>
            <a:r>
              <a:rPr lang="es-MX" sz="1200" b="1" dirty="0"/>
              <a:t>Vertiente B</a:t>
            </a:r>
          </a:p>
          <a:p>
            <a:pPr algn="just"/>
            <a:r>
              <a:rPr lang="es-MX" sz="1200" b="1" dirty="0"/>
              <a:t> Apoyo económico de $1,000.00 en seis ministraciones para 70 integrantes del Ballet Folklórico de La Magdalena Contreras y/o al Ballet </a:t>
            </a:r>
            <a:r>
              <a:rPr lang="es-MX" sz="1200" b="1" dirty="0" err="1"/>
              <a:t>Folklorico</a:t>
            </a:r>
            <a:r>
              <a:rPr lang="es-MX" sz="1200" b="1" dirty="0"/>
              <a:t> de Casa de las Bellas Artes Juventino Rosas.. </a:t>
            </a:r>
          </a:p>
          <a:p>
            <a:pPr algn="just"/>
            <a:r>
              <a:rPr lang="es-MX" sz="1200" b="1" dirty="0"/>
              <a:t>Vertiente C</a:t>
            </a:r>
          </a:p>
          <a:p>
            <a:pPr algn="just"/>
            <a:r>
              <a:rPr lang="es-MX" sz="1200" b="1" dirty="0"/>
              <a:t> Apoyo económico de $1,000.00 en seis ministraciones para 46 integrantes Orquesta de Percusiones Juvenil de La Magdalena Contreras. </a:t>
            </a:r>
          </a:p>
          <a:p>
            <a:pPr algn="just"/>
            <a:r>
              <a:rPr lang="es-MX" sz="1200" b="1" dirty="0"/>
              <a:t>Vertiente D</a:t>
            </a:r>
          </a:p>
          <a:p>
            <a:pPr algn="just"/>
            <a:r>
              <a:rPr lang="es-MX" sz="1200" b="1" dirty="0"/>
              <a:t> Apoyo económico de $1,000.00 Seis ministraciones a 20 niñas(os) y jóvenes integrantes del Coro de la Magdalena Contreras.</a:t>
            </a:r>
          </a:p>
          <a:p>
            <a:pPr algn="just"/>
            <a:endParaRPr lang="es-MX" sz="1200" b="1" dirty="0"/>
          </a:p>
          <a:p>
            <a:pPr algn="just"/>
            <a:r>
              <a:rPr lang="es-MX" sz="1200" b="1" dirty="0"/>
              <a:t>                                                                     TOTAL 166 BENEFICIARIOS ---- $ 1, 104, 000.00 </a:t>
            </a:r>
          </a:p>
          <a:p>
            <a:pPr algn="just"/>
            <a:r>
              <a:rPr lang="es-MX" sz="1200" b="1" dirty="0"/>
              <a:t> 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063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Personalizado 5">
      <a:dk1>
        <a:srgbClr val="136321"/>
      </a:dk1>
      <a:lt1>
        <a:sysClr val="window" lastClr="FFFFFF"/>
      </a:lt1>
      <a:dk2>
        <a:srgbClr val="1A842D"/>
      </a:dk2>
      <a:lt2>
        <a:srgbClr val="D8D8D8"/>
      </a:lt2>
      <a:accent1>
        <a:srgbClr val="FF0000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722</Words>
  <Application>Microsoft Office PowerPoint</Application>
  <PresentationFormat>Presentación en pantalla (4:3)</PresentationFormat>
  <Paragraphs>104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BrowalliaUPC</vt:lpstr>
      <vt:lpstr>Calibri</vt:lpstr>
      <vt:lpstr>Corbel</vt:lpstr>
      <vt:lpstr>1_Parallax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ALBERTO</dc:creator>
  <cp:lastModifiedBy>Mireya Sofia Trejo Orozco</cp:lastModifiedBy>
  <cp:revision>14</cp:revision>
  <dcterms:created xsi:type="dcterms:W3CDTF">2018-08-01T17:27:34Z</dcterms:created>
  <dcterms:modified xsi:type="dcterms:W3CDTF">2018-08-17T18:50:03Z</dcterms:modified>
</cp:coreProperties>
</file>