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9" r:id="rId7"/>
    <p:sldId id="271" r:id="rId8"/>
    <p:sldId id="260" r:id="rId9"/>
    <p:sldId id="264" r:id="rId10"/>
    <p:sldId id="272" r:id="rId11"/>
    <p:sldId id="261" r:id="rId12"/>
    <p:sldId id="262" r:id="rId13"/>
    <p:sldId id="265" r:id="rId14"/>
    <p:sldId id="266" r:id="rId15"/>
    <p:sldId id="267"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2" autoAdjust="0"/>
    <p:restoredTop sz="94660"/>
  </p:normalViewPr>
  <p:slideViewPr>
    <p:cSldViewPr snapToGrid="0">
      <p:cViewPr varScale="1">
        <p:scale>
          <a:sx n="114" d="100"/>
          <a:sy n="114" d="100"/>
        </p:scale>
        <p:origin x="41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910080" y="359898"/>
            <a:ext cx="9875520" cy="1472184"/>
          </a:xfrm>
        </p:spPr>
        <p:txBody>
          <a:bodyPr anchor="b"/>
          <a:lstStyle>
            <a:lvl1pPr algn="l">
              <a:defRPr/>
            </a:lvl1pPr>
            <a:extLst/>
          </a:lstStyle>
          <a:p>
            <a:r>
              <a:rPr kumimoji="0" lang="es-ES"/>
              <a:t>Haga clic para modificar el estilo de título del patrón</a:t>
            </a:r>
            <a:endParaRPr kumimoji="0" lang="en-US"/>
          </a:p>
        </p:txBody>
      </p:sp>
      <p:sp>
        <p:nvSpPr>
          <p:cNvPr id="22" name="21 Subtítulo"/>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7" name="6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20" name="19 Marcador de pie de página"/>
          <p:cNvSpPr>
            <a:spLocks noGrp="1"/>
          </p:cNvSpPr>
          <p:nvPr>
            <p:ph type="ftr" sz="quarter" idx="11"/>
          </p:nvPr>
        </p:nvSpPr>
        <p:spPr/>
        <p:txBody>
          <a:bodyPr/>
          <a:lstStyle/>
          <a:p>
            <a:endParaRPr lang="es-MX"/>
          </a:p>
        </p:txBody>
      </p:sp>
      <p:sp>
        <p:nvSpPr>
          <p:cNvPr id="10" name="9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
        <p:nvSpPr>
          <p:cNvPr id="8" name="7 Elipse"/>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44000" y="274640"/>
            <a:ext cx="2438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1524000" y="274641"/>
            <a:ext cx="7416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
        <p:nvSpPr>
          <p:cNvPr id="10" name="9 Rectángulo"/>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nchor="ct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
        <p:nvSpPr>
          <p:cNvPr id="6" name="5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1799899-B477-453A-9B43-D573865C66CD}" type="datetimeFigureOut">
              <a:rPr lang="es-MX" smtClean="0"/>
              <a:t>17/08/2018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CD3057-18A5-428A-9F82-644B7ED52CA9}" type="slidenum">
              <a:rPr lang="es-MX" smtClean="0"/>
              <a:t>‹Nº›</a:t>
            </a:fld>
            <a:endParaRPr lang="es-MX"/>
          </a:p>
        </p:txBody>
      </p:sp>
      <p:sp>
        <p:nvSpPr>
          <p:cNvPr id="8" name="7 Rectángulo"/>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a:t>Haga clic en el icono para agregar una imagen</a:t>
            </a:r>
            <a:endParaRPr kumimoji="0" lang="en-US" dirty="0"/>
          </a:p>
        </p:txBody>
      </p:sp>
      <p:sp>
        <p:nvSpPr>
          <p:cNvPr id="9" name="8 Proceso"/>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Proceso"/>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Anillo"/>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Marcador de título"/>
          <p:cNvSpPr>
            <a:spLocks noGrp="1"/>
          </p:cNvSpPr>
          <p:nvPr>
            <p:ph type="title"/>
          </p:nvPr>
        </p:nvSpPr>
        <p:spPr>
          <a:xfrm>
            <a:off x="1914144" y="274638"/>
            <a:ext cx="9997440" cy="1143000"/>
          </a:xfrm>
          <a:prstGeom prst="rect">
            <a:avLst/>
          </a:prstGeom>
        </p:spPr>
        <p:txBody>
          <a:bodyPr anchor="ctr">
            <a:normAutofit/>
          </a:bodyPr>
          <a:lstStyle/>
          <a:p>
            <a:r>
              <a:rPr kumimoji="0" lang="es-ES"/>
              <a:t>Haga clic para modificar el estilo de título del patrón</a:t>
            </a:r>
            <a:endParaRPr kumimoji="0" lang="en-US"/>
          </a:p>
        </p:txBody>
      </p:sp>
      <p:sp>
        <p:nvSpPr>
          <p:cNvPr id="9" name="8 Marcador de texto"/>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4" name="23 Marcador de fecha"/>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1799899-B477-453A-9B43-D573865C66CD}" type="datetimeFigureOut">
              <a:rPr lang="es-MX" smtClean="0"/>
              <a:t>17/08/2018</a:t>
            </a:fld>
            <a:endParaRPr lang="es-MX"/>
          </a:p>
        </p:txBody>
      </p:sp>
      <p:sp>
        <p:nvSpPr>
          <p:cNvPr id="10" name="9 Marcador de pie de página"/>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DCD3057-18A5-428A-9F82-644B7ED52CA9}" type="slidenum">
              <a:rPr lang="es-MX" smtClean="0"/>
              <a:t>‹Nº›</a:t>
            </a:fld>
            <a:endParaRPr lang="es-MX"/>
          </a:p>
        </p:txBody>
      </p:sp>
      <p:sp>
        <p:nvSpPr>
          <p:cNvPr id="15" name="14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08000" y="1816925"/>
            <a:ext cx="11277600" cy="1436913"/>
          </a:xfrm>
        </p:spPr>
        <p:txBody>
          <a:bodyPr>
            <a:normAutofit/>
          </a:bodyPr>
          <a:lstStyle/>
          <a:p>
            <a:r>
              <a:rPr lang="es-MX" sz="4000" b="1" dirty="0">
                <a:solidFill>
                  <a:schemeClr val="bg2">
                    <a:lumMod val="50000"/>
                  </a:schemeClr>
                </a:solidFill>
              </a:rPr>
              <a:t>	Balance del trabajo realizado con las 16 	Delegaciones Políticas 2014-2018</a:t>
            </a:r>
          </a:p>
        </p:txBody>
      </p:sp>
      <p:sp>
        <p:nvSpPr>
          <p:cNvPr id="3" name="Subtítulo 2"/>
          <p:cNvSpPr>
            <a:spLocks noGrp="1"/>
          </p:cNvSpPr>
          <p:nvPr>
            <p:ph type="subTitle" idx="1"/>
          </p:nvPr>
        </p:nvSpPr>
        <p:spPr/>
        <p:txBody>
          <a:bodyPr>
            <a:normAutofit fontScale="55000" lnSpcReduction="20000"/>
          </a:bodyPr>
          <a:lstStyle/>
          <a:p>
            <a:endParaRPr lang="es-MX" dirty="0"/>
          </a:p>
          <a:p>
            <a:endParaRPr lang="es-MX" dirty="0"/>
          </a:p>
          <a:p>
            <a:pPr algn="r"/>
            <a:endParaRPr lang="es-MX" dirty="0"/>
          </a:p>
          <a:p>
            <a:pPr algn="r"/>
            <a:endParaRPr lang="es-MX" dirty="0"/>
          </a:p>
          <a:p>
            <a:pPr algn="r"/>
            <a:endParaRPr lang="es-MX" dirty="0"/>
          </a:p>
          <a:p>
            <a:pPr algn="r"/>
            <a:endParaRPr lang="es-MX" dirty="0"/>
          </a:p>
          <a:p>
            <a:pPr algn="r"/>
            <a:r>
              <a:rPr lang="es-MX" dirty="0"/>
              <a:t>Agosto de 2018.</a:t>
            </a:r>
          </a:p>
        </p:txBody>
      </p:sp>
    </p:spTree>
    <p:extLst>
      <p:ext uri="{BB962C8B-B14F-4D97-AF65-F5344CB8AC3E}">
        <p14:creationId xmlns:p14="http://schemas.microsoft.com/office/powerpoint/2010/main" val="2001105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8" name="Marcador de contenido 7"/>
          <p:cNvSpPr>
            <a:spLocks noGrp="1"/>
          </p:cNvSpPr>
          <p:nvPr>
            <p:ph idx="1"/>
          </p:nvPr>
        </p:nvSpPr>
        <p:spPr/>
        <p:txBody>
          <a:bodyPr>
            <a:normAutofit fontScale="92500" lnSpcReduction="20000"/>
          </a:bodyPr>
          <a:lstStyle/>
          <a:p>
            <a:pPr marL="0" indent="0">
              <a:buNone/>
            </a:pPr>
            <a:r>
              <a:rPr lang="es-MX" b="1" dirty="0"/>
              <a:t>Sesiones Plenarias con Delegaciones Políticas</a:t>
            </a:r>
          </a:p>
          <a:p>
            <a:pPr algn="just"/>
            <a:r>
              <a:rPr lang="es-MX" dirty="0"/>
              <a:t>En 2016 se llevaron a cabo las </a:t>
            </a:r>
            <a:r>
              <a:rPr lang="es-MX" b="1" dirty="0"/>
              <a:t>4 Sesiones Plenarias </a:t>
            </a:r>
            <a:r>
              <a:rPr lang="es-MX" dirty="0"/>
              <a:t>que estaban previstas, con representantes de Cultura de las 16 demarcaciones que permitieron acercar la oferta cultural a amplios sectores de la población. </a:t>
            </a:r>
          </a:p>
          <a:p>
            <a:pPr algn="just"/>
            <a:r>
              <a:rPr lang="es-MX" dirty="0"/>
              <a:t>En 2017 se realizaron </a:t>
            </a:r>
            <a:r>
              <a:rPr lang="es-MX" b="1" dirty="0"/>
              <a:t>4 Sesiones Plenarias </a:t>
            </a:r>
            <a:r>
              <a:rPr lang="es-MX" dirty="0"/>
              <a:t>de las 5 que se tenía programadas. La última no se llevó a cabo  debido a la emergencia surgida por el sismo del 19 de septiembre, las actividades se orientaron entonces a atender de manera conjunta con todas las delegaciones, autoridades locales y federales los daños sufridos en la infraestructura cultural y en los monumentos artísticos e históricos.</a:t>
            </a:r>
          </a:p>
        </p:txBody>
      </p:sp>
    </p:spTree>
    <p:extLst>
      <p:ext uri="{BB962C8B-B14F-4D97-AF65-F5344CB8AC3E}">
        <p14:creationId xmlns:p14="http://schemas.microsoft.com/office/powerpoint/2010/main" val="313542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fontScale="70000" lnSpcReduction="20000"/>
          </a:bodyPr>
          <a:lstStyle/>
          <a:p>
            <a:pPr marL="0" indent="0" algn="just">
              <a:buNone/>
            </a:pPr>
            <a:r>
              <a:rPr lang="es-MX" dirty="0"/>
              <a:t>A partir del 2016 y hasta el 2018, la colaboración conjunta de la Secretaría de Cultura con las áreas de cultura de las 16 delegaciones políticas, permitió también organizar otras acciones para contribuir a enriquecer su trabajo cotidiano, entre ellas están:</a:t>
            </a:r>
          </a:p>
          <a:p>
            <a:pPr algn="just"/>
            <a:r>
              <a:rPr lang="es-MX" dirty="0"/>
              <a:t>Cuatro sesiones del  </a:t>
            </a:r>
            <a:r>
              <a:rPr lang="es-ES_tradnl" dirty="0"/>
              <a:t>Seminario de la Agenda 21 de la Cultura, coordinado por consultores </a:t>
            </a:r>
            <a:r>
              <a:rPr lang="es-MX" dirty="0"/>
              <a:t>de La Red Mundial de Ciudades y Gobiernos Locales Unidos donde se abordaron temas de política cultural y de desarrollo sostenible. </a:t>
            </a:r>
          </a:p>
          <a:p>
            <a:pPr algn="just"/>
            <a:r>
              <a:rPr lang="es-MX" dirty="0"/>
              <a:t>Sesiones de trabajo con la presencia de académicos de la Universidad Autónoma Metropolitana para abordar el tema del funcionamiento de las Casas de Cultura.</a:t>
            </a:r>
          </a:p>
          <a:p>
            <a:pPr algn="just"/>
            <a:r>
              <a:rPr lang="es-MX" dirty="0"/>
              <a:t> Participar en la plática ofrecida por legisladores e investigadores del INAH para conocer un poco más los alcances e importancia de la recién aprobada </a:t>
            </a:r>
            <a:r>
              <a:rPr lang="es-MX" i="1" dirty="0"/>
              <a:t>Ley de Derechos Culturales de los Habitantes y Visitantes de la Ciudad de México</a:t>
            </a:r>
            <a:r>
              <a:rPr lang="es-MX" dirty="0"/>
              <a:t>.</a:t>
            </a:r>
          </a:p>
          <a:p>
            <a:pPr marL="0" indent="0" algn="just">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175591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fontScale="70000" lnSpcReduction="20000"/>
          </a:bodyPr>
          <a:lstStyle/>
          <a:p>
            <a:pPr marL="0" indent="0" algn="just">
              <a:buNone/>
            </a:pPr>
            <a:r>
              <a:rPr lang="es-MX" dirty="0"/>
              <a:t>Otro de los campos de trabajo en la vinculación con las delegaciones fue la asistencia tanto a la instalación de los Consejos de Fomento y Desarrollo Cultural Delegacionales, de acurdo a lo que mandata la </a:t>
            </a:r>
            <a:r>
              <a:rPr lang="es-MX" i="1" dirty="0"/>
              <a:t>Ley de Fomento y Desarrollo Cultural del Distrito Federal, </a:t>
            </a:r>
            <a:r>
              <a:rPr lang="es-MX" dirty="0"/>
              <a:t>como acompañamiento en las sesiones ordinarias de trabajo de este órgano colegiado para conocer su funcionamiento y el trabajo desarrollado. </a:t>
            </a:r>
          </a:p>
          <a:p>
            <a:pPr algn="just"/>
            <a:r>
              <a:rPr lang="es-MX" dirty="0"/>
              <a:t>En el 2016  se instalaron seis Consejos en las delegaciones: Azcapotzalco, Cuauhtémoc, </a:t>
            </a:r>
            <a:r>
              <a:rPr lang="es-MX" dirty="0" err="1"/>
              <a:t>Iztacalco</a:t>
            </a:r>
            <a:r>
              <a:rPr lang="es-MX" dirty="0"/>
              <a:t>, Iztapalapa, La Magdalena Contreras y Tlalpan.</a:t>
            </a:r>
          </a:p>
          <a:p>
            <a:pPr algn="just"/>
            <a:r>
              <a:rPr lang="es-MX" dirty="0"/>
              <a:t>En 2017 se asistió a la instalación del Consejo de Fomento y Desarrollo Cultural de la Delegación Álvaro Obregón.</a:t>
            </a:r>
          </a:p>
          <a:p>
            <a:pPr algn="just"/>
            <a:r>
              <a:rPr lang="es-MX" dirty="0"/>
              <a:t>Las delegaciones que no instalaron sus Consejo de Fomento y Desarrollo Cultural fueron: Cuajimalpa y Gustavo A. Madero.</a:t>
            </a:r>
          </a:p>
          <a:p>
            <a:pPr algn="just"/>
            <a:r>
              <a:rPr lang="es-MX" dirty="0"/>
              <a:t>El resto de las demarcaciones políticas instalaron sus consejos en el 2015.</a:t>
            </a:r>
          </a:p>
          <a:p>
            <a:pPr marL="0" indent="0" algn="just">
              <a:buNone/>
            </a:pPr>
            <a:r>
              <a:rPr lang="es-MX" dirty="0"/>
              <a:t>De igual manera y atendiendo la invitación de las demarcaciones, se asistió a algunos informes anuales de gobierno de las Jefas y los Jefes Delegacionales en Coyoacán, Cuauhtémoc, La Magdalena Contreras y Tlalpan.</a:t>
            </a:r>
          </a:p>
        </p:txBody>
      </p:sp>
    </p:spTree>
    <p:extLst>
      <p:ext uri="{BB962C8B-B14F-4D97-AF65-F5344CB8AC3E}">
        <p14:creationId xmlns:p14="http://schemas.microsoft.com/office/powerpoint/2010/main" val="674675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fontScale="55000" lnSpcReduction="20000"/>
          </a:bodyPr>
          <a:lstStyle/>
          <a:p>
            <a:pPr marL="0" indent="0">
              <a:buNone/>
            </a:pPr>
            <a:r>
              <a:rPr lang="es-MX" b="1" dirty="0"/>
              <a:t>Acciones conjuntas después del sismo del 19 de septiembre de 2017</a:t>
            </a:r>
          </a:p>
          <a:p>
            <a:pPr algn="just"/>
            <a:r>
              <a:rPr lang="es-MX" dirty="0"/>
              <a:t>Este fenómeno natural puso a prueba la capacidad de respuesta de la ciudadanía y de los diferentes niveles de gobierno. A los tres días del sismo se instaló el Subcomité de Evaluación de Daño en “Infraestructura Cultural” del Fondo de Desastres Naturales (FONDEN). Simultáneamente, se solicitó a las áreas de Cultura de las 16 delegaciones políticas, el censo de daños para iniciar la integración de expedientes al FONDEN, en su primera etapa, Apoyos Parciales Inmediatos (API). A los 8 días de la instalación del Subcomité, se contaba ya con las fichas técnicas de 105 recintos de 11 demarcaciones y se logró ejecutar el 85 por ciento de los recursos comprometidos para esa etapa. Un mes después se habían ingresado los proyectos de reconstrucción de 6 delegaciones, que actualmente se encuentran de lleno en dicho proceso.</a:t>
            </a:r>
          </a:p>
          <a:p>
            <a:pPr algn="just"/>
            <a:r>
              <a:rPr lang="es-MX" dirty="0"/>
              <a:t>A lo anterior se suma la consolidación de las instancias de coordinación al realizarse 8 sesiones del Subcomité Operativo de “Infraestructura Cultural”, con quorum permanente, lo que permitió avanzar en acuerdos, en definir mecanismos de trabajo y colaboración, en socializar información de manera oportuna y en resolver dudas sobre los procedimientos y tiempos de ejecución del FONDEN. Además del trabajo en paralelo de la Secretaría de Cultura al brindar asesoría y acompañamiento de manera bilateral a las 11 delegaciones políticas.</a:t>
            </a:r>
          </a:p>
          <a:p>
            <a:pPr marL="0" indent="0" algn="just">
              <a:buNone/>
            </a:pPr>
            <a:r>
              <a:rPr lang="es-MX" dirty="0"/>
              <a:t> </a:t>
            </a:r>
          </a:p>
        </p:txBody>
      </p:sp>
    </p:spTree>
    <p:extLst>
      <p:ext uri="{BB962C8B-B14F-4D97-AF65-F5344CB8AC3E}">
        <p14:creationId xmlns:p14="http://schemas.microsoft.com/office/powerpoint/2010/main" val="1993241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fontScale="92500" lnSpcReduction="20000"/>
          </a:bodyPr>
          <a:lstStyle/>
          <a:p>
            <a:pPr algn="just"/>
            <a:r>
              <a:rPr lang="es-MX" sz="2000" dirty="0">
                <a:cs typeface="Arial" panose="020B0604020202020204" pitchFamily="34" charset="0"/>
              </a:rPr>
              <a:t>En cuanto al  Subcomité de “Monumentos Históricos, Artísticos y Arqueológicos“, se tuvieron </a:t>
            </a:r>
            <a:r>
              <a:rPr lang="es-MX" sz="2000" b="1" dirty="0">
                <a:cs typeface="Arial" panose="020B0604020202020204" pitchFamily="34" charset="0"/>
              </a:rPr>
              <a:t>7 </a:t>
            </a:r>
            <a:r>
              <a:rPr lang="es-MX" sz="2000" dirty="0">
                <a:cs typeface="Arial" panose="020B0604020202020204" pitchFamily="34" charset="0"/>
              </a:rPr>
              <a:t>sesiones y una mesa de trabajo para atender los daños sufridos en aproximadamente 200 recintos patrimoniales, en los cuales se han revisado y actualizado la base de datos de inmuebles que se van a intervenir, revisado también los focos rojos y de igual manera los daños ocasionados en los bienes muebles considerados también monumentos históricos. En estas reuniones se ha contado con la participación de instancias locales y las autoridades federales encargadas de la custodia de esos bienes patrimoniales en el país y en la Ciudad de México. Esta emergencia implica la celeridad de los trabajos para atender los daños en el patrimonio cultural que las comunidades demandan que se restaure, ya que forma parte de su vida ritual y religiosa, así como de su identidad cultural  y contribuyen también a la cohesión social. </a:t>
            </a:r>
          </a:p>
          <a:p>
            <a:pPr algn="just"/>
            <a:endParaRPr lang="es-MX" sz="2000" dirty="0"/>
          </a:p>
          <a:p>
            <a:pPr marL="0" indent="0" algn="just">
              <a:buNone/>
            </a:pPr>
            <a:r>
              <a:rPr lang="es-MX" sz="2000" dirty="0"/>
              <a:t>La fortaleza de la coordinación con las áreas de Cultura de las 16 delegaciones mostró sus resultados en la Ciudad. Los vínculos creados, a partir del trabajo sistemático con mecanismos e instancias claras de colaboración, permitió que el Sector Cultura de la Ciudad de México cumpliera de manera exitosa y eficaz con los compromisos asumidos en las diferentes etapas del FONDEN. La legitimidad, confianza y liderazgo de la Secretaría de Cultura jugó un papel esencial en los buenos resultados. Desde la convicción de la gobernanza, puesta en práctica en esta gestión, se mostraron las virtudes de una política pública que apuesta en la suma de actores, voluntades y compromisos con la cultura.</a:t>
            </a:r>
          </a:p>
          <a:p>
            <a:pPr marL="0" indent="0">
              <a:buNone/>
            </a:pPr>
            <a:endParaRPr lang="es-MX" dirty="0"/>
          </a:p>
        </p:txBody>
      </p:sp>
    </p:spTree>
    <p:extLst>
      <p:ext uri="{BB962C8B-B14F-4D97-AF65-F5344CB8AC3E}">
        <p14:creationId xmlns:p14="http://schemas.microsoft.com/office/powerpoint/2010/main" val="3257149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fontScale="85000" lnSpcReduction="10000"/>
          </a:bodyPr>
          <a:lstStyle/>
          <a:p>
            <a:pPr marL="0" lvl="1" indent="0" algn="just">
              <a:spcBef>
                <a:spcPts val="1000"/>
              </a:spcBef>
              <a:buNone/>
            </a:pPr>
            <a:r>
              <a:rPr lang="es-ES_tradnl" dirty="0"/>
              <a:t>Es así que esta Secretaría de Cultura comprometida con el ejercicio pleno de los derechos culturales de los habitantes de la Ciudad de México y acorde con los siete Ejes de su Política Cultural, </a:t>
            </a:r>
            <a:r>
              <a:rPr lang="es-ES_tradnl" b="1" dirty="0"/>
              <a:t>trabajó con las 16 Delegaciones Políticas de manera colaborativa y corresponsable</a:t>
            </a:r>
            <a:r>
              <a:rPr lang="es-ES_tradnl" dirty="0"/>
              <a:t>, de igual manera se continuará con esta estrategia de trabajo con las ahora </a:t>
            </a:r>
            <a:r>
              <a:rPr lang="es-ES_tradnl" b="1" dirty="0"/>
              <a:t>Alcaldías </a:t>
            </a:r>
            <a:r>
              <a:rPr lang="es-ES_tradnl" dirty="0"/>
              <a:t>cuando tomen posesión las nuevas autoridades. </a:t>
            </a:r>
          </a:p>
          <a:p>
            <a:pPr marL="0" lvl="1" indent="0" algn="just">
              <a:spcBef>
                <a:spcPts val="1000"/>
              </a:spcBef>
              <a:buNone/>
            </a:pPr>
            <a:r>
              <a:rPr lang="es-ES_tradnl" dirty="0"/>
              <a:t>Siendo la Secretaría de Cultura cabeza de sector impulsará ese acercamiento continuó y permanente que dio muy buenos resultados tanto en el impulso de distintos proyectos y programas en el territorio, como ante la emergencia surgida después del sismo del 19 de septiembre del 2017 para atender de manera inmediata los daños sufridos en la infraestructura cultural dañada, y continuar trabajando con las autoridades federales lo relativo a los daños ocasionados en los monumentos históricos y artísticos.</a:t>
            </a:r>
            <a:endParaRPr lang="es-MX" dirty="0"/>
          </a:p>
          <a:p>
            <a:pPr marL="0" indent="0">
              <a:buNone/>
            </a:pPr>
            <a:endParaRPr lang="es-MX" dirty="0"/>
          </a:p>
        </p:txBody>
      </p:sp>
    </p:spTree>
    <p:extLst>
      <p:ext uri="{BB962C8B-B14F-4D97-AF65-F5344CB8AC3E}">
        <p14:creationId xmlns:p14="http://schemas.microsoft.com/office/powerpoint/2010/main" val="424967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5" name="Marcador de contenido 4"/>
          <p:cNvSpPr>
            <a:spLocks noGrp="1"/>
          </p:cNvSpPr>
          <p:nvPr>
            <p:ph idx="1"/>
          </p:nvPr>
        </p:nvSpPr>
        <p:spPr/>
        <p:txBody>
          <a:bodyPr>
            <a:normAutofit fontScale="92500" lnSpcReduction="10000"/>
          </a:bodyPr>
          <a:lstStyle/>
          <a:p>
            <a:pPr marL="0" indent="0" algn="just">
              <a:buNone/>
            </a:pPr>
            <a:endParaRPr lang="es-MX" dirty="0"/>
          </a:p>
          <a:p>
            <a:pPr marL="0" indent="0" algn="just">
              <a:buNone/>
            </a:pPr>
            <a:r>
              <a:rPr lang="es-MX" dirty="0"/>
              <a:t>Uno de los instrumentos fundamentales que ha orientado el trabajo de vinculación con las 16 demarcaciones territoriales a lo largo de esta administración, es el </a:t>
            </a:r>
            <a:r>
              <a:rPr lang="es-MX" b="1" dirty="0"/>
              <a:t>Programa de Fomento y Desarrollo Cultural 2014-2018</a:t>
            </a:r>
            <a:r>
              <a:rPr lang="es-MX" dirty="0"/>
              <a:t>, que contiene los 7 ejes y lineamientos de la Política Cultural para esta gran metrópoli dirigida a satisfacer las necesidades de sus habitantes en esta materia, ofreciendo bienes y servicios culturales que contribuyan al disfrute estético, al uso creativo del tiempo libre y a la procuración de nuevas formas de convivencia, como una estrategia de promoción y ejercicio de derechos culturales. </a:t>
            </a:r>
          </a:p>
          <a:p>
            <a:pPr marL="0" indent="0">
              <a:buNone/>
            </a:pPr>
            <a:endParaRPr lang="es-MX" dirty="0"/>
          </a:p>
        </p:txBody>
      </p:sp>
    </p:spTree>
    <p:extLst>
      <p:ext uri="{BB962C8B-B14F-4D97-AF65-F5344CB8AC3E}">
        <p14:creationId xmlns:p14="http://schemas.microsoft.com/office/powerpoint/2010/main" val="80695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MX" dirty="0"/>
              <a:t>Un componente esencial para el ejercicio pleno de esos derechos culturales es la gobernanza, entendida como el trabajo corresponsable con los actores ligados a la cultura. Es por ello, que esta administración se comprometió a fortalecer el trabajo colaborativo con las delegaciones políticas, para impulsar distintos programas y proyectos en el territorio.</a:t>
            </a:r>
          </a:p>
          <a:p>
            <a:pPr marL="0" indent="0" algn="just">
              <a:buNone/>
            </a:pPr>
            <a:endParaRPr lang="es-MX" dirty="0"/>
          </a:p>
          <a:p>
            <a:pPr marL="0" indent="0" algn="just">
              <a:buNone/>
            </a:pPr>
            <a:r>
              <a:rPr lang="es-MX" b="1" dirty="0"/>
              <a:t>Objetivo de la política pública de vinculación con delegaciones</a:t>
            </a:r>
          </a:p>
          <a:p>
            <a:pPr marL="0" indent="0" algn="just">
              <a:buNone/>
            </a:pPr>
            <a:endParaRPr lang="es-MX" b="1" dirty="0"/>
          </a:p>
          <a:p>
            <a:pPr marL="0" indent="0" algn="just">
              <a:buNone/>
            </a:pPr>
            <a:r>
              <a:rPr lang="es-MX" dirty="0"/>
              <a:t>Construir, consolidar y fortalecer con las demarcaciones territoriales las agendas culturales conjuntas que permitan enriquecer la relación interinstitucional sistemática, a fin de impulsar el trabajo colaborativo en el fortalecimiento de las políticas culturales de la Ciudad de México.</a:t>
            </a:r>
          </a:p>
          <a:p>
            <a:pPr marL="0" indent="0" algn="just">
              <a:buNone/>
            </a:pPr>
            <a:endParaRPr lang="es-MX" dirty="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3229462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a:xfrm>
            <a:off x="838200" y="1591294"/>
            <a:ext cx="10515600" cy="5082638"/>
          </a:xfrm>
        </p:spPr>
        <p:txBody>
          <a:bodyPr>
            <a:normAutofit fontScale="62500" lnSpcReduction="20000"/>
          </a:bodyPr>
          <a:lstStyle/>
          <a:p>
            <a:pPr marL="0" indent="0" algn="just">
              <a:buNone/>
            </a:pPr>
            <a:r>
              <a:rPr lang="es-MX" dirty="0"/>
              <a:t>En un primer momento se trabajó con las delegaciones en torno a los proyectos bandera que cada una expuso como plan de trabajo. A partir de 2016  se puso a su consideración algunos programas y proyectos colaborativos con la participación de las distintas coordinaciones y áreas de la Secretaría de Cultura, como una estrategia de colaboración innovadora que dio buenos resultados, a través de las </a:t>
            </a:r>
            <a:r>
              <a:rPr lang="es-MX" b="1" dirty="0"/>
              <a:t>Áreas de Oportunidad </a:t>
            </a:r>
            <a:r>
              <a:rPr lang="es-MX" dirty="0"/>
              <a:t>y que fueron las siguientes:</a:t>
            </a:r>
          </a:p>
          <a:p>
            <a:pPr lvl="1"/>
            <a:r>
              <a:rPr lang="es-MX" sz="2800" dirty="0"/>
              <a:t>Orquestas Juveniles y Coros de la Ciudad de México.</a:t>
            </a:r>
          </a:p>
          <a:p>
            <a:pPr lvl="1"/>
            <a:r>
              <a:rPr lang="es-MX" sz="2800" dirty="0"/>
              <a:t>Programa de Estímulos para el Desarrollo Cultural Comunitario Delegacional.</a:t>
            </a:r>
          </a:p>
          <a:p>
            <a:pPr lvl="1"/>
            <a:r>
              <a:rPr lang="es-MX" sz="2800" dirty="0"/>
              <a:t>Emprendimientos y Empresas Culturales.</a:t>
            </a:r>
          </a:p>
          <a:p>
            <a:pPr lvl="1"/>
            <a:r>
              <a:rPr lang="es-MX" sz="2800" dirty="0"/>
              <a:t>Teatro en Plazas Públicas: Teatro en tu Barrio.</a:t>
            </a:r>
          </a:p>
          <a:p>
            <a:pPr lvl="1"/>
            <a:r>
              <a:rPr lang="es-MX" sz="2800" dirty="0"/>
              <a:t>Escenarios Vivos en tu Ciudad.</a:t>
            </a:r>
          </a:p>
          <a:p>
            <a:pPr lvl="1"/>
            <a:r>
              <a:rPr lang="es-MX" sz="2800" dirty="0"/>
              <a:t>Conciertos sinfónicos en sedes externas.</a:t>
            </a:r>
          </a:p>
          <a:p>
            <a:pPr lvl="1"/>
            <a:r>
              <a:rPr lang="es-MX" sz="2800" dirty="0"/>
              <a:t>Galerías Abiertas.</a:t>
            </a:r>
          </a:p>
          <a:p>
            <a:pPr lvl="1"/>
            <a:r>
              <a:rPr lang="es-MX" sz="2800" dirty="0"/>
              <a:t>Promoción del Cine Mexicano en delegaciones.</a:t>
            </a:r>
          </a:p>
          <a:p>
            <a:pPr lvl="1"/>
            <a:r>
              <a:rPr lang="es-MX" sz="2800" dirty="0"/>
              <a:t>Guardianes del Patrimonio.</a:t>
            </a:r>
          </a:p>
          <a:p>
            <a:pPr lvl="1"/>
            <a:r>
              <a:rPr lang="es-MX" sz="2800" dirty="0"/>
              <a:t>Cartelera Digital.</a:t>
            </a:r>
          </a:p>
          <a:p>
            <a:pPr marL="457200" lvl="1" indent="0">
              <a:buNone/>
            </a:pPr>
            <a:r>
              <a:rPr lang="es-MX" sz="2800" dirty="0"/>
              <a:t>En el trabajo conjunto con las delegaciones se buscó la alineación de sus programas y actividades culturales con el Programa de Fomento y Desarrollo Cultural 2014-2018.</a:t>
            </a:r>
          </a:p>
          <a:p>
            <a:pPr marL="457200" lvl="1" indent="0">
              <a:buNone/>
            </a:pPr>
            <a:endParaRPr lang="es-MX" sz="2800" dirty="0"/>
          </a:p>
          <a:p>
            <a:pPr marL="0" indent="0">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2469886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fontScale="62500" lnSpcReduction="20000"/>
          </a:bodyPr>
          <a:lstStyle/>
          <a:p>
            <a:pPr marL="0" indent="0" algn="just">
              <a:buNone/>
            </a:pPr>
            <a:r>
              <a:rPr lang="es-MX" dirty="0"/>
              <a:t>En el 2017 al realizar un ejercicio de reflexión con los responsables de cultura de las 16 delegaciones políticas y el personal de la Secretaría de Cultura, al analizar también el impacto en el territorio de los distintos programas, se hicieron algunos ajustes, ya no se ofreció  el proyecto de </a:t>
            </a:r>
            <a:r>
              <a:rPr lang="es-MX" b="1" dirty="0"/>
              <a:t>Galerías Abiertas </a:t>
            </a:r>
            <a:r>
              <a:rPr lang="es-MX" dirty="0"/>
              <a:t>por el recurso que implicaba el montaje de exposiciones de gran formato; se incorporó entonces el </a:t>
            </a:r>
            <a:r>
              <a:rPr lang="es-MX" b="1" dirty="0"/>
              <a:t>Centro de Información del Patrimonio Cultural</a:t>
            </a:r>
            <a:r>
              <a:rPr lang="es-MX" dirty="0"/>
              <a:t>, como una herramienta que contribuye a la conservación y divulgación del patrimonio material e inmaterial de la Ciudad de México . </a:t>
            </a:r>
          </a:p>
          <a:p>
            <a:pPr marL="0" indent="0" algn="just">
              <a:buNone/>
            </a:pPr>
            <a:r>
              <a:rPr lang="es-MX" dirty="0"/>
              <a:t>Para 2018 y tomando en cuenta la experiencia de trabajo con las comunidades, se hizo un nuevo ajuste en los proyectos y programas, se sustituyó </a:t>
            </a:r>
            <a:r>
              <a:rPr lang="es-MX" b="1" dirty="0"/>
              <a:t>Estímulos al Desarrollo Cultural Comunitario </a:t>
            </a:r>
            <a:r>
              <a:rPr lang="es-MX" dirty="0"/>
              <a:t>y se incorporó </a:t>
            </a:r>
            <a:r>
              <a:rPr lang="es-MX" b="1" dirty="0"/>
              <a:t>Activa tus Locaciones </a:t>
            </a:r>
            <a:r>
              <a:rPr lang="es-MX" dirty="0"/>
              <a:t>para buscar nuevos espacios para filmaciones en delegaciones que generalmente no son consideradas por los productores; en cuanto a la </a:t>
            </a:r>
            <a:r>
              <a:rPr lang="es-MX" b="1" dirty="0"/>
              <a:t>Orquesta Filarmónica de la Ciudad de México</a:t>
            </a:r>
            <a:r>
              <a:rPr lang="es-MX" dirty="0"/>
              <a:t>, se optó por ofrecer conciertos de Cuartetos y Ensambles, y se propuso el proyecto </a:t>
            </a:r>
            <a:r>
              <a:rPr lang="es-MX" b="1" dirty="0"/>
              <a:t>Delegaciones a la Silvestre Revueltas</a:t>
            </a:r>
            <a:r>
              <a:rPr lang="es-MX" dirty="0"/>
              <a:t>, para que la población de las 16 delegaciones tuviera acceso gratuito a conciertos de la Filarmónica de la CDMX, en una sala como es la Silvestre Revueltas, recién remodelada, ubicada en el Centro Cultural </a:t>
            </a:r>
            <a:r>
              <a:rPr lang="es-MX" dirty="0" err="1"/>
              <a:t>Ollin</a:t>
            </a:r>
            <a:r>
              <a:rPr lang="es-MX" dirty="0"/>
              <a:t> </a:t>
            </a:r>
            <a:r>
              <a:rPr lang="es-MX" dirty="0" err="1"/>
              <a:t>Yoliztli</a:t>
            </a:r>
            <a:r>
              <a:rPr lang="es-MX" dirty="0"/>
              <a:t>.  </a:t>
            </a:r>
          </a:p>
          <a:p>
            <a:pPr marL="0" indent="0">
              <a:buNone/>
            </a:pPr>
            <a:endParaRPr lang="es-MX" dirty="0"/>
          </a:p>
        </p:txBody>
      </p:sp>
    </p:spTree>
    <p:extLst>
      <p:ext uri="{BB962C8B-B14F-4D97-AF65-F5344CB8AC3E}">
        <p14:creationId xmlns:p14="http://schemas.microsoft.com/office/powerpoint/2010/main" val="350052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000" b="1" dirty="0">
                <a:solidFill>
                  <a:schemeClr val="bg2">
                    <a:lumMod val="50000"/>
                  </a:schemeClr>
                </a:solidFill>
              </a:rPr>
              <a:t>Balance del trabajo realizado con las 16 </a:t>
            </a:r>
            <a:br>
              <a:rPr lang="es-MX" sz="3000" b="1" dirty="0">
                <a:solidFill>
                  <a:schemeClr val="bg2">
                    <a:lumMod val="50000"/>
                  </a:schemeClr>
                </a:solidFill>
              </a:rPr>
            </a:br>
            <a:r>
              <a:rPr lang="es-MX" sz="3000" b="1" dirty="0">
                <a:solidFill>
                  <a:schemeClr val="bg2">
                    <a:lumMod val="50000"/>
                  </a:schemeClr>
                </a:solidFill>
              </a:rPr>
              <a:t>Delegaciones Políticas</a:t>
            </a:r>
            <a:endParaRPr lang="es-MX" sz="3000" dirty="0"/>
          </a:p>
        </p:txBody>
      </p:sp>
      <p:sp>
        <p:nvSpPr>
          <p:cNvPr id="3" name="Marcador de contenido 2"/>
          <p:cNvSpPr>
            <a:spLocks noGrp="1"/>
          </p:cNvSpPr>
          <p:nvPr>
            <p:ph idx="1"/>
          </p:nvPr>
        </p:nvSpPr>
        <p:spPr>
          <a:xfrm>
            <a:off x="838200" y="1591294"/>
            <a:ext cx="10515600" cy="4585669"/>
          </a:xfrm>
        </p:spPr>
        <p:txBody>
          <a:bodyPr>
            <a:normAutofit/>
          </a:bodyPr>
          <a:lstStyle/>
          <a:p>
            <a:pPr marL="0" indent="0" algn="ctr">
              <a:buNone/>
            </a:pPr>
            <a:r>
              <a:rPr lang="es-MX" sz="2400" dirty="0"/>
              <a:t>Incorporación de las Delegaciones a las Áreas de Oportunidad 2016-2018. </a:t>
            </a:r>
          </a:p>
          <a:p>
            <a:pPr marL="0" indent="0" algn="ctr">
              <a:buNone/>
            </a:pPr>
            <a:r>
              <a:rPr lang="es-MX" sz="2400" dirty="0"/>
              <a:t> </a:t>
            </a:r>
          </a:p>
          <a:p>
            <a:pPr marL="0" indent="0" algn="ctr">
              <a:buNone/>
            </a:pPr>
            <a:r>
              <a:rPr lang="es-MX" sz="2400" dirty="0"/>
              <a:t>+-</a:t>
            </a:r>
          </a:p>
        </p:txBody>
      </p:sp>
      <p:graphicFrame>
        <p:nvGraphicFramePr>
          <p:cNvPr id="4" name="Tabla 3"/>
          <p:cNvGraphicFramePr>
            <a:graphicFrameLocks noGrp="1"/>
          </p:cNvGraphicFramePr>
          <p:nvPr>
            <p:extLst>
              <p:ext uri="{D42A27DB-BD31-4B8C-83A1-F6EECF244321}">
                <p14:modId xmlns:p14="http://schemas.microsoft.com/office/powerpoint/2010/main" val="3633105376"/>
              </p:ext>
            </p:extLst>
          </p:nvPr>
        </p:nvGraphicFramePr>
        <p:xfrm>
          <a:off x="2280062" y="2148344"/>
          <a:ext cx="7873341" cy="4340683"/>
        </p:xfrm>
        <a:graphic>
          <a:graphicData uri="http://schemas.openxmlformats.org/drawingml/2006/table">
            <a:tbl>
              <a:tblPr firstRow="1" firstCol="1">
                <a:tableStyleId>{F5AB1C69-6EDB-4FF4-983F-18BD219EF322}</a:tableStyleId>
              </a:tblPr>
              <a:tblGrid>
                <a:gridCol w="5859509">
                  <a:extLst>
                    <a:ext uri="{9D8B030D-6E8A-4147-A177-3AD203B41FA5}">
                      <a16:colId xmlns:a16="http://schemas.microsoft.com/office/drawing/2014/main" val="20000"/>
                    </a:ext>
                  </a:extLst>
                </a:gridCol>
                <a:gridCol w="807795">
                  <a:extLst>
                    <a:ext uri="{9D8B030D-6E8A-4147-A177-3AD203B41FA5}">
                      <a16:colId xmlns:a16="http://schemas.microsoft.com/office/drawing/2014/main" val="20001"/>
                    </a:ext>
                  </a:extLst>
                </a:gridCol>
                <a:gridCol w="574059">
                  <a:extLst>
                    <a:ext uri="{9D8B030D-6E8A-4147-A177-3AD203B41FA5}">
                      <a16:colId xmlns:a16="http://schemas.microsoft.com/office/drawing/2014/main" val="20002"/>
                    </a:ext>
                  </a:extLst>
                </a:gridCol>
                <a:gridCol w="631978">
                  <a:extLst>
                    <a:ext uri="{9D8B030D-6E8A-4147-A177-3AD203B41FA5}">
                      <a16:colId xmlns:a16="http://schemas.microsoft.com/office/drawing/2014/main" val="20003"/>
                    </a:ext>
                  </a:extLst>
                </a:gridCol>
              </a:tblGrid>
              <a:tr h="538433">
                <a:tc>
                  <a:txBody>
                    <a:bodyPr/>
                    <a:lstStyle/>
                    <a:p>
                      <a:pPr>
                        <a:lnSpc>
                          <a:spcPct val="107000"/>
                        </a:lnSpc>
                        <a:spcAft>
                          <a:spcPts val="800"/>
                        </a:spcAft>
                      </a:pPr>
                      <a:r>
                        <a:rPr lang="es-MX" sz="1600" dirty="0">
                          <a:solidFill>
                            <a:schemeClr val="tx1"/>
                          </a:solidFill>
                          <a:effectLst/>
                        </a:rPr>
                        <a:t>Programas y Proyectos</a:t>
                      </a:r>
                      <a:endPar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07000"/>
                        </a:lnSpc>
                        <a:spcAft>
                          <a:spcPts val="800"/>
                        </a:spcAft>
                      </a:pPr>
                      <a:r>
                        <a:rPr lang="es-MX" sz="1100" dirty="0">
                          <a:solidFill>
                            <a:schemeClr val="tx1"/>
                          </a:solidFill>
                          <a:effectLst/>
                        </a:rPr>
                        <a:t>No. de Delegaciones</a:t>
                      </a:r>
                    </a:p>
                    <a:p>
                      <a:pPr>
                        <a:lnSpc>
                          <a:spcPct val="107000"/>
                        </a:lnSpc>
                        <a:spcAft>
                          <a:spcPts val="800"/>
                        </a:spcAft>
                      </a:pPr>
                      <a:r>
                        <a:rPr lang="es-MX" sz="1100" dirty="0">
                          <a:solidFill>
                            <a:schemeClr val="tx1"/>
                          </a:solidFill>
                          <a:effectLst/>
                        </a:rPr>
                        <a:t>2016               2017       2018</a:t>
                      </a:r>
                      <a:endPar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280961">
                <a:tc>
                  <a:txBody>
                    <a:bodyPr/>
                    <a:lstStyle/>
                    <a:p>
                      <a:pPr>
                        <a:lnSpc>
                          <a:spcPct val="107000"/>
                        </a:lnSpc>
                        <a:spcAft>
                          <a:spcPts val="800"/>
                        </a:spcAft>
                      </a:pPr>
                      <a:r>
                        <a:rPr lang="es-MX" sz="1100" dirty="0">
                          <a:solidFill>
                            <a:schemeClr val="tx1"/>
                          </a:solidFill>
                          <a:effectLst/>
                        </a:rPr>
                        <a:t>1. Orquestas Juveniles y Coros de la CDMX</a:t>
                      </a:r>
                      <a:endPar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9266">
                <a:tc>
                  <a:txBody>
                    <a:bodyPr/>
                    <a:lstStyle/>
                    <a:p>
                      <a:pPr>
                        <a:lnSpc>
                          <a:spcPct val="107000"/>
                        </a:lnSpc>
                        <a:spcAft>
                          <a:spcPts val="800"/>
                        </a:spcAft>
                      </a:pPr>
                      <a:r>
                        <a:rPr lang="es-MX" sz="1100" dirty="0">
                          <a:solidFill>
                            <a:schemeClr val="tx1"/>
                          </a:solidFill>
                          <a:effectLst/>
                        </a:rPr>
                        <a:t>2.Programa de Estímulos para el Desarrollo Cultural Comunitario Delegacional </a:t>
                      </a:r>
                    </a:p>
                    <a:p>
                      <a:pPr>
                        <a:lnSpc>
                          <a:spcPct val="107000"/>
                        </a:lnSpc>
                        <a:spcAft>
                          <a:spcPts val="800"/>
                        </a:spcAft>
                      </a:pPr>
                      <a:r>
                        <a:rPr lang="es-MX" sz="11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 Activa</a:t>
                      </a:r>
                      <a:r>
                        <a:rPr lang="es-MX" sz="1100" b="1" baseline="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tus Locaciones Comisión de Filmaciones </a:t>
                      </a:r>
                      <a:r>
                        <a:rPr lang="es-MX" sz="11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(Se</a:t>
                      </a:r>
                      <a:r>
                        <a:rPr lang="es-MX" sz="1100" b="1" baseline="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incorporó en </a:t>
                      </a:r>
                      <a:r>
                        <a:rPr lang="es-MX" sz="11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2018)</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2</a:t>
                      </a:r>
                    </a:p>
                    <a:p>
                      <a:pPr>
                        <a:lnSpc>
                          <a:spcPct val="107000"/>
                        </a:lnSpc>
                        <a:spcAft>
                          <a:spcPts val="80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15</a:t>
                      </a:r>
                    </a:p>
                    <a:p>
                      <a:pPr>
                        <a:lnSpc>
                          <a:spcPct val="107000"/>
                        </a:lnSpc>
                        <a:spcAft>
                          <a:spcPts val="80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a:t>
                      </a:r>
                    </a:p>
                    <a:p>
                      <a:pPr>
                        <a:lnSpc>
                          <a:spcPct val="107000"/>
                        </a:lnSpc>
                        <a:spcAft>
                          <a:spcPts val="80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1915">
                <a:tc>
                  <a:txBody>
                    <a:bodyPr/>
                    <a:lstStyle/>
                    <a:p>
                      <a:pPr>
                        <a:lnSpc>
                          <a:spcPct val="107000"/>
                        </a:lnSpc>
                        <a:spcAft>
                          <a:spcPts val="800"/>
                        </a:spcAft>
                      </a:pPr>
                      <a:r>
                        <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Emprendimientos y Empresas Culturales</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82596">
                <a:tc>
                  <a:txBody>
                    <a:bodyPr/>
                    <a:lstStyle/>
                    <a:p>
                      <a:pPr>
                        <a:lnSpc>
                          <a:spcPct val="107000"/>
                        </a:lnSpc>
                        <a:spcAft>
                          <a:spcPts val="800"/>
                        </a:spcAft>
                      </a:pPr>
                      <a:r>
                        <a:rPr lang="es-MX" sz="1100" dirty="0">
                          <a:solidFill>
                            <a:schemeClr val="tx1"/>
                          </a:solidFill>
                          <a:effectLst/>
                        </a:rPr>
                        <a:t>4. Teatro en Plazas Públicas : Teatro en tu Barrio</a:t>
                      </a:r>
                    </a:p>
                    <a:p>
                      <a:pPr>
                        <a:lnSpc>
                          <a:spcPct val="107000"/>
                        </a:lnSpc>
                        <a:spcAft>
                          <a:spcPts val="800"/>
                        </a:spcAft>
                      </a:pPr>
                      <a:endPar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4994">
                <a:tc>
                  <a:txBody>
                    <a:bodyPr/>
                    <a:lstStyle/>
                    <a:p>
                      <a:pPr>
                        <a:lnSpc>
                          <a:spcPct val="107000"/>
                        </a:lnSpc>
                        <a:spcAft>
                          <a:spcPts val="800"/>
                        </a:spcAft>
                      </a:pPr>
                      <a:r>
                        <a:rPr lang="es-MX" sz="1100" dirty="0">
                          <a:solidFill>
                            <a:schemeClr val="tx1"/>
                          </a:solidFill>
                          <a:effectLst/>
                        </a:rPr>
                        <a:t>5. Escenarios Vivos en tu Ciudad</a:t>
                      </a:r>
                    </a:p>
                    <a:p>
                      <a:pPr>
                        <a:lnSpc>
                          <a:spcPct val="107000"/>
                        </a:lnSpc>
                        <a:spcAft>
                          <a:spcPts val="800"/>
                        </a:spcAft>
                      </a:pPr>
                      <a:endPar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29266">
                <a:tc>
                  <a:txBody>
                    <a:bodyPr/>
                    <a:lstStyle/>
                    <a:p>
                      <a:pPr>
                        <a:lnSpc>
                          <a:spcPct val="107000"/>
                        </a:lnSpc>
                        <a:spcAft>
                          <a:spcPts val="800"/>
                        </a:spcAft>
                      </a:pPr>
                      <a:r>
                        <a:rPr lang="es-MX" sz="1100" dirty="0">
                          <a:solidFill>
                            <a:schemeClr val="tx1"/>
                          </a:solidFill>
                          <a:effectLst/>
                        </a:rPr>
                        <a:t>6.</a:t>
                      </a:r>
                      <a:r>
                        <a:rPr lang="es-MX" sz="1100" baseline="0" dirty="0">
                          <a:solidFill>
                            <a:schemeClr val="tx1"/>
                          </a:solidFill>
                          <a:effectLst/>
                        </a:rPr>
                        <a:t> O</a:t>
                      </a:r>
                      <a:r>
                        <a:rPr lang="es-MX" sz="1100" dirty="0">
                          <a:solidFill>
                            <a:schemeClr val="tx1"/>
                          </a:solidFill>
                          <a:effectLst/>
                        </a:rPr>
                        <a:t>rquesta Filarmónica de la Ciudad de México. Promoción Artística en Sedes Alternas</a:t>
                      </a:r>
                    </a:p>
                    <a:p>
                      <a:pPr>
                        <a:lnSpc>
                          <a:spcPct val="107000"/>
                        </a:lnSpc>
                        <a:spcAft>
                          <a:spcPts val="800"/>
                        </a:spcAft>
                      </a:pPr>
                      <a:r>
                        <a:rPr lang="es-MX" sz="11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6. Delegaciones a la Silvestre Revueltas </a:t>
                      </a:r>
                      <a:r>
                        <a:rPr lang="es-MX" sz="11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(Se</a:t>
                      </a:r>
                      <a:r>
                        <a:rPr lang="es-MX" sz="1100" b="1" baseline="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incorporó en </a:t>
                      </a:r>
                      <a:r>
                        <a:rPr lang="es-MX" sz="11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2018)</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4</a:t>
                      </a:r>
                    </a:p>
                    <a:p>
                      <a:pPr>
                        <a:lnSpc>
                          <a:spcPct val="107000"/>
                        </a:lnSpc>
                        <a:spcAft>
                          <a:spcPts val="80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5</a:t>
                      </a:r>
                    </a:p>
                    <a:p>
                      <a:pPr>
                        <a:lnSpc>
                          <a:spcPct val="107000"/>
                        </a:lnSpc>
                        <a:spcAft>
                          <a:spcPts val="80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8</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05761">
                <a:tc>
                  <a:txBody>
                    <a:bodyPr/>
                    <a:lstStyle/>
                    <a:p>
                      <a:pPr>
                        <a:lnSpc>
                          <a:spcPct val="107000"/>
                        </a:lnSpc>
                        <a:spcAft>
                          <a:spcPts val="800"/>
                        </a:spcAft>
                      </a:pPr>
                      <a:r>
                        <a:rPr lang="es-MX" sz="1100" dirty="0">
                          <a:solidFill>
                            <a:schemeClr val="tx1"/>
                          </a:solidFill>
                          <a:effectLst/>
                        </a:rPr>
                        <a:t>7. Galerías Abiertas 2016</a:t>
                      </a:r>
                    </a:p>
                    <a:p>
                      <a:pPr>
                        <a:lnSpc>
                          <a:spcPct val="107000"/>
                        </a:lnSpc>
                        <a:spcAft>
                          <a:spcPts val="800"/>
                        </a:spcAft>
                      </a:pPr>
                      <a:r>
                        <a:rPr lang="es-MX" sz="11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7. Centro de Información del Patrimonio (Se</a:t>
                      </a:r>
                      <a:r>
                        <a:rPr lang="es-MX" sz="1100" b="1" baseline="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incorporó en </a:t>
                      </a:r>
                      <a:r>
                        <a:rPr lang="es-MX" sz="11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2017)</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 </a:t>
                      </a:r>
                    </a:p>
                    <a:p>
                      <a:pPr>
                        <a:lnSpc>
                          <a:spcPct val="107000"/>
                        </a:lnSpc>
                        <a:spcAft>
                          <a:spcPts val="80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 --- </a:t>
                      </a:r>
                    </a:p>
                    <a:p>
                      <a:pPr>
                        <a:lnSpc>
                          <a:spcPct val="107000"/>
                        </a:lnSpc>
                        <a:spcAft>
                          <a:spcPts val="800"/>
                        </a:spcAft>
                      </a:pPr>
                      <a:r>
                        <a:rPr lang="es-MX" sz="1100" dirty="0">
                          <a:effectLst/>
                        </a:rPr>
                        <a:t> 0                   </a:t>
                      </a:r>
                      <a:r>
                        <a:rPr lang="es-MX" sz="1100" baseline="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 ---</a:t>
                      </a:r>
                    </a:p>
                    <a:p>
                      <a:pPr>
                        <a:lnSpc>
                          <a:spcPct val="107000"/>
                        </a:lnSpc>
                        <a:spcAft>
                          <a:spcPts val="80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20184">
                <a:tc>
                  <a:txBody>
                    <a:bodyPr/>
                    <a:lstStyle/>
                    <a:p>
                      <a:pPr>
                        <a:lnSpc>
                          <a:spcPct val="107000"/>
                        </a:lnSpc>
                        <a:spcAft>
                          <a:spcPts val="800"/>
                        </a:spcAft>
                      </a:pPr>
                      <a:r>
                        <a:rPr lang="es-MX" sz="1100" dirty="0">
                          <a:solidFill>
                            <a:schemeClr val="tx1"/>
                          </a:solidFill>
                          <a:effectLst/>
                        </a:rPr>
                        <a:t>8. Promover, Difundir y Proyectar el Cine Mexicano</a:t>
                      </a:r>
                      <a:endPar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8</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24994">
                <a:tc>
                  <a:txBody>
                    <a:bodyPr/>
                    <a:lstStyle/>
                    <a:p>
                      <a:pPr>
                        <a:lnSpc>
                          <a:spcPct val="107000"/>
                        </a:lnSpc>
                        <a:spcAft>
                          <a:spcPts val="800"/>
                        </a:spcAft>
                      </a:pPr>
                      <a:r>
                        <a:rPr lang="es-MX" sz="1100" dirty="0">
                          <a:solidFill>
                            <a:schemeClr val="tx1"/>
                          </a:solidFill>
                          <a:effectLst/>
                        </a:rPr>
                        <a:t>9. Guardianes del Patrimonio</a:t>
                      </a:r>
                      <a:endPar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8</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24994">
                <a:tc>
                  <a:txBody>
                    <a:bodyPr/>
                    <a:lstStyle/>
                    <a:p>
                      <a:pPr>
                        <a:lnSpc>
                          <a:spcPct val="107000"/>
                        </a:lnSpc>
                        <a:spcAft>
                          <a:spcPts val="800"/>
                        </a:spcAft>
                      </a:pPr>
                      <a:r>
                        <a:rPr lang="es-MX" sz="1100" dirty="0">
                          <a:solidFill>
                            <a:schemeClr val="tx1"/>
                          </a:solidFill>
                          <a:effectLst/>
                        </a:rPr>
                        <a:t>10. Cartelera Digital Ciudad de México</a:t>
                      </a:r>
                      <a:endParaRPr lang="es-MX"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s-MX" sz="1100" dirty="0">
                          <a:effectLst/>
                        </a:rPr>
                        <a:t>16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latin typeface="+mn-lt"/>
                          <a:ea typeface="+mn-ea"/>
                          <a:cs typeface="+mn-cs"/>
                        </a:rPr>
                        <a:t>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MX" sz="1100" dirty="0">
                          <a:effectLst/>
                        </a:rPr>
                        <a:t>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82124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lnSpcReduction="10000"/>
          </a:bodyPr>
          <a:lstStyle/>
          <a:p>
            <a:pPr marL="0" indent="0">
              <a:buNone/>
            </a:pPr>
            <a:r>
              <a:rPr lang="es-ES_tradnl" sz="2400" dirty="0"/>
              <a:t>Los proyectos que tuvieron mayor aceptación en las delegaciones políticas fueron:</a:t>
            </a:r>
          </a:p>
          <a:p>
            <a:pPr>
              <a:lnSpc>
                <a:spcPct val="100000"/>
              </a:lnSpc>
            </a:pPr>
            <a:r>
              <a:rPr lang="es-ES_tradnl" sz="2400" dirty="0"/>
              <a:t>Orquestas Juveniles y Coros de la CDMX</a:t>
            </a:r>
          </a:p>
          <a:p>
            <a:pPr>
              <a:lnSpc>
                <a:spcPct val="100000"/>
              </a:lnSpc>
            </a:pPr>
            <a:r>
              <a:rPr lang="es-ES_tradnl" sz="2400" dirty="0"/>
              <a:t> Emprendimientos y Empresas Culturales</a:t>
            </a:r>
          </a:p>
          <a:p>
            <a:pPr>
              <a:lnSpc>
                <a:spcPct val="100000"/>
              </a:lnSpc>
            </a:pPr>
            <a:r>
              <a:rPr lang="es-ES_tradnl" sz="2400" dirty="0"/>
              <a:t> Teatro en Plazas Públicas: Teatro en tu Barrio</a:t>
            </a:r>
          </a:p>
          <a:p>
            <a:pPr>
              <a:lnSpc>
                <a:spcPct val="100000"/>
              </a:lnSpc>
            </a:pPr>
            <a:r>
              <a:rPr lang="es-ES_tradnl" sz="2400" dirty="0"/>
              <a:t> Escenarios Vivos en tu Ciudad</a:t>
            </a:r>
          </a:p>
          <a:p>
            <a:pPr>
              <a:lnSpc>
                <a:spcPct val="100000"/>
              </a:lnSpc>
            </a:pPr>
            <a:r>
              <a:rPr lang="es-ES_tradnl" sz="2400" dirty="0"/>
              <a:t> Promoción del Cine Mexicano en Delegaciones</a:t>
            </a:r>
          </a:p>
          <a:p>
            <a:pPr>
              <a:lnSpc>
                <a:spcPct val="100000"/>
              </a:lnSpc>
            </a:pPr>
            <a:r>
              <a:rPr lang="es-ES_tradnl" sz="2400" dirty="0"/>
              <a:t>Cartelera Cultural</a:t>
            </a:r>
            <a:endParaRPr lang="es-MX" sz="2400" dirty="0"/>
          </a:p>
          <a:p>
            <a:pPr marL="0" indent="0" algn="just">
              <a:buNone/>
            </a:pPr>
            <a:r>
              <a:rPr lang="es-ES_tradnl" sz="2400" dirty="0"/>
              <a:t>En cuanto al programa de Orquestas Juveniles y Coros, se firmaron tres convenios de colaboración en el 2017 con: Álvaro Obregón, Azcapotzalco e Iztacalco. Las únicas demarcaciones que no tiene coros y orquestas son Coyoacán y Xochimilco.</a:t>
            </a:r>
            <a:endParaRPr lang="es-MX" sz="2400" dirty="0"/>
          </a:p>
        </p:txBody>
      </p:sp>
    </p:spTree>
    <p:extLst>
      <p:ext uri="{BB962C8B-B14F-4D97-AF65-F5344CB8AC3E}">
        <p14:creationId xmlns:p14="http://schemas.microsoft.com/office/powerpoint/2010/main" val="28153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3" name="Marcador de contenido 2"/>
          <p:cNvSpPr>
            <a:spLocks noGrp="1"/>
          </p:cNvSpPr>
          <p:nvPr>
            <p:ph idx="1"/>
          </p:nvPr>
        </p:nvSpPr>
        <p:spPr/>
        <p:txBody>
          <a:bodyPr>
            <a:normAutofit/>
          </a:bodyPr>
          <a:lstStyle/>
          <a:p>
            <a:pPr marL="0" indent="0" algn="just">
              <a:buNone/>
            </a:pPr>
            <a:endParaRPr lang="es-MX" sz="2400" dirty="0"/>
          </a:p>
          <a:p>
            <a:pPr marL="0" indent="0" algn="just">
              <a:buNone/>
            </a:pPr>
            <a:r>
              <a:rPr lang="es-MX" sz="2400" dirty="0"/>
              <a:t>La vinculación con las áreas de cultura de las 16 delegaciones fue permanente y fructífera, de manera anual se realizaron alrededor de cinco Sesiones Plenarias y Mesas de Trabajo con temas específicos como el Día Internacional de la Danza, Día de Muertos y operación de las Casas de Cultura, entre otros, que contribuyeron a fortalecer el trabajo conjunto en el territorio. </a:t>
            </a:r>
          </a:p>
          <a:p>
            <a:pPr marL="0" indent="0" algn="just">
              <a:buNone/>
            </a:pPr>
            <a:endParaRPr lang="es-MX" sz="2400" dirty="0"/>
          </a:p>
          <a:p>
            <a:pPr marL="0" indent="0" algn="just">
              <a:buNone/>
            </a:pPr>
            <a:r>
              <a:rPr lang="es-MX" sz="2400" dirty="0"/>
              <a:t>Como una estrategia de trabajo en las Sesiones Plenarias, se socializaron las </a:t>
            </a:r>
            <a:r>
              <a:rPr lang="es-MX" sz="2400" b="1" dirty="0"/>
              <a:t>Buenas Prácticas Culturales </a:t>
            </a:r>
            <a:r>
              <a:rPr lang="es-MX" sz="2400" dirty="0"/>
              <a:t>de </a:t>
            </a:r>
            <a:r>
              <a:rPr lang="es-MX" sz="2400" b="1" dirty="0"/>
              <a:t>14 demarcaciones</a:t>
            </a:r>
            <a:r>
              <a:rPr lang="es-MX" sz="2400" dirty="0"/>
              <a:t>, que permitieron, en un ejercicio de reflexión colectiva, conocer distintas experiencias culturales, su impacto en la comunidad, los logros obtenidos e intercambiar información. </a:t>
            </a:r>
          </a:p>
          <a:p>
            <a:pPr marL="0" indent="0" algn="just">
              <a:buNone/>
            </a:pPr>
            <a:endParaRPr lang="es-MX" sz="2400" dirty="0"/>
          </a:p>
        </p:txBody>
      </p:sp>
    </p:spTree>
    <p:extLst>
      <p:ext uri="{BB962C8B-B14F-4D97-AF65-F5344CB8AC3E}">
        <p14:creationId xmlns:p14="http://schemas.microsoft.com/office/powerpoint/2010/main" val="199959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6"/>
            <a:ext cx="10515600" cy="1166792"/>
          </a:xfrm>
        </p:spPr>
        <p:txBody>
          <a:bodyPr>
            <a:normAutofit/>
          </a:bodyPr>
          <a:lstStyle/>
          <a:p>
            <a:pPr algn="ctr"/>
            <a:r>
              <a:rPr lang="es-MX" sz="3200" b="1" dirty="0">
                <a:solidFill>
                  <a:schemeClr val="bg2">
                    <a:lumMod val="50000"/>
                  </a:schemeClr>
                </a:solidFill>
              </a:rPr>
              <a:t>Balance del trabajo realizado con las 16 </a:t>
            </a:r>
            <a:br>
              <a:rPr lang="es-MX" sz="3200" b="1" dirty="0">
                <a:solidFill>
                  <a:schemeClr val="bg2">
                    <a:lumMod val="50000"/>
                  </a:schemeClr>
                </a:solidFill>
              </a:rPr>
            </a:br>
            <a:r>
              <a:rPr lang="es-MX" sz="3200" b="1" dirty="0">
                <a:solidFill>
                  <a:schemeClr val="bg2">
                    <a:lumMod val="50000"/>
                  </a:schemeClr>
                </a:solidFill>
              </a:rPr>
              <a:t>Delegaciones Políticas</a:t>
            </a:r>
            <a:endParaRPr lang="es-MX" sz="3200" dirty="0"/>
          </a:p>
        </p:txBody>
      </p:sp>
      <p:sp>
        <p:nvSpPr>
          <p:cNvPr id="4" name="Marcador de texto 3"/>
          <p:cNvSpPr>
            <a:spLocks noGrp="1"/>
          </p:cNvSpPr>
          <p:nvPr>
            <p:ph type="body" idx="1"/>
          </p:nvPr>
        </p:nvSpPr>
        <p:spPr>
          <a:xfrm>
            <a:off x="839788" y="1681163"/>
            <a:ext cx="5157787" cy="765154"/>
          </a:xfrm>
        </p:spPr>
        <p:txBody>
          <a:bodyPr>
            <a:normAutofit fontScale="25000" lnSpcReduction="20000"/>
          </a:bodyPr>
          <a:lstStyle/>
          <a:p>
            <a:endParaRPr lang="es-MX" dirty="0"/>
          </a:p>
          <a:p>
            <a:r>
              <a:rPr lang="es-MX" sz="8000" dirty="0"/>
              <a:t>Buenas Practicas Culturales presentadas:</a:t>
            </a:r>
          </a:p>
          <a:p>
            <a:endParaRPr lang="es-MX" sz="2600" dirty="0"/>
          </a:p>
        </p:txBody>
      </p:sp>
      <p:sp>
        <p:nvSpPr>
          <p:cNvPr id="5" name="Marcador de texto 4"/>
          <p:cNvSpPr>
            <a:spLocks noGrp="1"/>
          </p:cNvSpPr>
          <p:nvPr>
            <p:ph type="body" sz="half" idx="3"/>
          </p:nvPr>
        </p:nvSpPr>
        <p:spPr>
          <a:xfrm>
            <a:off x="6172200" y="1681163"/>
            <a:ext cx="5183188" cy="254515"/>
          </a:xfrm>
        </p:spPr>
        <p:txBody>
          <a:bodyPr>
            <a:normAutofit fontScale="70000" lnSpcReduction="20000"/>
          </a:bodyPr>
          <a:lstStyle/>
          <a:p>
            <a:endParaRPr lang="es-MX" dirty="0"/>
          </a:p>
        </p:txBody>
      </p:sp>
      <p:sp>
        <p:nvSpPr>
          <p:cNvPr id="3" name="Marcador de contenido 2"/>
          <p:cNvSpPr>
            <a:spLocks noGrp="1"/>
          </p:cNvSpPr>
          <p:nvPr>
            <p:ph sz="quarter" idx="2"/>
          </p:nvPr>
        </p:nvSpPr>
        <p:spPr>
          <a:xfrm>
            <a:off x="839788" y="2268187"/>
            <a:ext cx="5157787" cy="3921476"/>
          </a:xfrm>
        </p:spPr>
        <p:txBody>
          <a:bodyPr>
            <a:normAutofit fontScale="25000" lnSpcReduction="20000"/>
          </a:bodyPr>
          <a:lstStyle/>
          <a:p>
            <a:pPr marL="0" indent="0">
              <a:buNone/>
            </a:pPr>
            <a:endParaRPr lang="es-MX" sz="1800" b="1" dirty="0"/>
          </a:p>
          <a:p>
            <a:pPr marL="0" indent="0">
              <a:buNone/>
            </a:pPr>
            <a:r>
              <a:rPr lang="es-MX" sz="7200" b="1" dirty="0"/>
              <a:t>Azcapotzalco</a:t>
            </a:r>
            <a:r>
              <a:rPr lang="es-MX" sz="7200" dirty="0"/>
              <a:t>. </a:t>
            </a:r>
            <a:r>
              <a:rPr lang="es-MX" sz="7200" i="1" dirty="0"/>
              <a:t>Feria Internacional del Libro, Compañía de Teatro Profesional de Azcapotzalco, Primer Encuentro Metropolitano de Danza Regional.</a:t>
            </a:r>
            <a:endParaRPr lang="es-MX" sz="7200" dirty="0"/>
          </a:p>
          <a:p>
            <a:pPr marL="0" indent="0">
              <a:buNone/>
            </a:pPr>
            <a:r>
              <a:rPr lang="es-MX" sz="7200" b="1" dirty="0"/>
              <a:t>Álvaro Obregón</a:t>
            </a:r>
            <a:r>
              <a:rPr lang="es-MX" sz="7200" dirty="0"/>
              <a:t>. </a:t>
            </a:r>
            <a:r>
              <a:rPr lang="es-MX" sz="7200" i="1" dirty="0"/>
              <a:t>Feria de las Flores</a:t>
            </a:r>
            <a:r>
              <a:rPr lang="es-MX" sz="7200" dirty="0"/>
              <a:t>.</a:t>
            </a:r>
          </a:p>
          <a:p>
            <a:pPr marL="0" indent="0">
              <a:buNone/>
            </a:pPr>
            <a:r>
              <a:rPr lang="es-MX" sz="7200" b="1" dirty="0"/>
              <a:t>Benito Juárez</a:t>
            </a:r>
            <a:r>
              <a:rPr lang="es-MX" sz="7200" dirty="0"/>
              <a:t>. </a:t>
            </a:r>
            <a:r>
              <a:rPr lang="es-MX" sz="7200" i="1" dirty="0"/>
              <a:t>Política Cultural</a:t>
            </a:r>
            <a:r>
              <a:rPr lang="es-MX" sz="7200" dirty="0"/>
              <a:t>.</a:t>
            </a:r>
          </a:p>
          <a:p>
            <a:pPr marL="0" indent="0">
              <a:buNone/>
            </a:pPr>
            <a:r>
              <a:rPr lang="es-MX" sz="7200" b="1" dirty="0"/>
              <a:t>Coyoacán</a:t>
            </a:r>
            <a:r>
              <a:rPr lang="es-MX" sz="7200" dirty="0"/>
              <a:t>. </a:t>
            </a:r>
            <a:r>
              <a:rPr lang="es-MX" sz="7200" i="1" dirty="0"/>
              <a:t>Política Cultural.</a:t>
            </a:r>
            <a:r>
              <a:rPr lang="es-MX" sz="7200" dirty="0"/>
              <a:t> </a:t>
            </a:r>
          </a:p>
          <a:p>
            <a:pPr marL="0" indent="0">
              <a:buNone/>
            </a:pPr>
            <a:r>
              <a:rPr lang="es-MX" sz="7200" b="1" dirty="0"/>
              <a:t>Cuauhtémoc</a:t>
            </a:r>
            <a:r>
              <a:rPr lang="es-MX" sz="7200" dirty="0"/>
              <a:t>. </a:t>
            </a:r>
            <a:r>
              <a:rPr lang="es-MX" sz="7200" i="1" dirty="0"/>
              <a:t>Vinculación de Colectivos Culturales de Santa María la Ribera.</a:t>
            </a:r>
            <a:r>
              <a:rPr lang="es-MX" sz="7200" dirty="0"/>
              <a:t> </a:t>
            </a:r>
          </a:p>
          <a:p>
            <a:pPr marL="0" indent="0">
              <a:buNone/>
            </a:pPr>
            <a:r>
              <a:rPr lang="es-MX" sz="7200" b="1" dirty="0"/>
              <a:t>Gustavo A. Madero</a:t>
            </a:r>
            <a:r>
              <a:rPr lang="es-MX" sz="7200" dirty="0"/>
              <a:t>. </a:t>
            </a:r>
            <a:r>
              <a:rPr lang="es-MX" sz="7200" i="1" dirty="0"/>
              <a:t>Cine en tu Colonia y Teatro al Aire Libre.</a:t>
            </a:r>
            <a:endParaRPr lang="es-MX" sz="7200" dirty="0"/>
          </a:p>
          <a:p>
            <a:pPr marL="0" indent="0">
              <a:buNone/>
            </a:pPr>
            <a:r>
              <a:rPr lang="es-MX" sz="5500" dirty="0"/>
              <a:t> </a:t>
            </a:r>
            <a:r>
              <a:rPr lang="es-MX" sz="7200" b="1" dirty="0"/>
              <a:t>Iztacalco</a:t>
            </a:r>
            <a:r>
              <a:rPr lang="es-MX" sz="7200" dirty="0"/>
              <a:t>. </a:t>
            </a:r>
            <a:r>
              <a:rPr lang="es-MX" sz="7200" i="1" dirty="0"/>
              <a:t>Gestión Interinstitucional.</a:t>
            </a:r>
            <a:r>
              <a:rPr lang="es-MX" sz="7200" dirty="0"/>
              <a:t> </a:t>
            </a:r>
          </a:p>
          <a:p>
            <a:pPr marL="0" indent="0">
              <a:buNone/>
            </a:pPr>
            <a:r>
              <a:rPr lang="es-MX" sz="7200" b="1" dirty="0"/>
              <a:t>Iztapalapa</a:t>
            </a:r>
            <a:r>
              <a:rPr lang="es-MX" sz="7200" dirty="0"/>
              <a:t>. </a:t>
            </a:r>
            <a:r>
              <a:rPr lang="es-MX" sz="7200" i="1" dirty="0"/>
              <a:t>Sistema de Intervención Cultural Comunitaria.</a:t>
            </a:r>
          </a:p>
          <a:p>
            <a:pPr marL="0" indent="0">
              <a:buNone/>
            </a:pPr>
            <a:endParaRPr lang="es-MX" sz="7200" dirty="0"/>
          </a:p>
          <a:p>
            <a:pPr marL="0" indent="0">
              <a:buNone/>
            </a:pPr>
            <a:r>
              <a:rPr lang="es-MX" sz="1600" dirty="0"/>
              <a:t>	</a:t>
            </a:r>
          </a:p>
        </p:txBody>
      </p:sp>
      <p:sp>
        <p:nvSpPr>
          <p:cNvPr id="6" name="Marcador de contenido 5"/>
          <p:cNvSpPr>
            <a:spLocks noGrp="1"/>
          </p:cNvSpPr>
          <p:nvPr>
            <p:ph sz="quarter" idx="4"/>
          </p:nvPr>
        </p:nvSpPr>
        <p:spPr>
          <a:xfrm>
            <a:off x="6172200" y="2268187"/>
            <a:ext cx="5183188" cy="3921476"/>
          </a:xfrm>
        </p:spPr>
        <p:txBody>
          <a:bodyPr>
            <a:normAutofit/>
          </a:bodyPr>
          <a:lstStyle/>
          <a:p>
            <a:pPr marL="0" indent="0">
              <a:buNone/>
            </a:pPr>
            <a:r>
              <a:rPr lang="es-MX" sz="2000" b="1" dirty="0"/>
              <a:t>Magdalena Contreras. </a:t>
            </a:r>
            <a:r>
              <a:rPr lang="es-MX" sz="2000" i="1" dirty="0"/>
              <a:t>Programa de “Apoyo a la formación artística de niños y jóvenes”.</a:t>
            </a:r>
            <a:endParaRPr lang="es-MX" sz="2000" b="1" dirty="0"/>
          </a:p>
          <a:p>
            <a:pPr marL="0" indent="0">
              <a:buNone/>
            </a:pPr>
            <a:r>
              <a:rPr lang="es-MX" sz="2000" b="1" dirty="0"/>
              <a:t>Miguel Hidalgo</a:t>
            </a:r>
            <a:r>
              <a:rPr lang="es-MX" sz="2000" dirty="0"/>
              <a:t>. </a:t>
            </a:r>
            <a:r>
              <a:rPr lang="es-MX" sz="2000" i="1" dirty="0"/>
              <a:t>Festival Internacional de Jazz en Polanco.</a:t>
            </a:r>
            <a:endParaRPr lang="es-MX" sz="2000" dirty="0"/>
          </a:p>
          <a:p>
            <a:pPr marL="0" indent="0">
              <a:buNone/>
            </a:pPr>
            <a:r>
              <a:rPr lang="es-MX" sz="2000" b="1" dirty="0"/>
              <a:t>Tláhuac</a:t>
            </a:r>
            <a:r>
              <a:rPr lang="es-MX" sz="2000" dirty="0"/>
              <a:t>. </a:t>
            </a:r>
            <a:r>
              <a:rPr lang="es-MX" sz="2000" i="1" dirty="0"/>
              <a:t>Escuelas para la Vida.</a:t>
            </a:r>
            <a:r>
              <a:rPr lang="es-MX" sz="2000" dirty="0"/>
              <a:t> </a:t>
            </a:r>
            <a:r>
              <a:rPr lang="es-MX" sz="2000" i="1" dirty="0"/>
              <a:t>Sembrando futuro para la paz en Tláhuac.</a:t>
            </a:r>
          </a:p>
          <a:p>
            <a:pPr marL="0" indent="0">
              <a:buNone/>
            </a:pPr>
            <a:r>
              <a:rPr lang="es-MX" sz="2000" b="1" dirty="0"/>
              <a:t>Tlalpan</a:t>
            </a:r>
            <a:r>
              <a:rPr lang="es-MX" sz="2000" dirty="0"/>
              <a:t>. </a:t>
            </a:r>
            <a:r>
              <a:rPr lang="es-MX" sz="2000" i="1" dirty="0"/>
              <a:t>Fomento Cultural, Cultura Comunitaria y Preservación de Patrimonio y Memoria Viva. </a:t>
            </a:r>
          </a:p>
          <a:p>
            <a:pPr marL="0" indent="0">
              <a:buNone/>
            </a:pPr>
            <a:r>
              <a:rPr lang="es-MX" sz="2000" b="1" dirty="0"/>
              <a:t>Venustiano Carranza. </a:t>
            </a:r>
            <a:r>
              <a:rPr lang="es-ES_tradnl" sz="2000" i="1" dirty="0"/>
              <a:t>Buenas Prácticas Casas de Cultura.</a:t>
            </a:r>
            <a:r>
              <a:rPr lang="es-ES_tradnl" sz="2000" dirty="0"/>
              <a:t> </a:t>
            </a:r>
          </a:p>
          <a:p>
            <a:pPr marL="0" indent="0">
              <a:buNone/>
            </a:pPr>
            <a:r>
              <a:rPr lang="es-MX" sz="2000" b="1" dirty="0"/>
              <a:t>Xochimilco</a:t>
            </a:r>
            <a:r>
              <a:rPr lang="es-MX" sz="2000" dirty="0"/>
              <a:t>. </a:t>
            </a:r>
            <a:r>
              <a:rPr lang="es-MX" sz="2000" i="1" dirty="0"/>
              <a:t>Usos y Costumbres en Xochimilco</a:t>
            </a:r>
          </a:p>
          <a:p>
            <a:pPr marL="0" indent="0">
              <a:buNone/>
            </a:pPr>
            <a:endParaRPr lang="es-MX" sz="2000" b="1" dirty="0"/>
          </a:p>
          <a:p>
            <a:pPr marL="0" indent="0">
              <a:buNone/>
            </a:pPr>
            <a:endParaRPr lang="es-MX" dirty="0"/>
          </a:p>
        </p:txBody>
      </p:sp>
    </p:spTree>
    <p:extLst>
      <p:ext uri="{BB962C8B-B14F-4D97-AF65-F5344CB8AC3E}">
        <p14:creationId xmlns:p14="http://schemas.microsoft.com/office/powerpoint/2010/main" val="2590922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686</TotalTime>
  <Words>2362</Words>
  <Application>Microsoft Office PowerPoint</Application>
  <PresentationFormat>Panorámica</PresentationFormat>
  <Paragraphs>155</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Gill Sans MT</vt:lpstr>
      <vt:lpstr>Times New Roman</vt:lpstr>
      <vt:lpstr>Verdana</vt:lpstr>
      <vt:lpstr>Wingdings 2</vt:lpstr>
      <vt:lpstr>Solsticio</vt:lpstr>
      <vt:lpstr> Balance del trabajo realizado con las 16  Delegaciones Políticas 2014-2018</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lpstr>Balance del trabajo realizado con las 16  Delegaciones Políticas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del trabajo realizado con las 16 Delegaciones Políticas</dc:title>
  <dc:creator>Nora Morett Sánchez</dc:creator>
  <cp:lastModifiedBy>Mireya Sofia Trejo Orozco</cp:lastModifiedBy>
  <cp:revision>128</cp:revision>
  <dcterms:created xsi:type="dcterms:W3CDTF">2018-08-15T00:17:35Z</dcterms:created>
  <dcterms:modified xsi:type="dcterms:W3CDTF">2018-08-17T17:58:15Z</dcterms:modified>
</cp:coreProperties>
</file>